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1.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ink/ink2.xml" ContentType="application/inkml+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ink/ink3.xml" ContentType="application/inkml+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34" r:id="rId6"/>
  </p:sldMasterIdLst>
  <p:notesMasterIdLst>
    <p:notesMasterId r:id="rId218"/>
  </p:notesMasterIdLst>
  <p:handoutMasterIdLst>
    <p:handoutMasterId r:id="rId219"/>
  </p:handoutMasterIdLst>
  <p:sldIdLst>
    <p:sldId id="257" r:id="rId7"/>
    <p:sldId id="513" r:id="rId8"/>
    <p:sldId id="483" r:id="rId9"/>
    <p:sldId id="484" r:id="rId10"/>
    <p:sldId id="354" r:id="rId11"/>
    <p:sldId id="355" r:id="rId12"/>
    <p:sldId id="356" r:id="rId13"/>
    <p:sldId id="358" r:id="rId14"/>
    <p:sldId id="359" r:id="rId15"/>
    <p:sldId id="360" r:id="rId16"/>
    <p:sldId id="266" r:id="rId17"/>
    <p:sldId id="267" r:id="rId18"/>
    <p:sldId id="482" r:id="rId19"/>
    <p:sldId id="502" r:id="rId20"/>
    <p:sldId id="508" r:id="rId21"/>
    <p:sldId id="512" r:id="rId22"/>
    <p:sldId id="511" r:id="rId23"/>
    <p:sldId id="272" r:id="rId24"/>
    <p:sldId id="365" r:id="rId25"/>
    <p:sldId id="367" r:id="rId26"/>
    <p:sldId id="366" r:id="rId27"/>
    <p:sldId id="373" r:id="rId28"/>
    <p:sldId id="374" r:id="rId29"/>
    <p:sldId id="369" r:id="rId30"/>
    <p:sldId id="370" r:id="rId31"/>
    <p:sldId id="371" r:id="rId32"/>
    <p:sldId id="375" r:id="rId33"/>
    <p:sldId id="372" r:id="rId34"/>
    <p:sldId id="461" r:id="rId35"/>
    <p:sldId id="460" r:id="rId36"/>
    <p:sldId id="463" r:id="rId37"/>
    <p:sldId id="467" r:id="rId38"/>
    <p:sldId id="468" r:id="rId39"/>
    <p:sldId id="469" r:id="rId40"/>
    <p:sldId id="470" r:id="rId41"/>
    <p:sldId id="471" r:id="rId42"/>
    <p:sldId id="472" r:id="rId43"/>
    <p:sldId id="473" r:id="rId44"/>
    <p:sldId id="474" r:id="rId45"/>
    <p:sldId id="475" r:id="rId46"/>
    <p:sldId id="476" r:id="rId47"/>
    <p:sldId id="477" r:id="rId48"/>
    <p:sldId id="501" r:id="rId49"/>
    <p:sldId id="495" r:id="rId50"/>
    <p:sldId id="497" r:id="rId51"/>
    <p:sldId id="498" r:id="rId52"/>
    <p:sldId id="499" r:id="rId53"/>
    <p:sldId id="500" r:id="rId54"/>
    <p:sldId id="368" r:id="rId55"/>
    <p:sldId id="392" r:id="rId56"/>
    <p:sldId id="459" r:id="rId57"/>
    <p:sldId id="393" r:id="rId58"/>
    <p:sldId id="394" r:id="rId59"/>
    <p:sldId id="396" r:id="rId60"/>
    <p:sldId id="480" r:id="rId61"/>
    <p:sldId id="397" r:id="rId62"/>
    <p:sldId id="478" r:id="rId63"/>
    <p:sldId id="479" r:id="rId64"/>
    <p:sldId id="391" r:id="rId65"/>
    <p:sldId id="273" r:id="rId66"/>
    <p:sldId id="274" r:id="rId67"/>
    <p:sldId id="276" r:id="rId68"/>
    <p:sldId id="277" r:id="rId69"/>
    <p:sldId id="278" r:id="rId70"/>
    <p:sldId id="279" r:id="rId71"/>
    <p:sldId id="282" r:id="rId72"/>
    <p:sldId id="283" r:id="rId73"/>
    <p:sldId id="284" r:id="rId74"/>
    <p:sldId id="285" r:id="rId75"/>
    <p:sldId id="275" r:id="rId76"/>
    <p:sldId id="281" r:id="rId77"/>
    <p:sldId id="376" r:id="rId78"/>
    <p:sldId id="377" r:id="rId79"/>
    <p:sldId id="286" r:id="rId80"/>
    <p:sldId id="287" r:id="rId81"/>
    <p:sldId id="288" r:id="rId82"/>
    <p:sldId id="289" r:id="rId83"/>
    <p:sldId id="455" r:id="rId84"/>
    <p:sldId id="290" r:id="rId85"/>
    <p:sldId id="291" r:id="rId86"/>
    <p:sldId id="292" r:id="rId87"/>
    <p:sldId id="456" r:id="rId88"/>
    <p:sldId id="293" r:id="rId89"/>
    <p:sldId id="412" r:id="rId90"/>
    <p:sldId id="413" r:id="rId91"/>
    <p:sldId id="414" r:id="rId92"/>
    <p:sldId id="415" r:id="rId93"/>
    <p:sldId id="416" r:id="rId94"/>
    <p:sldId id="417" r:id="rId95"/>
    <p:sldId id="418" r:id="rId96"/>
    <p:sldId id="507" r:id="rId97"/>
    <p:sldId id="419" r:id="rId98"/>
    <p:sldId id="420" r:id="rId99"/>
    <p:sldId id="423" r:id="rId100"/>
    <p:sldId id="425" r:id="rId101"/>
    <p:sldId id="426" r:id="rId102"/>
    <p:sldId id="427" r:id="rId103"/>
    <p:sldId id="428" r:id="rId104"/>
    <p:sldId id="429" r:id="rId105"/>
    <p:sldId id="430" r:id="rId106"/>
    <p:sldId id="431" r:id="rId107"/>
    <p:sldId id="432" r:id="rId108"/>
    <p:sldId id="433" r:id="rId109"/>
    <p:sldId id="434" r:id="rId110"/>
    <p:sldId id="435" r:id="rId111"/>
    <p:sldId id="436" r:id="rId112"/>
    <p:sldId id="437" r:id="rId113"/>
    <p:sldId id="438" r:id="rId114"/>
    <p:sldId id="439" r:id="rId115"/>
    <p:sldId id="440" r:id="rId116"/>
    <p:sldId id="441" r:id="rId117"/>
    <p:sldId id="442" r:id="rId118"/>
    <p:sldId id="443" r:id="rId119"/>
    <p:sldId id="330" r:id="rId120"/>
    <p:sldId id="458" r:id="rId121"/>
    <p:sldId id="457" r:id="rId122"/>
    <p:sldId id="331" r:id="rId123"/>
    <p:sldId id="332" r:id="rId124"/>
    <p:sldId id="333" r:id="rId125"/>
    <p:sldId id="334" r:id="rId126"/>
    <p:sldId id="335" r:id="rId127"/>
    <p:sldId id="336" r:id="rId128"/>
    <p:sldId id="337" r:id="rId129"/>
    <p:sldId id="338" r:id="rId130"/>
    <p:sldId id="339" r:id="rId131"/>
    <p:sldId id="340" r:id="rId132"/>
    <p:sldId id="341" r:id="rId133"/>
    <p:sldId id="342" r:id="rId134"/>
    <p:sldId id="343" r:id="rId135"/>
    <p:sldId id="344" r:id="rId136"/>
    <p:sldId id="345" r:id="rId137"/>
    <p:sldId id="346" r:id="rId138"/>
    <p:sldId id="347" r:id="rId139"/>
    <p:sldId id="348" r:id="rId140"/>
    <p:sldId id="349" r:id="rId141"/>
    <p:sldId id="390" r:id="rId142"/>
    <p:sldId id="378" r:id="rId143"/>
    <p:sldId id="379" r:id="rId144"/>
    <p:sldId id="380" r:id="rId145"/>
    <p:sldId id="381" r:id="rId146"/>
    <p:sldId id="382" r:id="rId147"/>
    <p:sldId id="386" r:id="rId148"/>
    <p:sldId id="387" r:id="rId149"/>
    <p:sldId id="388" r:id="rId150"/>
    <p:sldId id="389" r:id="rId151"/>
    <p:sldId id="398" r:id="rId152"/>
    <p:sldId id="399" r:id="rId153"/>
    <p:sldId id="400" r:id="rId154"/>
    <p:sldId id="295" r:id="rId155"/>
    <p:sldId id="296" r:id="rId156"/>
    <p:sldId id="297" r:id="rId157"/>
    <p:sldId id="298" r:id="rId158"/>
    <p:sldId id="299" r:id="rId159"/>
    <p:sldId id="300" r:id="rId160"/>
    <p:sldId id="301" r:id="rId161"/>
    <p:sldId id="302" r:id="rId162"/>
    <p:sldId id="303" r:id="rId163"/>
    <p:sldId id="304" r:id="rId164"/>
    <p:sldId id="305" r:id="rId165"/>
    <p:sldId id="306" r:id="rId166"/>
    <p:sldId id="307" r:id="rId167"/>
    <p:sldId id="308" r:id="rId168"/>
    <p:sldId id="309" r:id="rId169"/>
    <p:sldId id="310" r:id="rId170"/>
    <p:sldId id="311" r:id="rId171"/>
    <p:sldId id="312" r:id="rId172"/>
    <p:sldId id="313" r:id="rId173"/>
    <p:sldId id="314" r:id="rId174"/>
    <p:sldId id="315" r:id="rId175"/>
    <p:sldId id="316" r:id="rId176"/>
    <p:sldId id="317" r:id="rId177"/>
    <p:sldId id="318" r:id="rId178"/>
    <p:sldId id="319" r:id="rId179"/>
    <p:sldId id="320" r:id="rId180"/>
    <p:sldId id="321" r:id="rId181"/>
    <p:sldId id="322" r:id="rId182"/>
    <p:sldId id="323" r:id="rId183"/>
    <p:sldId id="324" r:id="rId184"/>
    <p:sldId id="325" r:id="rId185"/>
    <p:sldId id="326" r:id="rId186"/>
    <p:sldId id="327" r:id="rId187"/>
    <p:sldId id="328" r:id="rId188"/>
    <p:sldId id="401" r:id="rId189"/>
    <p:sldId id="402" r:id="rId190"/>
    <p:sldId id="403" r:id="rId191"/>
    <p:sldId id="404" r:id="rId192"/>
    <p:sldId id="405" r:id="rId193"/>
    <p:sldId id="446" r:id="rId194"/>
    <p:sldId id="447" r:id="rId195"/>
    <p:sldId id="445" r:id="rId196"/>
    <p:sldId id="448" r:id="rId197"/>
    <p:sldId id="449" r:id="rId198"/>
    <p:sldId id="450" r:id="rId199"/>
    <p:sldId id="451" r:id="rId200"/>
    <p:sldId id="452" r:id="rId201"/>
    <p:sldId id="453" r:id="rId202"/>
    <p:sldId id="454" r:id="rId203"/>
    <p:sldId id="503" r:id="rId204"/>
    <p:sldId id="506" r:id="rId205"/>
    <p:sldId id="504" r:id="rId206"/>
    <p:sldId id="485" r:id="rId207"/>
    <p:sldId id="486" r:id="rId208"/>
    <p:sldId id="487" r:id="rId209"/>
    <p:sldId id="488" r:id="rId210"/>
    <p:sldId id="492" r:id="rId211"/>
    <p:sldId id="493" r:id="rId212"/>
    <p:sldId id="489" r:id="rId213"/>
    <p:sldId id="490" r:id="rId214"/>
    <p:sldId id="491" r:id="rId215"/>
    <p:sldId id="494" r:id="rId216"/>
    <p:sldId id="353" r:id="rId2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073DAE3-B461-442F-A3D3-6642BD875E45}">
          <p14:sldIdLst>
            <p14:sldId id="257"/>
            <p14:sldId id="513"/>
            <p14:sldId id="483"/>
          </p14:sldIdLst>
        </p14:section>
        <p14:section name="Basics" id="{644B76DD-2161-402D-9DB0-ED3BD93CF290}">
          <p14:sldIdLst>
            <p14:sldId id="484"/>
            <p14:sldId id="354"/>
            <p14:sldId id="355"/>
            <p14:sldId id="356"/>
            <p14:sldId id="358"/>
            <p14:sldId id="359"/>
            <p14:sldId id="360"/>
            <p14:sldId id="266"/>
            <p14:sldId id="267"/>
            <p14:sldId id="482"/>
            <p14:sldId id="502"/>
            <p14:sldId id="508"/>
            <p14:sldId id="512"/>
            <p14:sldId id="511"/>
          </p14:sldIdLst>
        </p14:section>
        <p14:section name="Load balancer" id="{DE5E6522-0830-46F7-A3F1-CFC2A0CE9AEA}">
          <p14:sldIdLst>
            <p14:sldId id="272"/>
            <p14:sldId id="365"/>
            <p14:sldId id="367"/>
            <p14:sldId id="366"/>
            <p14:sldId id="373"/>
            <p14:sldId id="374"/>
            <p14:sldId id="369"/>
            <p14:sldId id="370"/>
            <p14:sldId id="371"/>
            <p14:sldId id="375"/>
            <p14:sldId id="372"/>
          </p14:sldIdLst>
        </p14:section>
        <p14:section name="Application Gateway" id="{37642F8D-5A76-4717-8415-1AC662271DAE}">
          <p14:sldIdLst>
            <p14:sldId id="461"/>
            <p14:sldId id="460"/>
            <p14:sldId id="463"/>
            <p14:sldId id="467"/>
            <p14:sldId id="468"/>
            <p14:sldId id="469"/>
            <p14:sldId id="470"/>
            <p14:sldId id="471"/>
            <p14:sldId id="472"/>
            <p14:sldId id="473"/>
            <p14:sldId id="474"/>
            <p14:sldId id="475"/>
            <p14:sldId id="476"/>
            <p14:sldId id="477"/>
            <p14:sldId id="501"/>
          </p14:sldIdLst>
        </p14:section>
        <p14:section name="Traffic Manager" id="{8688F644-A043-4317-932A-B2F63335F293}">
          <p14:sldIdLst>
            <p14:sldId id="495"/>
            <p14:sldId id="497"/>
            <p14:sldId id="498"/>
            <p14:sldId id="499"/>
            <p14:sldId id="500"/>
          </p14:sldIdLst>
        </p14:section>
        <p14:section name="Network Security Groups" id="{1AA4C4B4-5E3E-4BC0-A4E8-E2D3E416D9C9}">
          <p14:sldIdLst>
            <p14:sldId id="368"/>
            <p14:sldId id="392"/>
            <p14:sldId id="459"/>
            <p14:sldId id="393"/>
            <p14:sldId id="394"/>
            <p14:sldId id="396"/>
            <p14:sldId id="480"/>
            <p14:sldId id="397"/>
            <p14:sldId id="478"/>
            <p14:sldId id="479"/>
          </p14:sldIdLst>
        </p14:section>
        <p14:section name="Cross-prem connectivity" id="{F9A1931E-7599-4AFD-8E3D-1921CD1E81BA}">
          <p14:sldIdLst>
            <p14:sldId id="391"/>
            <p14:sldId id="273"/>
            <p14:sldId id="274"/>
            <p14:sldId id="276"/>
            <p14:sldId id="277"/>
            <p14:sldId id="278"/>
            <p14:sldId id="279"/>
            <p14:sldId id="282"/>
            <p14:sldId id="283"/>
            <p14:sldId id="284"/>
            <p14:sldId id="285"/>
            <p14:sldId id="275"/>
            <p14:sldId id="281"/>
            <p14:sldId id="376"/>
            <p14:sldId id="377"/>
            <p14:sldId id="286"/>
            <p14:sldId id="287"/>
            <p14:sldId id="288"/>
            <p14:sldId id="289"/>
            <p14:sldId id="455"/>
            <p14:sldId id="290"/>
            <p14:sldId id="291"/>
            <p14:sldId id="292"/>
            <p14:sldId id="456"/>
            <p14:sldId id="293"/>
            <p14:sldId id="412"/>
            <p14:sldId id="413"/>
            <p14:sldId id="414"/>
            <p14:sldId id="415"/>
            <p14:sldId id="416"/>
            <p14:sldId id="417"/>
            <p14:sldId id="418"/>
            <p14:sldId id="507"/>
          </p14:sldIdLst>
        </p14:section>
        <p14:section name="ExpressRoute Deep Dive (Optional)" id="{5A8BE7C4-C90A-4958-966B-9C2427AFC23B}">
          <p14:sldIdLst>
            <p14:sldId id="419"/>
            <p14:sldId id="420"/>
            <p14:sldId id="423"/>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Lst>
        </p14:section>
        <p14:section name="Connecting VNets" id="{6E5D9627-A422-4987-9FE4-6E7116C3B743}">
          <p14:sldIdLst>
            <p14:sldId id="330"/>
            <p14:sldId id="458"/>
            <p14:sldId id="457"/>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90"/>
            <p14:sldId id="378"/>
            <p14:sldId id="379"/>
            <p14:sldId id="380"/>
            <p14:sldId id="381"/>
            <p14:sldId id="382"/>
            <p14:sldId id="386"/>
            <p14:sldId id="387"/>
            <p14:sldId id="388"/>
            <p14:sldId id="389"/>
            <p14:sldId id="398"/>
            <p14:sldId id="399"/>
            <p14:sldId id="400"/>
          </p14:sldIdLst>
        </p14:section>
        <p14:section name="Routing Deep Dive (Optional)" id="{35EF4E6A-88D4-4D75-81C0-85D88BFEDF04}">
          <p14:sldIdLst>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401"/>
            <p14:sldId id="402"/>
            <p14:sldId id="403"/>
          </p14:sldIdLst>
        </p14:section>
        <p14:section name="NVAs" id="{30639E86-D087-4B97-A79F-0ACC6F19D48B}">
          <p14:sldIdLst>
            <p14:sldId id="404"/>
            <p14:sldId id="405"/>
            <p14:sldId id="446"/>
            <p14:sldId id="447"/>
            <p14:sldId id="445"/>
            <p14:sldId id="448"/>
            <p14:sldId id="449"/>
            <p14:sldId id="450"/>
            <p14:sldId id="451"/>
            <p14:sldId id="452"/>
            <p14:sldId id="453"/>
            <p14:sldId id="454"/>
          </p14:sldIdLst>
        </p14:section>
        <p14:section name="Azure DNS" id="{BBFB4031-118E-4F8A-A76B-04F328A15341}">
          <p14:sldIdLst>
            <p14:sldId id="503"/>
            <p14:sldId id="506"/>
            <p14:sldId id="504"/>
          </p14:sldIdLst>
        </p14:section>
        <p14:section name="Automation" id="{16B5728B-9CCD-4C2E-9ADE-DC3D841135CC}">
          <p14:sldIdLst>
            <p14:sldId id="485"/>
            <p14:sldId id="486"/>
          </p14:sldIdLst>
        </p14:section>
        <p14:section name="Monitoring" id="{27A43A59-6492-4DC7-9499-60E313358778}">
          <p14:sldIdLst>
            <p14:sldId id="487"/>
            <p14:sldId id="488"/>
            <p14:sldId id="492"/>
            <p14:sldId id="493"/>
            <p14:sldId id="489"/>
            <p14:sldId id="490"/>
            <p14:sldId id="491"/>
            <p14:sldId id="494"/>
          </p14:sldIdLst>
        </p14:section>
        <p14:section name="Closing" id="{5E42964E-5F1F-43F2-9913-05AC090554E0}">
          <p14:sldIdLst>
            <p14:sldId id="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F8F8F8"/>
    <a:srgbClr val="FF8C00"/>
    <a:srgbClr val="00BCF2"/>
    <a:srgbClr val="00188F"/>
    <a:srgbClr val="000000"/>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073" autoAdjust="0"/>
  </p:normalViewPr>
  <p:slideViewPr>
    <p:cSldViewPr>
      <p:cViewPr varScale="1">
        <p:scale>
          <a:sx n="87" d="100"/>
          <a:sy n="87" d="100"/>
        </p:scale>
        <p:origin x="66"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howGuides="1">
      <p:cViewPr>
        <p:scale>
          <a:sx n="100" d="100"/>
          <a:sy n="100" d="100"/>
        </p:scale>
        <p:origin x="2289" y="-4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11" Type="http://schemas.openxmlformats.org/officeDocument/2006/relationships/slide" Target="slides/slide205.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slide" Target="slides/slide186.xml"/><Relationship Id="rId197" Type="http://schemas.openxmlformats.org/officeDocument/2006/relationships/slide" Target="slides/slide191.xml"/><Relationship Id="rId206" Type="http://schemas.openxmlformats.org/officeDocument/2006/relationships/slide" Target="slides/slide200.xml"/><Relationship Id="rId201" Type="http://schemas.openxmlformats.org/officeDocument/2006/relationships/slide" Target="slides/slide195.xml"/><Relationship Id="rId222"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slide" Target="slides/slide181.xml"/><Relationship Id="rId217" Type="http://schemas.openxmlformats.org/officeDocument/2006/relationships/slide" Target="slides/slide211.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20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slide" Target="slides/slide196.xml"/><Relationship Id="rId207" Type="http://schemas.openxmlformats.org/officeDocument/2006/relationships/slide" Target="slides/slide201.xml"/><Relationship Id="rId223"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13" Type="http://schemas.openxmlformats.org/officeDocument/2006/relationships/slide" Target="slides/slide207.xml"/><Relationship Id="rId218"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slide" Target="slides/slide202.xml"/><Relationship Id="rId19" Type="http://schemas.openxmlformats.org/officeDocument/2006/relationships/slide" Target="slides/slide13.xml"/><Relationship Id="rId224" Type="http://schemas.openxmlformats.org/officeDocument/2006/relationships/tableStyles" Target="tableStyles.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08.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slide" Target="slides/slide203.xml"/><Relationship Id="rId190" Type="http://schemas.openxmlformats.org/officeDocument/2006/relationships/slide" Target="slides/slide184.xml"/><Relationship Id="rId204" Type="http://schemas.openxmlformats.org/officeDocument/2006/relationships/slide" Target="slides/slide198.xml"/><Relationship Id="rId220" Type="http://schemas.openxmlformats.org/officeDocument/2006/relationships/commentAuthors" Target="commentAuthor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presProps" Target="presProps.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8/18/2017 9:03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2-24T19:44:43.589"/>
    </inkml:context>
    <inkml:brush xml:id="br0">
      <inkml:brushProperty name="width" value="0.05292" units="cm"/>
      <inkml:brushProperty name="height" value="0.05292" units="cm"/>
      <inkml:brushProperty name="color" value="#FF0000"/>
    </inkml:brush>
  </inkml:definitions>
  <inkml:trace contextRef="#ctx0" brushRef="#br0">11569 5279 156 0,'-3'-39'57'0,"-15"4"-30"0,14 0-25 0,-7 19 14 16,-3-13-15-16,-1 4-4 15,-3-7 12-15,-3-20 7 16,-4 14-7-16,-15 0 0 0,1 6-2 16,3 3 1-16,-26 6 2 15,-10 4 1-15,8 10 3 16,2 5-7-16,-2 11-2 15,-1 9-5-15,-7 16-1 16,-14 16 3-16,6 0 3 0,1 19 2 16,0 3 3-16,7 17-7 15,15 5-4-15,10 8 2 16,7 2 1-16,11 4-3 16,11 2 1-16,11-2 0 15,11-7 2-15,10-3 3 16,11 0 4-16,19-13 0 15,17 3 2-15,21-6-2 16,1-6 0-16,11-7-5 16,14-6-3-16,14-7 0 15,-3-12-1-15,18-7 0 16,-4-16 0-16,11-16 6 0,18-15 6 16,-11-14-4-16,-4-22 0 15,12-13 0 1,-15-6 2-16,-11 0 1 15,-18-10 3-15,-14-6 2 0,-11 3 2 16,-4-3-15-16,-14 0-3 16,-14 0-3-16,-15-4-2 15,-15-2 17-15,-13-1 6 16,-26 4-4-16,-14-1-1 16,-8 7-5-16,-17-3-3 15,-22 0 2-15,-14 0 2 16,-4 9 0-16,-11 4 2 15,-21 9-8-15,-1 13-2 0,-6 10-17 16,-26 9-4-16,11 19-23 16,-7 4-10-16,-18 6-27 15,14 6-10-15</inkml:trace>
  <inkml:trace contextRef="#ctx0" brushRef="#br0" timeOffset="616.9558">7391 6900 344 0,'-104'-16'129'0,"50"20"-70"0,-32 15-82 0,50 0 15 16,-11 6-27-16,-7 7-7 16,-7 23 15-16,-15 9 10 15,-3 19 11-15,3 0 0 16,4 26 1-16,8-7 5 0,6 13 4 15,11 1 14-15,11 2 6 16,15 7-1-16,10-1-2 16,18 8-3-16,11-14-1 15,33 3-7-15,20 7-4 0,16-12-3 16,21-14-3 0,29-6 3-16,3-26 0 0,22-19-1 15,3-31 1-15,4-17 13 16,15-16 9-16,-18-16-6 15,-12-22-3-15,1 3 4 16,-11-13 4-16,-22-6 0 16,-17-6 3-16,-15-11-9 15,-18 1-3-15,-15-3-2 16,-10-7 1-16,-18-3-5 16,-15-16-3-16,-14 0-1 15,-18 3-1-15,-18 1-2 16,-21-7 1-16,-15 9 0 0,-8 4 3 15,-6 22-14-15,-4 3-5 16,-43-6-20-16,11 12-8 16,3 17-59-16,-14 12-22 15</inkml:trace>
  <inkml:trace contextRef="#ctx0" brushRef="#br0" timeOffset="1362.5746">7521 10889 288 0,'-11'-29'110'0,"0"4"-60"0,1-11-52 15,-1 24 20-15,-4-4-24 16,-10-4-6-16,-11 1 1 0,-14 0 4 15,-22-13 4 1,-15 3 8-16,-10 10 5 0,-29-3 10 0,-7 12 7 16,4 4 6-16,-15 15 2 15,11 4-2-15,3 6 0 16,11 7-21-16,8 15-6 16,-4 17-7-16,14 6-3 15,14 19-6-15,12 23-4 16,10 12 3-16,8 13 2 15,13 3 0-15,12-2 3 16,7-4 4-16,10-7 3 0,15 4-9 16,11-10-2-1,14-16 20-15,33-3 10 16,14-13-9-16,21-9-4 16,30-20-2-16,14-19-1 0,10-25 0 15,8-10 2-15,7-19 1 16,-4-26 1-16,15-6-4 15,-18-13-1-15,-8-19 1 16,1-7 2-16,-12-9-1 16,-20-10 0-16,-19 7-1 15,-18 0 2-15,-4-26 3 16,-31 19 5-16,-30 10-8 16,-21 3-3-16,-22 13 0 15,-29-1 2-15,-14 24-11 16,-18 12-3-16,-35 19-27 15,2 16-11-15,4 13-20 0,11 13-9 16,11 3-24-16,0 19-10 16,7 10 10-1</inkml:trace>
  <inkml:trace contextRef="#ctx0" brushRef="#br0" timeOffset="2072.9156">7686 13793 404 0,'-43'-22'151'0,"40"-17"-82"0,-55-12-100 16,36 38 13-16,-6-25-7 15,-19 3 4-15,-7-7 12 16,-22 4 5-16,-10 0 4 0,-11-4 11 15,-15 20 7-15,-21 2 11 0,-7 20 4 16,-1 7-11-16,-6 9-3 16,7 13-13-16,6 15-4 15,19 20-2-15,15 0 0 16,-5 10-7-16,19 19-3 16,17 3 1-16,19 22 0 15,14 13 1-15,14-6 0 16,22 0 2-16,18 6 4 15,11-7 5-15,14-5 6 16,-10-33 4-16,32 13 4 16,14-9-3-16,14-7 0 0,12-19-6 15,3-10-3-15,28-12 2 16,8-29 0 0,-3-13-6-16,17-19 0 0,-7-20-3 15,0-15-2-15,0-7 3 16,-10-16 2-16,-8-19 4 15,0-9 4-15,0-10 5 16,-25-7 3-16,-18 13-14 16,-14-3-3-16,-19 7-3 15,-24 6 1-15,-19-7 7 16,-25 13 5-16,-28-9-16 16,-19 12-8-16,-17 7 9 15,-30 10 4-15,1 9-38 16,3 13-18-16,-11 9-51 15,-10 7-21-15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2-24T17:14:17.905"/>
    </inkml:context>
    <inkml:brush xml:id="br0">
      <inkml:brushProperty name="width" value="0.05292" units="cm"/>
      <inkml:brushProperty name="height" value="0.05292" units="cm"/>
      <inkml:brushProperty name="color" value="#FF0000"/>
    </inkml:brush>
  </inkml:definitions>
  <inkml:trace contextRef="#ctx0" brushRef="#br0">17226 15754 504 0,'-54'-67'187'0,"15"48"-102"0,-26-10-97 0,22 16 29 16,-22-6-31-16,-25-7-7 15,-36 1-10-15,-14 5-1 16,-22 14 17-16,-15 12-5 0,-6 7-1 16,-4 22 12-16,14 20 4 0,4 22 6 15,14 12 2-15,15 20 10 16,25 25 6-16,21 13-8 16,26 29-3-16,24 23-3 15,37 21-1-15,47 20-9 16,28-29-4-16,40 4 0 15,18-27 3-15,18-25 7 16,32-32 5-16,15-22 8 16,18-38 5-16,3-33 2 15,8-19 2-15,-22-32-7 16,3-15-1-16,-28-17-3 16,-22-19 2-16,-25-3 2 15,-22-13 2-15,-25-7-4 16,-25-15 0-16,-28-23-6 15,-23-19-3-15,-28-6-9 16,-36-26-5-16,-18 10-2 0,-26-4-1 16,-28 10 4-16,-11 13 3 15,-14 22 14 1,3 36 6-16,-25-4-5 0,4 20-1 16,18 21-27-16,10 14-11 15,8 19-93-15,3 9-42 16,-18 20-24-1</inkml:trace>
  <inkml:trace contextRef="#ctx0" brushRef="#br0" timeOffset="740.3931">27827 15975 196 0,'-18'-7'74'0,"18"1"-40"0,-7-13-88 0,4 15-11 15,6-2-6-15,1-7 5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2-24T18:25:38.158"/>
    </inkml:context>
    <inkml:brush xml:id="br0">
      <inkml:brushProperty name="width" value="0.05292" units="cm"/>
      <inkml:brushProperty name="height" value="0.05292" units="cm"/>
      <inkml:brushProperty name="color" value="#FF0000"/>
    </inkml:brush>
  </inkml:definitions>
  <inkml:trace contextRef="#ctx0" brushRef="#br0">26168 13413 156 0,'-3'-7'57'0,"3"33"-30"0,3-23-16 0,-3-6 15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8/18/2017 9:01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3944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6440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8105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13854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733122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23711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30667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390649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46574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16953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790067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250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10003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17544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03000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4703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7652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14434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74121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43046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480615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98634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8685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49033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26750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94744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19954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02422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17725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92551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59774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44959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43645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858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33600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14588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72700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36619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86314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4498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5526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1422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226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28090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269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37757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632550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42758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60103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622847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63109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04996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13884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82900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14945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847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1221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71035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2890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2151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084448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07070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27182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233211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53041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04705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256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647678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199</a:t>
            </a:fld>
            <a:endParaRPr lang="en-US" dirty="0"/>
          </a:p>
        </p:txBody>
      </p:sp>
    </p:spTree>
    <p:extLst>
      <p:ext uri="{BB962C8B-B14F-4D97-AF65-F5344CB8AC3E}">
        <p14:creationId xmlns:p14="http://schemas.microsoft.com/office/powerpoint/2010/main" val="21120170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23386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204</a:t>
            </a:fld>
            <a:endParaRPr lang="en-US" dirty="0"/>
          </a:p>
        </p:txBody>
      </p:sp>
    </p:spTree>
    <p:extLst>
      <p:ext uri="{BB962C8B-B14F-4D97-AF65-F5344CB8AC3E}">
        <p14:creationId xmlns:p14="http://schemas.microsoft.com/office/powerpoint/2010/main" val="54989037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205</a:t>
            </a:fld>
            <a:endParaRPr lang="en-US" dirty="0"/>
          </a:p>
        </p:txBody>
      </p:sp>
    </p:spTree>
    <p:extLst>
      <p:ext uri="{BB962C8B-B14F-4D97-AF65-F5344CB8AC3E}">
        <p14:creationId xmlns:p14="http://schemas.microsoft.com/office/powerpoint/2010/main" val="33547597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dashboard.  In one pane of glass I have platform monitoring, application monitoring, solutions from OMS providing me deeper insights into my data, and in this example I have Security center recommendations pinned.</a:t>
            </a:r>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8/18/2017 9:01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206</a:t>
            </a:fld>
            <a:endParaRPr lang="en-US" sz="1900" kern="0" dirty="0">
              <a:solidFill>
                <a:sysClr val="windowText" lastClr="000000"/>
              </a:solidFill>
            </a:endParaRPr>
          </a:p>
        </p:txBody>
      </p:sp>
    </p:spTree>
    <p:extLst>
      <p:ext uri="{BB962C8B-B14F-4D97-AF65-F5344CB8AC3E}">
        <p14:creationId xmlns:p14="http://schemas.microsoft.com/office/powerpoint/2010/main" val="68678328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207</a:t>
            </a:fld>
            <a:endParaRPr lang="en-US" dirty="0"/>
          </a:p>
        </p:txBody>
      </p:sp>
    </p:spTree>
    <p:extLst>
      <p:ext uri="{BB962C8B-B14F-4D97-AF65-F5344CB8AC3E}">
        <p14:creationId xmlns:p14="http://schemas.microsoft.com/office/powerpoint/2010/main" val="97188237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29270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66528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0767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4025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3084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266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8241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8311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49830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5294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808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7476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2430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2535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4998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7568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291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36260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5690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186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5895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323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2431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6751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6765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3189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3400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5677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80389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9059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9758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4881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3547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3873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7964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10791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3747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1067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90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03623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9496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135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2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6462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4316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2478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810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696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8469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65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0928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67645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9514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1056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03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95778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32301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54460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3336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5282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309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979878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7659379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245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222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36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43548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60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5026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8/18/2017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210563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6314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559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58381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722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0614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22306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3082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6186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4920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615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43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91563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a:xfrm>
            <a:off x="0" y="8686800"/>
            <a:ext cx="5920740" cy="355964"/>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4215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51619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29582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86407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77415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53206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653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71793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13225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6624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71429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9265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9153717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97556931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724021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21322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Bildergebnis für list icon">
            <a:hlinkClick r:id="rId2" action="ppaction://hlinksldjump"/>
            <a:extLst>
              <a:ext uri="{FF2B5EF4-FFF2-40B4-BE49-F238E27FC236}">
                <a16:creationId xmlns:a16="http://schemas.microsoft.com/office/drawing/2014/main" id="{D750B5BB-6F57-4565-8352-69E252BE7D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91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Bildergebnis für list icon">
            <a:hlinkClick r:id="rId2" action="ppaction://hlinksldjump"/>
            <a:extLst>
              <a:ext uri="{FF2B5EF4-FFF2-40B4-BE49-F238E27FC236}">
                <a16:creationId xmlns:a16="http://schemas.microsoft.com/office/drawing/2014/main" id="{F3F7AA22-EE65-4B7F-80A9-08F0FFBE138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76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365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descr="Bildergebnis für list icon">
            <a:hlinkClick r:id="rId2" action="ppaction://hlinksldjump"/>
            <a:extLst>
              <a:ext uri="{FF2B5EF4-FFF2-40B4-BE49-F238E27FC236}">
                <a16:creationId xmlns:a16="http://schemas.microsoft.com/office/drawing/2014/main" id="{5E154F39-C70C-4981-B6D3-8BEA8721D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251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8447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192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0753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5726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descr="Bildergebnis für list icon">
            <a:hlinkClick r:id="rId2" action="ppaction://hlinksldjump"/>
            <a:extLst>
              <a:ext uri="{FF2B5EF4-FFF2-40B4-BE49-F238E27FC236}">
                <a16:creationId xmlns:a16="http://schemas.microsoft.com/office/drawing/2014/main" id="{F5F83325-AD65-4DA6-988C-6CBC08ED4DC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2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242380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676934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3" name="Picture 2" descr="Bildergebnis für list icon">
            <a:hlinkClick r:id="rId2" action="ppaction://hlinksldjump"/>
            <a:extLst>
              <a:ext uri="{FF2B5EF4-FFF2-40B4-BE49-F238E27FC236}">
                <a16:creationId xmlns:a16="http://schemas.microsoft.com/office/drawing/2014/main" id="{E34F143B-4A0D-49C6-AE85-5CBB3E11152E}"/>
              </a:ext>
            </a:extLst>
          </p:cNvPr>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28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50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3645271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13582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94131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1" descr="Bildergebnis für list icon">
            <a:hlinkClick r:id="rId2" action="ppaction://hlinksldjump"/>
            <a:extLst>
              <a:ext uri="{FF2B5EF4-FFF2-40B4-BE49-F238E27FC236}">
                <a16:creationId xmlns:a16="http://schemas.microsoft.com/office/drawing/2014/main" id="{F03DA72B-6E9D-4B76-9CD7-4D745C281508}"/>
              </a:ext>
            </a:extLst>
          </p:cNvPr>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9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00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62450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3362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056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10748512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0872098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97260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02077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8623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8720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866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780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8509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23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2808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7729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7862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48912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95501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725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7936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4696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7887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29341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018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9341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301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11298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510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990075711"/>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436499754"/>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 id="2147484353" r:id="rId19"/>
    <p:sldLayoutId id="2147484354" r:id="rId20"/>
    <p:sldLayoutId id="2147484355" r:id="rId21"/>
    <p:sldLayoutId id="2147484356" r:id="rId22"/>
    <p:sldLayoutId id="2147484357" r:id="rId23"/>
    <p:sldLayoutId id="2147484358" r:id="rId24"/>
    <p:sldLayoutId id="2147484359"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3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33.xml"/><Relationship Id="rId6" Type="http://schemas.openxmlformats.org/officeDocument/2006/relationships/image" Target="../media/image60.png"/><Relationship Id="rId5" Type="http://schemas.openxmlformats.org/officeDocument/2006/relationships/image" Target="../media/image40.png"/><Relationship Id="rId4" Type="http://schemas.openxmlformats.org/officeDocument/2006/relationships/image" Target="../media/image39.png"/></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0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7.png"/><Relationship Id="rId7"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33.xml"/><Relationship Id="rId6" Type="http://schemas.openxmlformats.org/officeDocument/2006/relationships/image" Target="../media/image60.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63.png"/></Relationships>
</file>

<file path=ppt/slides/_rels/slide1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6.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7.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image" Target="../media/image37.png"/><Relationship Id="rId7" Type="http://schemas.openxmlformats.org/officeDocument/2006/relationships/image" Target="../media/image65.jpeg"/><Relationship Id="rId12" Type="http://schemas.openxmlformats.org/officeDocument/2006/relationships/image" Target="../media/image62.png"/><Relationship Id="rId2" Type="http://schemas.openxmlformats.org/officeDocument/2006/relationships/notesSlide" Target="../notesSlides/notesSlide89.xml"/><Relationship Id="rId16" Type="http://schemas.openxmlformats.org/officeDocument/2006/relationships/image" Target="../media/image71.png"/><Relationship Id="rId1" Type="http://schemas.openxmlformats.org/officeDocument/2006/relationships/slideLayout" Target="../slideLayouts/slideLayout33.xml"/><Relationship Id="rId6" Type="http://schemas.openxmlformats.org/officeDocument/2006/relationships/image" Target="../media/image64.jpeg"/><Relationship Id="rId11" Type="http://schemas.openxmlformats.org/officeDocument/2006/relationships/image" Target="../media/image68.jpeg"/><Relationship Id="rId5" Type="http://schemas.openxmlformats.org/officeDocument/2006/relationships/image" Target="../media/image40.png"/><Relationship Id="rId15" Type="http://schemas.openxmlformats.org/officeDocument/2006/relationships/customXml" Target="../ink/ink1.xml"/><Relationship Id="rId10" Type="http://schemas.openxmlformats.org/officeDocument/2006/relationships/image" Target="../media/image67.jpeg"/><Relationship Id="rId4" Type="http://schemas.openxmlformats.org/officeDocument/2006/relationships/image" Target="../media/image39.png"/><Relationship Id="rId9" Type="http://schemas.openxmlformats.org/officeDocument/2006/relationships/image" Target="../media/image66.jpeg"/><Relationship Id="rId14" Type="http://schemas.openxmlformats.org/officeDocument/2006/relationships/image" Target="../media/image6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0.xml"/></Relationships>
</file>

<file path=ppt/slides/_rels/slide12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4.xml"/><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0.xml"/></Relationships>
</file>

<file path=ppt/slides/_rels/slide1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roadmap/multiple-ip-addresses-on-network-interface-cards-nic/" TargetMode="External"/><Relationship Id="rId2" Type="http://schemas.openxmlformats.org/officeDocument/2006/relationships/hyperlink" Target="https://azure.microsoft.com/de-de/updates/ipv6-for-azure-vms/" TargetMode="External"/><Relationship Id="rId1" Type="http://schemas.openxmlformats.org/officeDocument/2006/relationships/slideLayout" Target="../slideLayouts/slideLayout33.xml"/><Relationship Id="rId4" Type="http://schemas.openxmlformats.org/officeDocument/2006/relationships/hyperlink" Target="https://azure.microsoft.com/en-us/blog/new-networking-features-in-azure-scale-set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1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0.xml"/></Relationships>
</file>

<file path=ppt/slides/_rels/slide1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5.xml"/><Relationship Id="rId1" Type="http://schemas.openxmlformats.org/officeDocument/2006/relationships/slideLayout" Target="../slideLayouts/slideLayout30.xml"/></Relationships>
</file>

<file path=ppt/slides/_rels/slide1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6.xml"/><Relationship Id="rId1" Type="http://schemas.openxmlformats.org/officeDocument/2006/relationships/slideLayout" Target="../slideLayouts/slideLayout3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0.xml"/></Relationships>
</file>

<file path=ppt/slides/_rels/slide1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8.xml"/><Relationship Id="rId1" Type="http://schemas.openxmlformats.org/officeDocument/2006/relationships/slideLayout" Target="../slideLayouts/slideLayout30.xml"/></Relationships>
</file>

<file path=ppt/slides/_rels/slide1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9.xml"/><Relationship Id="rId1" Type="http://schemas.openxmlformats.org/officeDocument/2006/relationships/slideLayout" Target="../slideLayouts/slideLayout3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0.xml"/><Relationship Id="rId1" Type="http://schemas.openxmlformats.org/officeDocument/2006/relationships/slideLayout" Target="../slideLayouts/slideLayout30.xml"/><Relationship Id="rId4" Type="http://schemas.openxmlformats.org/officeDocument/2006/relationships/image" Target="../media/image27.emf"/></Relationships>
</file>

<file path=ppt/slides/_rels/slide1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1.xml"/><Relationship Id="rId1" Type="http://schemas.openxmlformats.org/officeDocument/2006/relationships/slideLayout" Target="../slideLayouts/slideLayout30.xml"/></Relationships>
</file>

<file path=ppt/slides/_rels/slide1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2.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load-balancer/load-balancer-ipv6-overview" TargetMode="External"/><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3.xml"/><Relationship Id="rId1" Type="http://schemas.openxmlformats.org/officeDocument/2006/relationships/slideLayout" Target="../slideLayouts/slideLayout30.xml"/></Relationships>
</file>

<file path=ppt/slides/_rels/slide1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4.xml"/><Relationship Id="rId1" Type="http://schemas.openxmlformats.org/officeDocument/2006/relationships/slideLayout" Target="../slideLayouts/slideLayout30.xml"/></Relationships>
</file>

<file path=ppt/slides/_rels/slide1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5.xml"/><Relationship Id="rId1" Type="http://schemas.openxmlformats.org/officeDocument/2006/relationships/slideLayout" Target="../slideLayouts/slideLayout3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0.xml"/></Relationships>
</file>

<file path=ppt/slides/_rels/slide16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0.xml"/><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1.xml"/><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2.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1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3.xml"/><Relationship Id="rId1" Type="http://schemas.openxmlformats.org/officeDocument/2006/relationships/slideLayout" Target="../slideLayouts/slideLayout30.xml"/></Relationships>
</file>

<file path=ppt/slides/_rels/slide1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4.xml"/><Relationship Id="rId1" Type="http://schemas.openxmlformats.org/officeDocument/2006/relationships/slideLayout" Target="../slideLayouts/slideLayout30.xml"/></Relationships>
</file>

<file path=ppt/slides/_rels/slide1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5.xml"/><Relationship Id="rId1" Type="http://schemas.openxmlformats.org/officeDocument/2006/relationships/slideLayout" Target="../slideLayouts/slideLayout30.xml"/></Relationships>
</file>

<file path=ppt/slides/_rels/slide1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6.xml"/><Relationship Id="rId1" Type="http://schemas.openxmlformats.org/officeDocument/2006/relationships/slideLayout" Target="../slideLayouts/slideLayout30.xml"/></Relationships>
</file>

<file path=ppt/slides/_rels/slide1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7.xml"/><Relationship Id="rId1" Type="http://schemas.openxmlformats.org/officeDocument/2006/relationships/slideLayout" Target="../slideLayouts/slideLayout3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0.xml"/></Relationships>
</file>

<file path=ppt/slides/_rels/slide17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2.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load-balancer/" TargetMode="External"/><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8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3.xml"/><Relationship Id="rId1" Type="http://schemas.openxmlformats.org/officeDocument/2006/relationships/slideLayout" Target="../slideLayouts/slideLayout30.xml"/></Relationships>
</file>

<file path=ppt/slides/_rels/slide18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4.xml"/><Relationship Id="rId1" Type="http://schemas.openxmlformats.org/officeDocument/2006/relationships/slideLayout" Target="../slideLayouts/slideLayout30.xml"/></Relationships>
</file>

<file path=ppt/slides/_rels/slide18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5.xml"/><Relationship Id="rId1" Type="http://schemas.openxmlformats.org/officeDocument/2006/relationships/slideLayout" Target="../slideLayouts/slideLayout30.xml"/><Relationship Id="rId5" Type="http://schemas.openxmlformats.org/officeDocument/2006/relationships/image" Target="../media/image85.png"/><Relationship Id="rId4" Type="http://schemas.openxmlformats.org/officeDocument/2006/relationships/customXml" Target="../ink/ink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3" Type="http://schemas.openxmlformats.org/officeDocument/2006/relationships/hyperlink" Target="https://docs.microsoft.com/en-us/azure/azure-subscription-service-limits#networking-limits" TargetMode="External"/><Relationship Id="rId2" Type="http://schemas.openxmlformats.org/officeDocument/2006/relationships/notesSlide" Target="../notesSlides/notesSlide147.xml"/><Relationship Id="rId1" Type="http://schemas.openxmlformats.org/officeDocument/2006/relationships/slideLayout" Target="../slideLayouts/slideLayout30.xml"/><Relationship Id="rId5" Type="http://schemas.openxmlformats.org/officeDocument/2006/relationships/image" Target="../media/image79.png"/><Relationship Id="rId4" Type="http://schemas.openxmlformats.org/officeDocument/2006/relationships/image" Target="../media/image78.png"/></Relationships>
</file>

<file path=ppt/slides/_rels/slide1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8.xml"/><Relationship Id="rId1" Type="http://schemas.openxmlformats.org/officeDocument/2006/relationships/slideLayout" Target="../slideLayouts/slideLayout3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0.xml"/></Relationships>
</file>

<file path=ppt/slides/_rels/slide198.xml.rels><?xml version="1.0" encoding="UTF-8" standalone="yes"?>
<Relationships xmlns="http://schemas.openxmlformats.org/package/2006/relationships"><Relationship Id="rId2" Type="http://schemas.openxmlformats.org/officeDocument/2006/relationships/hyperlink" Target="https://azure.microsoft.com/en-us/services/dns/" TargetMode="External"/><Relationship Id="rId1" Type="http://schemas.openxmlformats.org/officeDocument/2006/relationships/slideLayout" Target="../slideLayouts/slideLayout4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00.xml.rels><?xml version="1.0" encoding="UTF-8" standalone="yes"?>
<Relationships xmlns="http://schemas.openxmlformats.org/package/2006/relationships"><Relationship Id="rId2" Type="http://schemas.openxmlformats.org/officeDocument/2006/relationships/hyperlink" Target="https://azure.microsoft.com/en-us/roadmap/azure-dns-generally-available/" TargetMode="Externa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2.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161.xml"/><Relationship Id="rId1" Type="http://schemas.openxmlformats.org/officeDocument/2006/relationships/slideLayout" Target="../slideLayouts/slideLayout30.xml"/><Relationship Id="rId4" Type="http://schemas.openxmlformats.org/officeDocument/2006/relationships/hyperlink" Target="https://docs.microsoft.com/en-us/azure/#pivot=sdkstool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8.xml"/></Relationships>
</file>

<file path=ppt/slides/_rels/slide2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4.xml"/><Relationship Id="rId1" Type="http://schemas.openxmlformats.org/officeDocument/2006/relationships/slideLayout" Target="../slideLayouts/slideLayout38.xml"/></Relationships>
</file>

<file path=ppt/slides/_rels/slide2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5.xml"/><Relationship Id="rId1" Type="http://schemas.openxmlformats.org/officeDocument/2006/relationships/slideLayout" Target="../slideLayouts/slideLayout38.xml"/><Relationship Id="rId6" Type="http://schemas.openxmlformats.org/officeDocument/2006/relationships/image" Target="../media/image84.png"/><Relationship Id="rId5" Type="http://schemas.microsoft.com/office/2007/relationships/hdphoto" Target="../media/hdphoto1.wdp"/><Relationship Id="rId4" Type="http://schemas.openxmlformats.org/officeDocument/2006/relationships/image" Target="../media/image83.png"/></Relationships>
</file>

<file path=ppt/slides/_rels/slide20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66.xml"/><Relationship Id="rId1" Type="http://schemas.openxmlformats.org/officeDocument/2006/relationships/slideLayout" Target="../slideLayouts/slideLayout38.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7.xml"/><Relationship Id="rId1" Type="http://schemas.openxmlformats.org/officeDocument/2006/relationships/slideLayout" Target="../slideLayouts/slideLayout33.xml"/><Relationship Id="rId4" Type="http://schemas.openxmlformats.org/officeDocument/2006/relationships/image" Target="../media/image9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docs.microsoft.com/en-us/azure/virtual-network/virtual-network-nsg-manage-log" TargetMode="External"/><Relationship Id="rId1" Type="http://schemas.openxmlformats.org/officeDocument/2006/relationships/slideLayout" Target="../slideLayouts/slideLayout3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pplication-gateway/" TargetMode="External"/><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198.xml"/><Relationship Id="rId3" Type="http://schemas.openxmlformats.org/officeDocument/2006/relationships/slide" Target="slide18.xml"/><Relationship Id="rId7" Type="http://schemas.openxmlformats.org/officeDocument/2006/relationships/slide" Target="slide84.xml"/><Relationship Id="rId12" Type="http://schemas.openxmlformats.org/officeDocument/2006/relationships/slide" Target="slide44.xml"/><Relationship Id="rId17" Type="http://schemas.openxmlformats.org/officeDocument/2006/relationships/slide" Target="slide203.xml"/><Relationship Id="rId2" Type="http://schemas.openxmlformats.org/officeDocument/2006/relationships/slide" Target="slide4.xml"/><Relationship Id="rId16" Type="http://schemas.openxmlformats.org/officeDocument/2006/relationships/slide" Target="slide201.xml"/><Relationship Id="rId1" Type="http://schemas.openxmlformats.org/officeDocument/2006/relationships/slideLayout" Target="../slideLayouts/slideLayout33.xml"/><Relationship Id="rId6" Type="http://schemas.openxmlformats.org/officeDocument/2006/relationships/slide" Target="slide59.xml"/><Relationship Id="rId11" Type="http://schemas.openxmlformats.org/officeDocument/2006/relationships/slide" Target="slide136.xml"/><Relationship Id="rId5" Type="http://schemas.openxmlformats.org/officeDocument/2006/relationships/slide" Target="slide49.xml"/><Relationship Id="rId15" Type="http://schemas.openxmlformats.org/officeDocument/2006/relationships/slide" Target="slide186.xml"/><Relationship Id="rId10" Type="http://schemas.openxmlformats.org/officeDocument/2006/relationships/slide" Target="slide116.xml"/><Relationship Id="rId4" Type="http://schemas.openxmlformats.org/officeDocument/2006/relationships/slide" Target="slide29.xml"/><Relationship Id="rId9" Type="http://schemas.openxmlformats.org/officeDocument/2006/relationships/slide" Target="slide114.xml"/><Relationship Id="rId14" Type="http://schemas.openxmlformats.org/officeDocument/2006/relationships/slide" Target="slide1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hyperlink" Target="https://azure.microsoft.com/en-us/roadmap/azure-application-gateway-web-application-firewall/" TargetMode="Externa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traffic-manager/" TargetMode="External"/><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roadmap/azure-traffic-manager-geographic-routing/" TargetMode="External"/><Relationship Id="rId2" Type="http://schemas.openxmlformats.org/officeDocument/2006/relationships/hyperlink" Target="https://azure.microsoft.com/en-us/roadmap/fast-failover-and-tcp-probing-in-azure-traffic-manager/" TargetMode="Externa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slide" Target="slide3.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slide" Target="slide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azure-subscription-service-limits#networking-limits" TargetMode="External"/><Relationship Id="rId2" Type="http://schemas.openxmlformats.org/officeDocument/2006/relationships/notesSlide" Target="../notesSlides/notesSlide46.xml"/><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1.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3.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4.xml"/><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7.emf"/></Relationships>
</file>

<file path=ppt/slides/_rels/slide6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5.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7.emf"/></Relationships>
</file>

<file path=ppt/slides/_rels/slide6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6.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7.emf"/></Relationships>
</file>

<file path=ppt/slides/_rels/slide6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7.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azure/vpn-gateway/vpn-gateway-about-vpngateways" TargetMode="Externa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microsoft.com/en-us/azure/expressroute/expressroute-about-virtual-network-gateways" TargetMode="Externa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azure/vpn-gateway/vpn-gateway-highlyavailable" TargetMode="External"/><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vpn-gateway/vpn-gateway-highlyavailable" TargetMode="External"/><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azure/vpn-gateway/vpn-gateway-highlyavailable" TargetMode="External"/><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vpn-gateway/vpn-gateway-highlyavailable" TargetMode="External"/><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azure/vpn-gateway/vpn-gateway-highlyavailable" TargetMode="External"/><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hyperlink" Target="https://azure.microsoft.com/en-us/roadmap/new-azure-vpn-gateways/" TargetMode="External"/><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40" y="3551231"/>
            <a:ext cx="8684897" cy="1830388"/>
          </a:xfrm>
        </p:spPr>
        <p:txBody>
          <a:bodyPr/>
          <a:lstStyle/>
          <a:p>
            <a:r>
              <a:rPr lang="en-US" dirty="0"/>
              <a:t>&lt;presenter&gt;</a:t>
            </a:r>
            <a:endParaRPr lang="en-US" noProof="0" dirty="0"/>
          </a:p>
        </p:txBody>
      </p:sp>
      <p:sp>
        <p:nvSpPr>
          <p:cNvPr id="4" name="Title 3"/>
          <p:cNvSpPr>
            <a:spLocks noGrp="1"/>
          </p:cNvSpPr>
          <p:nvPr>
            <p:ph type="title"/>
          </p:nvPr>
        </p:nvSpPr>
        <p:spPr/>
        <p:txBody>
          <a:bodyPr/>
          <a:lstStyle/>
          <a:p>
            <a:r>
              <a:rPr lang="en-US" noProof="0" dirty="0"/>
              <a:t>Azure Networking Deep Dive</a:t>
            </a:r>
          </a:p>
        </p:txBody>
      </p:sp>
    </p:spTree>
    <p:extLst>
      <p:ext uri="{BB962C8B-B14F-4D97-AF65-F5344CB8AC3E}">
        <p14:creationId xmlns:p14="http://schemas.microsoft.com/office/powerpoint/2010/main" val="1943048805"/>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Switching/Routing in Azure VNets</a:t>
            </a:r>
          </a:p>
        </p:txBody>
      </p:sp>
      <p:sp>
        <p:nvSpPr>
          <p:cNvPr id="6" name="Text Placeholder 5"/>
          <p:cNvSpPr>
            <a:spLocks noGrp="1"/>
          </p:cNvSpPr>
          <p:nvPr>
            <p:ph type="body" sz="quarter" idx="10"/>
          </p:nvPr>
        </p:nvSpPr>
        <p:spPr>
          <a:xfrm>
            <a:off x="274638" y="1212850"/>
            <a:ext cx="11887200" cy="1292662"/>
          </a:xfrm>
        </p:spPr>
        <p:txBody>
          <a:bodyPr/>
          <a:lstStyle/>
          <a:p>
            <a:r>
              <a:rPr lang="en-US" noProof="0" dirty="0"/>
              <a:t>A VNet provides a switching/routing functionality that allows VMs to talk to each other</a:t>
            </a:r>
          </a:p>
        </p:txBody>
      </p:sp>
      <p:sp>
        <p:nvSpPr>
          <p:cNvPr id="11" name="Rectangle 10"/>
          <p:cNvSpPr/>
          <p:nvPr/>
        </p:nvSpPr>
        <p:spPr bwMode="auto">
          <a:xfrm>
            <a:off x="366141" y="2857189"/>
            <a:ext cx="495169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194921" y="262940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3" name="Rectangle 12"/>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 name="Rectangle 13"/>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Rounded Corners 17"/>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9" name="Rectangle 1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1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549667" y="5394857"/>
            <a:ext cx="4625375"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Switch/Routing</a:t>
            </a:r>
          </a:p>
          <a:p>
            <a:pPr algn="ctr" defTabSz="932472" fontAlgn="base">
              <a:spcBef>
                <a:spcPct val="0"/>
              </a:spcBef>
              <a:spcAft>
                <a:spcPct val="0"/>
              </a:spcAft>
              <a:defRPr/>
            </a:pPr>
            <a:r>
              <a:rPr lang="it-IT" sz="1400" kern="0" dirty="0">
                <a:gradFill>
                  <a:gsLst>
                    <a:gs pos="5439">
                      <a:srgbClr val="F8F8F8"/>
                    </a:gs>
                    <a:gs pos="10000">
                      <a:srgbClr val="F8F8F8"/>
                    </a:gs>
                  </a:gsLst>
                  <a:lin ang="5400000" scaled="0"/>
                </a:gradFill>
              </a:rPr>
              <a:t>(Azure VM Switch)</a:t>
            </a:r>
            <a:endParaRPr lang="en-US" sz="1400" kern="0" dirty="0">
              <a:gradFill>
                <a:gsLst>
                  <a:gs pos="5439">
                    <a:srgbClr val="F8F8F8"/>
                  </a:gs>
                  <a:gs pos="10000">
                    <a:srgbClr val="F8F8F8"/>
                  </a:gs>
                </a:gsLst>
                <a:lin ang="5400000" scaled="0"/>
              </a:gradFill>
            </a:endParaRPr>
          </a:p>
        </p:txBody>
      </p:sp>
      <p:sp>
        <p:nvSpPr>
          <p:cNvPr id="3" name="Rectangle 2"/>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33"/>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 name="Straight Connector 7"/>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3147" y="5554023"/>
            <a:ext cx="1470051" cy="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143147" y="5312973"/>
            <a:ext cx="0" cy="24105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613198" y="5304447"/>
            <a:ext cx="0" cy="24105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43866" y="6148993"/>
            <a:ext cx="3265672" cy="2031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28390" y="5312973"/>
            <a:ext cx="5884" cy="85633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09538" y="5334229"/>
            <a:ext cx="1" cy="814764"/>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9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BGP Basics</a:t>
            </a:r>
          </a:p>
        </p:txBody>
      </p:sp>
      <p:sp>
        <p:nvSpPr>
          <p:cNvPr id="6" name="Text Placeholder 5"/>
          <p:cNvSpPr>
            <a:spLocks noGrp="1"/>
          </p:cNvSpPr>
          <p:nvPr>
            <p:ph type="body" sz="quarter" idx="10"/>
          </p:nvPr>
        </p:nvSpPr>
        <p:spPr>
          <a:xfrm>
            <a:off x="1760918" y="1221458"/>
            <a:ext cx="8914641" cy="3046988"/>
          </a:xfrm>
        </p:spPr>
        <p:txBody>
          <a:bodyPr/>
          <a:lstStyle/>
          <a:p>
            <a:r>
              <a:rPr lang="en-US" dirty="0"/>
              <a:t>BGP</a:t>
            </a:r>
          </a:p>
          <a:p>
            <a:pPr lvl="1"/>
            <a:r>
              <a:rPr lang="en-US" dirty="0"/>
              <a:t>Border Gateway Protocol</a:t>
            </a:r>
          </a:p>
          <a:p>
            <a:pPr lvl="1"/>
            <a:r>
              <a:rPr lang="en-US" dirty="0"/>
              <a:t>Protocol used by routers to agree which traffic they can exchange</a:t>
            </a:r>
          </a:p>
          <a:p>
            <a:r>
              <a:rPr lang="en-US" dirty="0"/>
              <a:t>BGP Session</a:t>
            </a:r>
          </a:p>
          <a:p>
            <a:pPr lvl="1"/>
            <a:r>
              <a:rPr lang="en-US" dirty="0"/>
              <a:t>A logical connection whereby two routers agree to exchange traffic to/from a set of IP addresses</a:t>
            </a:r>
          </a:p>
          <a:p>
            <a:pPr lvl="1"/>
            <a:endParaRPr lang="en-US"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430" y="5319181"/>
            <a:ext cx="1223323" cy="853538"/>
          </a:xfrm>
          <a:prstGeom prst="rect">
            <a:avLst/>
          </a:prstGeom>
        </p:spPr>
      </p:pic>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670" y="5333334"/>
            <a:ext cx="1223323" cy="853538"/>
          </a:xfrm>
          <a:prstGeom prst="rect">
            <a:avLst/>
          </a:prstGeom>
        </p:spPr>
      </p:pic>
      <p:cxnSp>
        <p:nvCxnSpPr>
          <p:cNvPr id="76" name="Straight Connector 75"/>
          <p:cNvCxnSpPr>
            <a:stCxn id="74" idx="3"/>
            <a:endCxn id="75" idx="1"/>
          </p:cNvCxnSpPr>
          <p:nvPr/>
        </p:nvCxnSpPr>
        <p:spPr>
          <a:xfrm>
            <a:off x="5739751" y="5745950"/>
            <a:ext cx="1233918" cy="14154"/>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0" name="Cloud 79"/>
          <p:cNvSpPr/>
          <p:nvPr/>
        </p:nvSpPr>
        <p:spPr bwMode="auto">
          <a:xfrm>
            <a:off x="8859460" y="5200389"/>
            <a:ext cx="1828644" cy="1085758"/>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05" fontAlgn="base">
              <a:spcBef>
                <a:spcPct val="0"/>
              </a:spcBef>
              <a:spcAft>
                <a:spcPct val="0"/>
              </a:spcAft>
            </a:pPr>
            <a:r>
              <a:rPr lang="en-US" sz="1500" dirty="0">
                <a:gradFill>
                  <a:gsLst>
                    <a:gs pos="16814">
                      <a:srgbClr val="FFFFFF"/>
                    </a:gs>
                    <a:gs pos="46000">
                      <a:srgbClr val="FFFFFF"/>
                    </a:gs>
                  </a:gsLst>
                  <a:lin ang="5400000" scaled="0"/>
                </a:gradFill>
              </a:rPr>
              <a:t>Network B</a:t>
            </a:r>
          </a:p>
        </p:txBody>
      </p:sp>
      <p:sp>
        <p:nvSpPr>
          <p:cNvPr id="81" name="Cloud 80"/>
          <p:cNvSpPr/>
          <p:nvPr/>
        </p:nvSpPr>
        <p:spPr bwMode="auto">
          <a:xfrm>
            <a:off x="1728216" y="5200389"/>
            <a:ext cx="1828644" cy="1085758"/>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05" fontAlgn="base">
              <a:spcBef>
                <a:spcPct val="0"/>
              </a:spcBef>
              <a:spcAft>
                <a:spcPct val="0"/>
              </a:spcAft>
            </a:pPr>
            <a:r>
              <a:rPr lang="en-US" sz="1500" dirty="0">
                <a:gradFill>
                  <a:gsLst>
                    <a:gs pos="16814">
                      <a:srgbClr val="FFFFFF"/>
                    </a:gs>
                    <a:gs pos="46000">
                      <a:srgbClr val="FFFFFF"/>
                    </a:gs>
                  </a:gsLst>
                  <a:lin ang="5400000" scaled="0"/>
                </a:gradFill>
              </a:rPr>
              <a:t>Network A</a:t>
            </a:r>
          </a:p>
        </p:txBody>
      </p:sp>
      <p:cxnSp>
        <p:nvCxnSpPr>
          <p:cNvPr id="82" name="Straight Connector 81"/>
          <p:cNvCxnSpPr>
            <a:stCxn id="81" idx="0"/>
            <a:endCxn id="74" idx="1"/>
          </p:cNvCxnSpPr>
          <p:nvPr/>
        </p:nvCxnSpPr>
        <p:spPr>
          <a:xfrm>
            <a:off x="3555337" y="5743268"/>
            <a:ext cx="961093" cy="2682"/>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5" idx="3"/>
            <a:endCxn id="80" idx="2"/>
          </p:cNvCxnSpPr>
          <p:nvPr/>
        </p:nvCxnSpPr>
        <p:spPr>
          <a:xfrm flipV="1">
            <a:off x="8196993" y="5743270"/>
            <a:ext cx="668140" cy="16835"/>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Oval Callout 96"/>
          <p:cNvSpPr/>
          <p:nvPr/>
        </p:nvSpPr>
        <p:spPr bwMode="auto">
          <a:xfrm>
            <a:off x="3475270" y="4388772"/>
            <a:ext cx="1885790" cy="514306"/>
          </a:xfrm>
          <a:prstGeom prst="wedgeEllipseCallout">
            <a:avLst>
              <a:gd name="adj1" fmla="val 40239"/>
              <a:gd name="adj2" fmla="val 122329"/>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05" fontAlgn="base">
              <a:spcBef>
                <a:spcPct val="0"/>
              </a:spcBef>
              <a:spcAft>
                <a:spcPct val="0"/>
              </a:spcAft>
            </a:pPr>
            <a:r>
              <a:rPr lang="en-US" sz="1050" dirty="0">
                <a:solidFill>
                  <a:schemeClr val="tx1"/>
                </a:solidFill>
              </a:rPr>
              <a:t>I will deliver traffic to hosts in Network A</a:t>
            </a:r>
          </a:p>
        </p:txBody>
      </p:sp>
      <p:sp>
        <p:nvSpPr>
          <p:cNvPr id="98" name="Oval Callout 97"/>
          <p:cNvSpPr/>
          <p:nvPr/>
        </p:nvSpPr>
        <p:spPr bwMode="auto">
          <a:xfrm>
            <a:off x="7254097" y="4388772"/>
            <a:ext cx="1885790" cy="514306"/>
          </a:xfrm>
          <a:prstGeom prst="wedgeEllipseCallout">
            <a:avLst>
              <a:gd name="adj1" fmla="val -30624"/>
              <a:gd name="adj2" fmla="val 125748"/>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05" fontAlgn="base">
              <a:spcBef>
                <a:spcPct val="0"/>
              </a:spcBef>
              <a:spcAft>
                <a:spcPct val="0"/>
              </a:spcAft>
            </a:pPr>
            <a:r>
              <a:rPr lang="en-US" sz="1050" dirty="0">
                <a:solidFill>
                  <a:schemeClr val="tx1"/>
                </a:solidFill>
              </a:rPr>
              <a:t>I will deliver traffic to hosts in Network B</a:t>
            </a:r>
          </a:p>
        </p:txBody>
      </p:sp>
      <p:sp>
        <p:nvSpPr>
          <p:cNvPr id="99" name="Rectangle 98"/>
          <p:cNvSpPr/>
          <p:nvPr/>
        </p:nvSpPr>
        <p:spPr bwMode="auto">
          <a:xfrm>
            <a:off x="3396615" y="4247548"/>
            <a:ext cx="5850314" cy="814204"/>
          </a:xfrm>
          <a:prstGeom prst="rect">
            <a:avLst/>
          </a:prstGeom>
          <a:noFill/>
          <a:ln w="15875">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05" fontAlgn="base">
              <a:spcBef>
                <a:spcPct val="0"/>
              </a:spcBef>
              <a:spcAft>
                <a:spcPct val="0"/>
              </a:spcAft>
            </a:pPr>
            <a:r>
              <a:rPr lang="en-US" sz="1500" dirty="0">
                <a:solidFill>
                  <a:schemeClr val="tx1"/>
                </a:solidFill>
              </a:rPr>
              <a:t>BGP Session</a:t>
            </a:r>
          </a:p>
        </p:txBody>
      </p:sp>
      <p:sp>
        <p:nvSpPr>
          <p:cNvPr id="100" name="TextBox 99"/>
          <p:cNvSpPr txBox="1"/>
          <p:nvPr/>
        </p:nvSpPr>
        <p:spPr>
          <a:xfrm>
            <a:off x="4471829" y="6050718"/>
            <a:ext cx="1407304" cy="470880"/>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Router “A” </a:t>
            </a:r>
          </a:p>
        </p:txBody>
      </p:sp>
      <p:sp>
        <p:nvSpPr>
          <p:cNvPr id="101" name="TextBox 100"/>
          <p:cNvSpPr txBox="1"/>
          <p:nvPr/>
        </p:nvSpPr>
        <p:spPr>
          <a:xfrm>
            <a:off x="6923062" y="6044555"/>
            <a:ext cx="1407304" cy="470880"/>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Router “B” </a:t>
            </a:r>
          </a:p>
        </p:txBody>
      </p:sp>
    </p:spTree>
    <p:extLst>
      <p:ext uri="{BB962C8B-B14F-4D97-AF65-F5344CB8AC3E}">
        <p14:creationId xmlns:p14="http://schemas.microsoft.com/office/powerpoint/2010/main" val="15957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ExpressRoute and Microsoft Clouds</a:t>
            </a:r>
          </a:p>
        </p:txBody>
      </p:sp>
      <p:sp>
        <p:nvSpPr>
          <p:cNvPr id="6" name="Rectangle 5"/>
          <p:cNvSpPr/>
          <p:nvPr/>
        </p:nvSpPr>
        <p:spPr bwMode="auto">
          <a:xfrm>
            <a:off x="3563277" y="3638797"/>
            <a:ext cx="615146" cy="280501"/>
          </a:xfrm>
          <a:prstGeom prst="rect">
            <a:avLst/>
          </a:prstGeom>
          <a:solidFill>
            <a:srgbClr val="012264"/>
          </a:solidFill>
          <a:ln>
            <a:solidFill>
              <a:srgbClr val="04215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11" name="Freeform 539"/>
          <p:cNvSpPr>
            <a:spLocks noChangeAspect="1"/>
          </p:cNvSpPr>
          <p:nvPr/>
        </p:nvSpPr>
        <p:spPr bwMode="auto">
          <a:xfrm>
            <a:off x="1722437" y="2992736"/>
            <a:ext cx="1886401" cy="124544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scene3d>
            <a:camera prst="orthographicFront"/>
            <a:lightRig rig="threePt" dir="t"/>
          </a:scene3d>
          <a:sp3d>
            <a:bevelT/>
          </a:sp3d>
          <a:extLst/>
        </p:spPr>
        <p:txBody>
          <a:bodyPr vert="horz" wrap="square" lIns="50420" tIns="25210" rIns="50420" bIns="25210" numCol="1" anchor="t" anchorCtr="0" compatLnSpc="1">
            <a:prstTxWarp prst="textNoShape">
              <a:avLst/>
            </a:prstTxWarp>
          </a:bodyPr>
          <a:lstStyle/>
          <a:p>
            <a:pPr defTabSz="514131"/>
            <a:endParaRPr lang="en-US" sz="993">
              <a:ln w="76200">
                <a:solidFill>
                  <a:schemeClr val="tx1"/>
                </a:solidFill>
              </a:ln>
            </a:endParaRPr>
          </a:p>
        </p:txBody>
      </p:sp>
      <p:sp>
        <p:nvSpPr>
          <p:cNvPr id="12" name="Freeform 78"/>
          <p:cNvSpPr>
            <a:spLocks noEditPoints="1"/>
          </p:cNvSpPr>
          <p:nvPr/>
        </p:nvSpPr>
        <p:spPr bwMode="black">
          <a:xfrm>
            <a:off x="2895666" y="3520586"/>
            <a:ext cx="537821" cy="53610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45367" tIns="22683" rIns="45367" bIns="22683" numCol="1" anchor="t" anchorCtr="0" compatLnSpc="1">
            <a:prstTxWarp prst="textNoShape">
              <a:avLst/>
            </a:prstTxWarp>
          </a:bodyPr>
          <a:lstStyle/>
          <a:p>
            <a:pPr defTabSz="377416"/>
            <a:endParaRPr lang="en-US" sz="514" dirty="0"/>
          </a:p>
        </p:txBody>
      </p:sp>
      <p:sp>
        <p:nvSpPr>
          <p:cNvPr id="13" name="TextBox 12"/>
          <p:cNvSpPr txBox="1"/>
          <p:nvPr/>
        </p:nvSpPr>
        <p:spPr>
          <a:xfrm>
            <a:off x="2072615" y="3592087"/>
            <a:ext cx="899926" cy="373949"/>
          </a:xfrm>
          <a:prstGeom prst="rect">
            <a:avLst/>
          </a:prstGeom>
          <a:noFill/>
          <a:ln>
            <a:noFill/>
          </a:ln>
        </p:spPr>
        <p:txBody>
          <a:bodyPr wrap="none" lIns="0" tIns="0" rIns="0" bIns="0" rtlCol="0">
            <a:spAutoFit/>
          </a:bodyPr>
          <a:lstStyle/>
          <a:p>
            <a:pPr defTabSz="514131">
              <a:lnSpc>
                <a:spcPct val="90000"/>
              </a:lnSpc>
              <a:spcBef>
                <a:spcPct val="20000"/>
              </a:spcBef>
              <a:buSzPct val="80000"/>
            </a:pPr>
            <a:r>
              <a:rPr lang="en-US" sz="1350" dirty="0">
                <a:solidFill>
                  <a:schemeClr val="tx1">
                    <a:lumMod val="75000"/>
                  </a:schemeClr>
                </a:solidFill>
              </a:rPr>
              <a:t>Customer’s </a:t>
            </a:r>
            <a:br>
              <a:rPr lang="en-US" sz="1350" dirty="0">
                <a:solidFill>
                  <a:schemeClr val="tx1">
                    <a:lumMod val="75000"/>
                  </a:schemeClr>
                </a:solidFill>
              </a:rPr>
            </a:br>
            <a:r>
              <a:rPr lang="en-US" sz="1350" dirty="0">
                <a:solidFill>
                  <a:schemeClr val="tx1">
                    <a:lumMod val="75000"/>
                  </a:schemeClr>
                </a:solidFill>
              </a:rPr>
              <a:t>network</a:t>
            </a:r>
            <a:endParaRPr lang="en-US" sz="1350" dirty="0">
              <a:solidFill>
                <a:schemeClr val="tx1">
                  <a:lumMod val="75000"/>
                </a:schemeClr>
              </a:solidFill>
              <a:effectLst>
                <a:outerShdw blurRad="38100" dist="38100" dir="2700000" algn="tl">
                  <a:srgbClr val="000000">
                    <a:alpha val="43137"/>
                  </a:srgbClr>
                </a:outerShdw>
              </a:effectLst>
            </a:endParaRPr>
          </a:p>
        </p:txBody>
      </p:sp>
      <p:grpSp>
        <p:nvGrpSpPr>
          <p:cNvPr id="14" name="Group 13"/>
          <p:cNvGrpSpPr/>
          <p:nvPr/>
        </p:nvGrpSpPr>
        <p:grpSpPr>
          <a:xfrm>
            <a:off x="7564311" y="2189688"/>
            <a:ext cx="825441" cy="1115445"/>
            <a:chOff x="5936940" y="1654482"/>
            <a:chExt cx="854945" cy="1132543"/>
          </a:xfrm>
          <a:solidFill>
            <a:srgbClr val="DE3C00"/>
          </a:solidFill>
        </p:grpSpPr>
        <p:sp>
          <p:nvSpPr>
            <p:cNvPr id="41" name="Rectangle 40"/>
            <p:cNvSpPr/>
            <p:nvPr/>
          </p:nvSpPr>
          <p:spPr bwMode="auto">
            <a:xfrm rot="16200000">
              <a:off x="5469389" y="2219654"/>
              <a:ext cx="1034923" cy="99820"/>
            </a:xfrm>
            <a:prstGeom prst="rect">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42" name="Right Arrow 41"/>
            <p:cNvSpPr/>
            <p:nvPr/>
          </p:nvSpPr>
          <p:spPr bwMode="auto">
            <a:xfrm>
              <a:off x="5936940" y="1654482"/>
              <a:ext cx="854945" cy="209699"/>
            </a:xfrm>
            <a:prstGeom prst="rightArrow">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grpSp>
      <p:grpSp>
        <p:nvGrpSpPr>
          <p:cNvPr id="15" name="Group 14"/>
          <p:cNvGrpSpPr/>
          <p:nvPr/>
        </p:nvGrpSpPr>
        <p:grpSpPr>
          <a:xfrm>
            <a:off x="7564310" y="4272139"/>
            <a:ext cx="825442" cy="1086000"/>
            <a:chOff x="5936940" y="3683794"/>
            <a:chExt cx="854946" cy="1007119"/>
          </a:xfrm>
          <a:solidFill>
            <a:srgbClr val="1589DC"/>
          </a:solidFill>
        </p:grpSpPr>
        <p:sp>
          <p:nvSpPr>
            <p:cNvPr id="39" name="Rectangle 38"/>
            <p:cNvSpPr/>
            <p:nvPr/>
          </p:nvSpPr>
          <p:spPr bwMode="auto">
            <a:xfrm rot="16200000">
              <a:off x="5514217" y="4106517"/>
              <a:ext cx="945264" cy="9981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40" name="Right Arrow 39"/>
            <p:cNvSpPr/>
            <p:nvPr/>
          </p:nvSpPr>
          <p:spPr bwMode="auto">
            <a:xfrm>
              <a:off x="5945371" y="4470208"/>
              <a:ext cx="846515" cy="220705"/>
            </a:xfrm>
            <a:prstGeom prs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grpSp>
      <p:grpSp>
        <p:nvGrpSpPr>
          <p:cNvPr id="16" name="Group 3"/>
          <p:cNvGrpSpPr/>
          <p:nvPr/>
        </p:nvGrpSpPr>
        <p:grpSpPr>
          <a:xfrm>
            <a:off x="5110855" y="3328629"/>
            <a:ext cx="1742169" cy="857675"/>
            <a:chOff x="3395787" y="2808815"/>
            <a:chExt cx="1804440" cy="795378"/>
          </a:xfrm>
          <a:solidFill>
            <a:schemeClr val="tx1"/>
          </a:solidFill>
        </p:grpSpPr>
        <p:grpSp>
          <p:nvGrpSpPr>
            <p:cNvPr id="34" name="Group 4"/>
            <p:cNvGrpSpPr/>
            <p:nvPr/>
          </p:nvGrpSpPr>
          <p:grpSpPr>
            <a:xfrm>
              <a:off x="3395787" y="2808815"/>
              <a:ext cx="1804440" cy="795378"/>
              <a:chOff x="4693625" y="3254337"/>
              <a:chExt cx="3048917" cy="1308187"/>
            </a:xfrm>
            <a:grpFill/>
          </p:grpSpPr>
          <p:sp>
            <p:nvSpPr>
              <p:cNvPr id="36" name="Rectangle 8"/>
              <p:cNvSpPr/>
              <p:nvPr/>
            </p:nvSpPr>
            <p:spPr bwMode="auto">
              <a:xfrm>
                <a:off x="4951866" y="3254337"/>
                <a:ext cx="2514600" cy="1308187"/>
              </a:xfrm>
              <a:prstGeom prst="rect">
                <a:avLst/>
              </a:prstGeom>
              <a:solidFill>
                <a:srgbClr val="048CF5"/>
              </a:solidFill>
              <a:ln w="38100">
                <a:solidFill>
                  <a:srgbClr val="007DDE"/>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37" name="Oval 18"/>
              <p:cNvSpPr/>
              <p:nvPr/>
            </p:nvSpPr>
            <p:spPr bwMode="auto">
              <a:xfrm>
                <a:off x="4693625" y="3254337"/>
                <a:ext cx="553285" cy="1308187"/>
              </a:xfrm>
              <a:prstGeom prst="ellipse">
                <a:avLst/>
              </a:prstGeom>
              <a:grpFill/>
              <a:ln w="381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38" name="Oval 31"/>
              <p:cNvSpPr/>
              <p:nvPr/>
            </p:nvSpPr>
            <p:spPr bwMode="auto">
              <a:xfrm>
                <a:off x="7189256" y="3254337"/>
                <a:ext cx="553286" cy="1308187"/>
              </a:xfrm>
              <a:prstGeom prst="ellipse">
                <a:avLst/>
              </a:prstGeom>
              <a:solidFill>
                <a:schemeClr val="tx1"/>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grpSp>
        <p:sp>
          <p:nvSpPr>
            <p:cNvPr id="35" name="TextBox 7"/>
            <p:cNvSpPr txBox="1"/>
            <p:nvPr/>
          </p:nvSpPr>
          <p:spPr>
            <a:xfrm>
              <a:off x="3890174" y="3070084"/>
              <a:ext cx="882283" cy="346787"/>
            </a:xfrm>
            <a:prstGeom prst="rect">
              <a:avLst/>
            </a:prstGeom>
            <a:noFill/>
            <a:ln>
              <a:noFill/>
            </a:ln>
          </p:spPr>
          <p:txBody>
            <a:bodyPr wrap="none" lIns="0" tIns="0" rIns="0" bIns="0" rtlCol="0">
              <a:spAutoFit/>
            </a:bodyPr>
            <a:lstStyle/>
            <a:p>
              <a:pPr algn="ctr" defTabSz="514131">
                <a:lnSpc>
                  <a:spcPct val="90000"/>
                </a:lnSpc>
                <a:spcBef>
                  <a:spcPct val="20000"/>
                </a:spcBef>
                <a:buSzPct val="80000"/>
              </a:pPr>
              <a:r>
                <a:rPr lang="en-US" sz="1350" dirty="0">
                  <a:solidFill>
                    <a:schemeClr val="bg2"/>
                  </a:solidFill>
                  <a:effectLst>
                    <a:outerShdw blurRad="38100" dist="38100" dir="2700000" algn="tl">
                      <a:srgbClr val="000000">
                        <a:alpha val="43137"/>
                      </a:srgbClr>
                    </a:outerShdw>
                  </a:effectLst>
                </a:rPr>
                <a:t>Customer’s</a:t>
              </a:r>
              <a:br>
                <a:rPr lang="en-US" sz="1350" dirty="0">
                  <a:solidFill>
                    <a:schemeClr val="bg2"/>
                  </a:solidFill>
                  <a:effectLst>
                    <a:outerShdw blurRad="38100" dist="38100" dir="2700000" algn="tl">
                      <a:srgbClr val="000000">
                        <a:alpha val="43137"/>
                      </a:srgbClr>
                    </a:outerShdw>
                  </a:effectLst>
                </a:rPr>
              </a:br>
              <a:r>
                <a:rPr lang="en-US" sz="1350" dirty="0">
                  <a:solidFill>
                    <a:schemeClr val="bg2"/>
                  </a:solidFill>
                  <a:effectLst>
                    <a:outerShdw blurRad="38100" dist="38100" dir="2700000" algn="tl">
                      <a:srgbClr val="000000">
                        <a:alpha val="43137"/>
                      </a:srgbClr>
                    </a:outerShdw>
                  </a:effectLst>
                </a:rPr>
                <a:t>connection</a:t>
              </a:r>
            </a:p>
          </p:txBody>
        </p:sp>
      </p:grpSp>
      <p:sp>
        <p:nvSpPr>
          <p:cNvPr id="17" name="Rectangle 16"/>
          <p:cNvSpPr/>
          <p:nvPr/>
        </p:nvSpPr>
        <p:spPr bwMode="auto">
          <a:xfrm>
            <a:off x="4106673" y="3277744"/>
            <a:ext cx="924625" cy="967006"/>
          </a:xfrm>
          <a:prstGeom prst="rect">
            <a:avLst/>
          </a:prstGeom>
          <a:solidFill>
            <a:schemeClr val="tx1"/>
          </a:solidFill>
          <a:ln w="76200">
            <a:solidFill>
              <a:srgbClr val="002060"/>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ctr" anchorCtr="0" forceAA="0" compatLnSpc="1">
            <a:prstTxWarp prst="textNoShape">
              <a:avLst/>
            </a:prstTxWarp>
            <a:noAutofit/>
          </a:bodyPr>
          <a:lstStyle/>
          <a:p>
            <a:pPr algn="ctr" defTabSz="503984" fontAlgn="base">
              <a:lnSpc>
                <a:spcPct val="90000"/>
              </a:lnSpc>
              <a:spcBef>
                <a:spcPct val="0"/>
              </a:spcBef>
              <a:spcAft>
                <a:spcPct val="0"/>
              </a:spcAft>
            </a:pPr>
            <a:r>
              <a:rPr lang="en-US" sz="1350" spc="-28">
                <a:solidFill>
                  <a:schemeClr val="bg1"/>
                </a:solidFill>
              </a:rPr>
              <a:t>Partner Edge</a:t>
            </a:r>
            <a:endParaRPr lang="en-US" sz="1350" spc="-28" dirty="0">
              <a:solidFill>
                <a:schemeClr val="bg1"/>
              </a:solidFill>
              <a:effectLst>
                <a:outerShdw blurRad="38100" dist="38100" dir="2700000" algn="tl">
                  <a:srgbClr val="000000">
                    <a:alpha val="43137"/>
                  </a:srgbClr>
                </a:outerShdw>
              </a:effectLst>
            </a:endParaRPr>
          </a:p>
        </p:txBody>
      </p:sp>
      <p:sp>
        <p:nvSpPr>
          <p:cNvPr id="18" name="Right Arrow 17"/>
          <p:cNvSpPr/>
          <p:nvPr/>
        </p:nvSpPr>
        <p:spPr bwMode="auto">
          <a:xfrm>
            <a:off x="8044296" y="3650028"/>
            <a:ext cx="372441" cy="239701"/>
          </a:xfrm>
          <a:prstGeom prst="rightArrow">
            <a:avLst/>
          </a:prstGeom>
          <a:solidFill>
            <a:srgbClr val="58024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28" name="Freeform 27"/>
          <p:cNvSpPr/>
          <p:nvPr/>
        </p:nvSpPr>
        <p:spPr bwMode="auto">
          <a:xfrm>
            <a:off x="5040929" y="3539527"/>
            <a:ext cx="361248" cy="123214"/>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29" name="Freeform 28"/>
          <p:cNvSpPr/>
          <p:nvPr/>
        </p:nvSpPr>
        <p:spPr bwMode="auto">
          <a:xfrm>
            <a:off x="5047060" y="3731253"/>
            <a:ext cx="361248" cy="123214"/>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30" name="Freeform 29"/>
          <p:cNvSpPr/>
          <p:nvPr/>
        </p:nvSpPr>
        <p:spPr bwMode="auto">
          <a:xfrm>
            <a:off x="5047061" y="3928916"/>
            <a:ext cx="359021" cy="118961"/>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22" name="Rectangle 49"/>
          <p:cNvSpPr/>
          <p:nvPr/>
        </p:nvSpPr>
        <p:spPr bwMode="auto">
          <a:xfrm>
            <a:off x="1760917" y="5176876"/>
            <a:ext cx="599638" cy="240356"/>
          </a:xfrm>
          <a:prstGeom prst="rect">
            <a:avLst/>
          </a:prstGeom>
          <a:solidFill>
            <a:schemeClr val="accent3">
              <a:lumMod val="50000"/>
            </a:schemeClr>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23" name="Rectangle 50"/>
          <p:cNvSpPr/>
          <p:nvPr/>
        </p:nvSpPr>
        <p:spPr bwMode="auto">
          <a:xfrm>
            <a:off x="1760917" y="5477199"/>
            <a:ext cx="599638" cy="240356"/>
          </a:xfrm>
          <a:prstGeom prst="rect">
            <a:avLst/>
          </a:prstGeom>
          <a:solidFill>
            <a:srgbClr val="1589DC"/>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24" name="TextBox 51"/>
          <p:cNvSpPr txBox="1"/>
          <p:nvPr/>
        </p:nvSpPr>
        <p:spPr>
          <a:xfrm>
            <a:off x="2455187" y="5209204"/>
            <a:ext cx="4959499" cy="186974"/>
          </a:xfrm>
          <a:prstGeom prst="rect">
            <a:avLst/>
          </a:prstGeom>
          <a:noFill/>
          <a:ln>
            <a:noFill/>
          </a:ln>
        </p:spPr>
        <p:txBody>
          <a:bodyPr wrap="none" lIns="0" tIns="0" rIns="0" bIns="0" rtlCol="0">
            <a:spAutoFit/>
          </a:bodyPr>
          <a:lstStyle/>
          <a:p>
            <a:pPr defTabSz="514131">
              <a:lnSpc>
                <a:spcPct val="90000"/>
              </a:lnSpc>
              <a:spcBef>
                <a:spcPct val="20000"/>
              </a:spcBef>
              <a:buSzPct val="80000"/>
            </a:pPr>
            <a:r>
              <a:rPr lang="en-US" sz="1350" dirty="0">
                <a:effectLst>
                  <a:outerShdw blurRad="38100" dist="38100" dir="2700000" algn="tl">
                    <a:srgbClr val="000000">
                      <a:alpha val="43137"/>
                    </a:srgbClr>
                  </a:outerShdw>
                </a:effectLst>
              </a:rPr>
              <a:t>“Azure Public” BGP Session: Traffic to public IP addresses in Azure</a:t>
            </a:r>
          </a:p>
        </p:txBody>
      </p:sp>
      <p:sp>
        <p:nvSpPr>
          <p:cNvPr id="25" name="TextBox 52"/>
          <p:cNvSpPr txBox="1"/>
          <p:nvPr/>
        </p:nvSpPr>
        <p:spPr>
          <a:xfrm>
            <a:off x="2455187" y="5494671"/>
            <a:ext cx="4212307" cy="186974"/>
          </a:xfrm>
          <a:prstGeom prst="rect">
            <a:avLst/>
          </a:prstGeom>
          <a:noFill/>
          <a:ln>
            <a:noFill/>
          </a:ln>
        </p:spPr>
        <p:txBody>
          <a:bodyPr wrap="none" lIns="0" tIns="0" rIns="0" bIns="0" rtlCol="0">
            <a:spAutoFit/>
          </a:bodyPr>
          <a:lstStyle/>
          <a:p>
            <a:pPr defTabSz="514131">
              <a:lnSpc>
                <a:spcPct val="90000"/>
              </a:lnSpc>
              <a:spcBef>
                <a:spcPct val="20000"/>
              </a:spcBef>
              <a:buSzPct val="80000"/>
            </a:pPr>
            <a:r>
              <a:rPr lang="en-US" sz="1350" dirty="0">
                <a:effectLst>
                  <a:outerShdw blurRad="38100" dist="38100" dir="2700000" algn="tl">
                    <a:srgbClr val="000000">
                      <a:alpha val="43137"/>
                    </a:srgbClr>
                  </a:outerShdw>
                </a:effectLst>
              </a:rPr>
              <a:t>“Azure Private BGP Session”: Traffic to Virtual Networks </a:t>
            </a:r>
          </a:p>
        </p:txBody>
      </p:sp>
      <p:sp>
        <p:nvSpPr>
          <p:cNvPr id="26" name="Rectangle 53"/>
          <p:cNvSpPr/>
          <p:nvPr/>
        </p:nvSpPr>
        <p:spPr bwMode="auto">
          <a:xfrm>
            <a:off x="1767047" y="4868745"/>
            <a:ext cx="599638" cy="240356"/>
          </a:xfrm>
          <a:prstGeom prst="rect">
            <a:avLst/>
          </a:prstGeom>
          <a:solidFill>
            <a:srgbClr val="DE3C00"/>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27" name="TextBox 54"/>
          <p:cNvSpPr txBox="1"/>
          <p:nvPr/>
        </p:nvSpPr>
        <p:spPr>
          <a:xfrm>
            <a:off x="2455187" y="4907922"/>
            <a:ext cx="4075859" cy="186974"/>
          </a:xfrm>
          <a:prstGeom prst="rect">
            <a:avLst/>
          </a:prstGeom>
          <a:noFill/>
          <a:ln>
            <a:noFill/>
          </a:ln>
        </p:spPr>
        <p:txBody>
          <a:bodyPr wrap="none" lIns="0" tIns="0" rIns="0" bIns="0" rtlCol="0">
            <a:spAutoFit/>
          </a:bodyPr>
          <a:lstStyle/>
          <a:p>
            <a:pPr defTabSz="514131">
              <a:lnSpc>
                <a:spcPct val="90000"/>
              </a:lnSpc>
              <a:spcBef>
                <a:spcPct val="20000"/>
              </a:spcBef>
              <a:buSzPct val="80000"/>
            </a:pPr>
            <a:r>
              <a:rPr lang="en-US" sz="1350" dirty="0">
                <a:effectLst>
                  <a:outerShdw blurRad="38100" dist="38100" dir="2700000" algn="tl">
                    <a:srgbClr val="000000">
                      <a:alpha val="43137"/>
                    </a:srgbClr>
                  </a:outerShdw>
                </a:effectLst>
              </a:rPr>
              <a:t>“Microsoft” BGP Session: Traffic to Office 365 Services</a:t>
            </a:r>
          </a:p>
        </p:txBody>
      </p:sp>
      <p:grpSp>
        <p:nvGrpSpPr>
          <p:cNvPr id="120" name="Group 119"/>
          <p:cNvGrpSpPr/>
          <p:nvPr/>
        </p:nvGrpSpPr>
        <p:grpSpPr>
          <a:xfrm>
            <a:off x="8264468" y="1611473"/>
            <a:ext cx="1910065" cy="1268879"/>
            <a:chOff x="8946776" y="982662"/>
            <a:chExt cx="2546970" cy="1691982"/>
          </a:xfrm>
        </p:grpSpPr>
        <p:sp>
          <p:nvSpPr>
            <p:cNvPr id="31"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76200">
              <a:solidFill>
                <a:srgbClr val="DE3C00"/>
              </a:solidFill>
            </a:ln>
            <a:scene3d>
              <a:camera prst="orthographicFront"/>
              <a:lightRig rig="threePt" dir="t"/>
            </a:scene3d>
            <a:sp3d>
              <a:bevelT/>
            </a:sp3d>
            <a:extLst/>
          </p:spPr>
          <p:txBody>
            <a:bodyPr vert="horz" wrap="square" lIns="50420" tIns="25210" rIns="50420" bIns="25210" numCol="1" anchor="t" anchorCtr="0" compatLnSpc="1">
              <a:prstTxWarp prst="textNoShape">
                <a:avLst/>
              </a:prstTxWarp>
            </a:bodyPr>
            <a:lstStyle/>
            <a:p>
              <a:pPr defTabSz="514131"/>
              <a:endParaRPr lang="en-US" sz="993"/>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0037" y="1942881"/>
              <a:ext cx="542925" cy="542925"/>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8452" y="1942881"/>
              <a:ext cx="557336" cy="557336"/>
            </a:xfrm>
            <a:prstGeom prst="rect">
              <a:avLst/>
            </a:prstGeom>
          </p:spPr>
        </p:pic>
        <p:pic>
          <p:nvPicPr>
            <p:cNvPr id="110" name="Picture 10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1278" y="1942881"/>
              <a:ext cx="563781" cy="563781"/>
            </a:xfrm>
            <a:prstGeom prst="rect">
              <a:avLst/>
            </a:prstGeom>
          </p:spPr>
        </p:pic>
      </p:grpSp>
      <p:grpSp>
        <p:nvGrpSpPr>
          <p:cNvPr id="121" name="Group 120"/>
          <p:cNvGrpSpPr/>
          <p:nvPr/>
        </p:nvGrpSpPr>
        <p:grpSpPr>
          <a:xfrm>
            <a:off x="8264468" y="3090808"/>
            <a:ext cx="1910065" cy="1268879"/>
            <a:chOff x="8946776" y="2955276"/>
            <a:chExt cx="2546970" cy="1691982"/>
          </a:xfrm>
        </p:grpSpPr>
        <p:sp>
          <p:nvSpPr>
            <p:cNvPr id="95"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76200">
              <a:solidFill>
                <a:schemeClr val="accent3">
                  <a:lumMod val="50000"/>
                </a:schemeClr>
              </a:solidFill>
            </a:ln>
            <a:scene3d>
              <a:camera prst="orthographicFront"/>
              <a:lightRig rig="threePt" dir="t"/>
            </a:scene3d>
            <a:sp3d>
              <a:bevelT/>
            </a:sp3d>
            <a:extLst/>
          </p:spPr>
          <p:txBody>
            <a:bodyPr vert="horz" wrap="square" lIns="50420" tIns="25210" rIns="50420" bIns="25210" numCol="1" anchor="t" anchorCtr="0" compatLnSpc="1">
              <a:prstTxWarp prst="textNoShape">
                <a:avLst/>
              </a:prstTxWarp>
            </a:bodyPr>
            <a:lstStyle/>
            <a:p>
              <a:pPr defTabSz="514131"/>
              <a:endParaRPr lang="en-US" sz="993"/>
            </a:p>
          </p:txBody>
        </p:sp>
        <p:pic>
          <p:nvPicPr>
            <p:cNvPr id="104" name="Picture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p:spPr>
        </p:pic>
        <p:pic>
          <p:nvPicPr>
            <p:cNvPr id="111" name="Picture 1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p:spPr>
        </p:pic>
        <p:pic>
          <p:nvPicPr>
            <p:cNvPr id="112" name="Picture 1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p:spPr>
        </p:pic>
        <p:pic>
          <p:nvPicPr>
            <p:cNvPr id="113" name="Picture 1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p:spPr>
        </p:pic>
        <p:pic>
          <p:nvPicPr>
            <p:cNvPr id="114" name="Picture 1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p:spPr>
        </p:pic>
        <p:pic>
          <p:nvPicPr>
            <p:cNvPr id="115" name="Picture 1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p:spPr>
        </p:pic>
        <p:pic>
          <p:nvPicPr>
            <p:cNvPr id="116" name="Picture 1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p:spPr>
        </p:pic>
        <p:pic>
          <p:nvPicPr>
            <p:cNvPr id="117" name="Picture 1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p:spPr>
        </p:pic>
        <p:pic>
          <p:nvPicPr>
            <p:cNvPr id="118" name="Picture 1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p:spPr>
        </p:pic>
        <p:pic>
          <p:nvPicPr>
            <p:cNvPr id="119" name="Picture 1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p:spPr>
        </p:pic>
      </p:grpSp>
      <p:grpSp>
        <p:nvGrpSpPr>
          <p:cNvPr id="123" name="Group 122"/>
          <p:cNvGrpSpPr/>
          <p:nvPr/>
        </p:nvGrpSpPr>
        <p:grpSpPr>
          <a:xfrm>
            <a:off x="8264468" y="4542992"/>
            <a:ext cx="1910064" cy="1268879"/>
            <a:chOff x="8946776" y="4891686"/>
            <a:chExt cx="2546969" cy="1691982"/>
          </a:xfrm>
        </p:grpSpPr>
        <p:sp>
          <p:nvSpPr>
            <p:cNvPr id="43"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76200">
              <a:solidFill>
                <a:srgbClr val="0472C1"/>
              </a:solidFill>
            </a:ln>
            <a:scene3d>
              <a:camera prst="orthographicFront"/>
              <a:lightRig rig="threePt" dir="t"/>
            </a:scene3d>
            <a:sp3d>
              <a:bevelT/>
            </a:sp3d>
            <a:extLst/>
          </p:spPr>
          <p:txBody>
            <a:bodyPr vert="horz" wrap="square" lIns="50420" tIns="25210" rIns="50420" bIns="25210" numCol="1" anchor="t" anchorCtr="0" compatLnSpc="1">
              <a:prstTxWarp prst="textNoShape">
                <a:avLst/>
              </a:prstTxWarp>
            </a:bodyPr>
            <a:lstStyle/>
            <a:p>
              <a:pPr defTabSz="514131"/>
              <a:endParaRPr lang="en-US" sz="993"/>
            </a:p>
          </p:txBody>
        </p:sp>
        <p:pic>
          <p:nvPicPr>
            <p:cNvPr id="105" name="Picture 10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06" name="Picture 10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07" name="Picture 10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122" name="Picture 1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103" name="Rectangle 102"/>
          <p:cNvSpPr/>
          <p:nvPr/>
        </p:nvSpPr>
        <p:spPr bwMode="auto">
          <a:xfrm>
            <a:off x="6759069" y="3928916"/>
            <a:ext cx="395594" cy="118961"/>
          </a:xfrm>
          <a:prstGeom prst="rect">
            <a:avLst/>
          </a:pr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rgbClr val="1589DC"/>
              </a:solidFill>
            </a:endParaRPr>
          </a:p>
        </p:txBody>
      </p:sp>
      <p:sp>
        <p:nvSpPr>
          <p:cNvPr id="102" name="Rectangle 101"/>
          <p:cNvSpPr/>
          <p:nvPr/>
        </p:nvSpPr>
        <p:spPr bwMode="auto">
          <a:xfrm>
            <a:off x="6762262" y="3731253"/>
            <a:ext cx="395594" cy="125607"/>
          </a:xfrm>
          <a:prstGeom prst="rect">
            <a:avLst/>
          </a:prstGeom>
          <a:solidFill>
            <a:srgbClr val="58024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101" name="Rectangle 100"/>
          <p:cNvSpPr/>
          <p:nvPr/>
        </p:nvSpPr>
        <p:spPr bwMode="auto">
          <a:xfrm>
            <a:off x="6759069" y="3533591"/>
            <a:ext cx="395594" cy="125607"/>
          </a:xfrm>
          <a:prstGeom prst="rect">
            <a:avLst/>
          </a:pr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t" anchorCtr="0" forceAA="0" compatLnSpc="1">
            <a:prstTxWarp prst="textNoShape">
              <a:avLst/>
            </a:prstTxWarp>
            <a:noAutofit/>
          </a:bodyPr>
          <a:lstStyle/>
          <a:p>
            <a:pPr algn="ctr" defTabSz="503984" fontAlgn="base">
              <a:lnSpc>
                <a:spcPct val="90000"/>
              </a:lnSpc>
              <a:spcBef>
                <a:spcPct val="0"/>
              </a:spcBef>
              <a:spcAft>
                <a:spcPct val="0"/>
              </a:spcAft>
            </a:pPr>
            <a:endParaRPr lang="en-US" sz="1103" spc="-28" dirty="0">
              <a:solidFill>
                <a:schemeClr val="tx1"/>
              </a:solidFill>
            </a:endParaRPr>
          </a:p>
        </p:txBody>
      </p:sp>
      <p:sp>
        <p:nvSpPr>
          <p:cNvPr id="10" name="Rectangle 9"/>
          <p:cNvSpPr/>
          <p:nvPr/>
        </p:nvSpPr>
        <p:spPr bwMode="auto">
          <a:xfrm>
            <a:off x="7148471" y="3305134"/>
            <a:ext cx="924625" cy="967006"/>
          </a:xfrm>
          <a:prstGeom prst="rect">
            <a:avLst/>
          </a:prstGeom>
          <a:solidFill>
            <a:schemeClr val="tx1"/>
          </a:solidFill>
          <a:ln w="76200">
            <a:solidFill>
              <a:srgbClr val="04266C"/>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9" tIns="80671" rIns="100839" bIns="80671" numCol="1" spcCol="0" rtlCol="0" fromWordArt="0" anchor="ctr" anchorCtr="0" forceAA="0" compatLnSpc="1">
            <a:prstTxWarp prst="textNoShape">
              <a:avLst/>
            </a:prstTxWarp>
            <a:noAutofit/>
          </a:bodyPr>
          <a:lstStyle/>
          <a:p>
            <a:pPr algn="ctr" defTabSz="503984" fontAlgn="base">
              <a:lnSpc>
                <a:spcPct val="90000"/>
              </a:lnSpc>
              <a:spcBef>
                <a:spcPct val="0"/>
              </a:spcBef>
              <a:spcAft>
                <a:spcPct val="0"/>
              </a:spcAft>
            </a:pPr>
            <a:r>
              <a:rPr lang="en-US" sz="1350" spc="-28" dirty="0">
                <a:solidFill>
                  <a:schemeClr val="bg1"/>
                </a:solidFill>
              </a:rPr>
              <a:t>Microsoft Edge</a:t>
            </a:r>
            <a:endParaRPr lang="en-US" sz="1350" spc="-28" dirty="0">
              <a:solidFill>
                <a:schemeClr val="bg1"/>
              </a:solidFill>
              <a:effectLst>
                <a:outerShdw blurRad="38100" dist="38100" dir="2700000" algn="tl">
                  <a:srgbClr val="000000">
                    <a:alpha val="43137"/>
                  </a:srgbClr>
                </a:outerShdw>
              </a:effectLst>
            </a:endParaRPr>
          </a:p>
        </p:txBody>
      </p:sp>
      <p:sp>
        <p:nvSpPr>
          <p:cNvPr id="58" name="Text Placeholder 5"/>
          <p:cNvSpPr txBox="1">
            <a:spLocks/>
          </p:cNvSpPr>
          <p:nvPr/>
        </p:nvSpPr>
        <p:spPr>
          <a:xfrm>
            <a:off x="1554957" y="2053026"/>
            <a:ext cx="5417687" cy="886321"/>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20" lvl="1" indent="0">
              <a:buNone/>
            </a:pPr>
            <a:r>
              <a:rPr lang="en-US" sz="1800" dirty="0"/>
              <a:t>ER uses different BGP sessions for different cloud services</a:t>
            </a:r>
          </a:p>
        </p:txBody>
      </p:sp>
    </p:spTree>
    <p:extLst>
      <p:ext uri="{BB962C8B-B14F-4D97-AF65-F5344CB8AC3E}">
        <p14:creationId xmlns:p14="http://schemas.microsoft.com/office/powerpoint/2010/main" val="3645264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fade">
                                      <p:cBhvr>
                                        <p:cTn id="30" dur="500"/>
                                        <p:tgtEl>
                                          <p:spTgt spid="1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fade">
                                      <p:cBhvr>
                                        <p:cTn id="70" dur="500"/>
                                        <p:tgtEl>
                                          <p:spTgt spid="101"/>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nodeType="withEffect">
                                  <p:stCondLst>
                                    <p:cond delay="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28" grpId="0" animBg="1"/>
      <p:bldP spid="29" grpId="0" animBg="1"/>
      <p:bldP spid="30" grpId="0" animBg="1"/>
      <p:bldP spid="22" grpId="0" animBg="1"/>
      <p:bldP spid="23" grpId="0" animBg="1"/>
      <p:bldP spid="24" grpId="0"/>
      <p:bldP spid="25" grpId="0"/>
      <p:bldP spid="26" grpId="0" animBg="1"/>
      <p:bldP spid="27" grpId="0"/>
      <p:bldP spid="103" grpId="0" animBg="1"/>
      <p:bldP spid="102" grpId="0" animBg="1"/>
      <p:bldP spid="101"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exchange colocation</a:t>
            </a:r>
            <a:br>
              <a:rPr lang="en-US" dirty="0"/>
            </a:br>
            <a:r>
              <a:rPr lang="en-US" dirty="0"/>
              <a:t>BGP Sessions</a:t>
            </a:r>
            <a:br>
              <a:rPr lang="en-US" dirty="0"/>
            </a:br>
            <a:endParaRPr lang="en-US" sz="3000" dirty="0">
              <a:gradFill>
                <a:gsLst>
                  <a:gs pos="16814">
                    <a:schemeClr val="tx2"/>
                  </a:gs>
                  <a:gs pos="23000">
                    <a:schemeClr val="tx2"/>
                  </a:gs>
                </a:gsLst>
                <a:lin ang="5400000" scaled="0"/>
              </a:gradFill>
            </a:endParaRPr>
          </a:p>
        </p:txBody>
      </p:sp>
      <p:grpSp>
        <p:nvGrpSpPr>
          <p:cNvPr id="65" name="Group 64"/>
          <p:cNvGrpSpPr/>
          <p:nvPr/>
        </p:nvGrpSpPr>
        <p:grpSpPr>
          <a:xfrm>
            <a:off x="1702817" y="2273127"/>
            <a:ext cx="9051925" cy="2834689"/>
            <a:chOff x="137318" y="3584175"/>
            <a:chExt cx="9051925" cy="2834689"/>
          </a:xfrm>
        </p:grpSpPr>
        <p:grpSp>
          <p:nvGrpSpPr>
            <p:cNvPr id="60" name="Group 59"/>
            <p:cNvGrpSpPr/>
            <p:nvPr/>
          </p:nvGrpSpPr>
          <p:grpSpPr>
            <a:xfrm>
              <a:off x="181396" y="358417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err="1">
                    <a:solidFill>
                      <a:srgbClr val="000000"/>
                    </a:solidFill>
                    <a:ea typeface="Segoe UI" pitchFamily="34" charset="0"/>
                    <a:cs typeface="Segoe UI" pitchFamily="34" charset="0"/>
                  </a:rPr>
                  <a:t>Customer</a:t>
                </a: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37318" y="3584175"/>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8" name="Picture 37" descr="Datei:Router.svg"/>
          <p:cNvPicPr>
            <a:picLocks noChangeAspect="1"/>
          </p:cNvPicPr>
          <p:nvPr/>
        </p:nvPicPr>
        <p:blipFill>
          <a:blip r:embed="rId4"/>
          <a:stretch>
            <a:fillRect/>
          </a:stretch>
        </p:blipFill>
        <p:spPr>
          <a:xfrm>
            <a:off x="2888281" y="3246975"/>
            <a:ext cx="608498" cy="412162"/>
          </a:xfrm>
          <a:prstGeom prst="rect">
            <a:avLst/>
          </a:prstGeom>
        </p:spPr>
      </p:pic>
      <p:pic>
        <p:nvPicPr>
          <p:cNvPr id="41" name="Picture 40" descr="Datei:Router.svg"/>
          <p:cNvPicPr>
            <a:picLocks noChangeAspect="1"/>
          </p:cNvPicPr>
          <p:nvPr/>
        </p:nvPicPr>
        <p:blipFill>
          <a:blip r:embed="rId4"/>
          <a:stretch>
            <a:fillRect/>
          </a:stretch>
        </p:blipFill>
        <p:spPr>
          <a:xfrm>
            <a:off x="4976513" y="3246975"/>
            <a:ext cx="608498" cy="412162"/>
          </a:xfrm>
          <a:prstGeom prst="rect">
            <a:avLst/>
          </a:prstGeom>
        </p:spPr>
      </p:pic>
      <p:cxnSp>
        <p:nvCxnSpPr>
          <p:cNvPr id="19" name="Straight Connector 18"/>
          <p:cNvCxnSpPr>
            <a:stCxn id="38" idx="3"/>
            <a:endCxn id="41" idx="1"/>
          </p:cNvCxnSpPr>
          <p:nvPr/>
        </p:nvCxnSpPr>
        <p:spPr>
          <a:xfrm>
            <a:off x="3496779" y="3453056"/>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Datei:Router.svg"/>
          <p:cNvPicPr>
            <a:picLocks noChangeAspect="1"/>
          </p:cNvPicPr>
          <p:nvPr/>
        </p:nvPicPr>
        <p:blipFill>
          <a:blip r:embed="rId4"/>
          <a:stretch>
            <a:fillRect/>
          </a:stretch>
        </p:blipFill>
        <p:spPr>
          <a:xfrm>
            <a:off x="6665131" y="3246164"/>
            <a:ext cx="608498" cy="412162"/>
          </a:xfrm>
          <a:prstGeom prst="rect">
            <a:avLst/>
          </a:prstGeom>
        </p:spPr>
      </p:pic>
      <p:pic>
        <p:nvPicPr>
          <p:cNvPr id="43" name="Picture 42" descr="Datei:Router.svg"/>
          <p:cNvPicPr>
            <a:picLocks noChangeAspect="1"/>
          </p:cNvPicPr>
          <p:nvPr/>
        </p:nvPicPr>
        <p:blipFill>
          <a:blip r:embed="rId4"/>
          <a:stretch>
            <a:fillRect/>
          </a:stretch>
        </p:blipFill>
        <p:spPr>
          <a:xfrm>
            <a:off x="8753363" y="3246164"/>
            <a:ext cx="608498" cy="412162"/>
          </a:xfrm>
          <a:prstGeom prst="rect">
            <a:avLst/>
          </a:prstGeom>
        </p:spPr>
      </p:pic>
      <p:cxnSp>
        <p:nvCxnSpPr>
          <p:cNvPr id="44" name="Straight Connector 43"/>
          <p:cNvCxnSpPr>
            <a:stCxn id="42" idx="3"/>
            <a:endCxn id="43" idx="1"/>
          </p:cNvCxnSpPr>
          <p:nvPr/>
        </p:nvCxnSpPr>
        <p:spPr>
          <a:xfrm>
            <a:off x="7273629" y="345224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3"/>
            <a:endCxn id="20" idx="1"/>
          </p:cNvCxnSpPr>
          <p:nvPr/>
        </p:nvCxnSpPr>
        <p:spPr>
          <a:xfrm flipV="1">
            <a:off x="5585012" y="3450124"/>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0" idx="3"/>
            <a:endCxn id="42" idx="1"/>
          </p:cNvCxnSpPr>
          <p:nvPr/>
        </p:nvCxnSpPr>
        <p:spPr>
          <a:xfrm>
            <a:off x="6449107" y="3450125"/>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Original file ‎ (SVG file, nominally 990 × 765 pixels, file size: 7 ..."/>
          <p:cNvPicPr>
            <a:picLocks noChangeAspect="1"/>
          </p:cNvPicPr>
          <p:nvPr/>
        </p:nvPicPr>
        <p:blipFill>
          <a:blip r:embed="rId5"/>
          <a:stretch>
            <a:fillRect/>
          </a:stretch>
        </p:blipFill>
        <p:spPr>
          <a:xfrm>
            <a:off x="5801035" y="3030500"/>
            <a:ext cx="648073" cy="839248"/>
          </a:xfrm>
          <a:prstGeom prst="rect">
            <a:avLst/>
          </a:prstGeom>
        </p:spPr>
      </p:pic>
      <p:pic>
        <p:nvPicPr>
          <p:cNvPr id="53" name="Picture 52" descr="Datei:Router.svg"/>
          <p:cNvPicPr>
            <a:picLocks noChangeAspect="1"/>
          </p:cNvPicPr>
          <p:nvPr/>
        </p:nvPicPr>
        <p:blipFill>
          <a:blip r:embed="rId4"/>
          <a:stretch>
            <a:fillRect/>
          </a:stretch>
        </p:blipFill>
        <p:spPr>
          <a:xfrm>
            <a:off x="2888281" y="2621549"/>
            <a:ext cx="608498" cy="412162"/>
          </a:xfrm>
          <a:prstGeom prst="rect">
            <a:avLst/>
          </a:prstGeom>
        </p:spPr>
      </p:pic>
      <p:pic>
        <p:nvPicPr>
          <p:cNvPr id="54" name="Picture 53" descr="Datei:Router.svg"/>
          <p:cNvPicPr>
            <a:picLocks noChangeAspect="1"/>
          </p:cNvPicPr>
          <p:nvPr/>
        </p:nvPicPr>
        <p:blipFill>
          <a:blip r:embed="rId4"/>
          <a:stretch>
            <a:fillRect/>
          </a:stretch>
        </p:blipFill>
        <p:spPr>
          <a:xfrm>
            <a:off x="4976513" y="2621549"/>
            <a:ext cx="608498" cy="412162"/>
          </a:xfrm>
          <a:prstGeom prst="rect">
            <a:avLst/>
          </a:prstGeom>
        </p:spPr>
      </p:pic>
      <p:cxnSp>
        <p:nvCxnSpPr>
          <p:cNvPr id="55" name="Straight Connector 54"/>
          <p:cNvCxnSpPr>
            <a:stCxn id="53" idx="3"/>
            <a:endCxn id="54" idx="1"/>
          </p:cNvCxnSpPr>
          <p:nvPr/>
        </p:nvCxnSpPr>
        <p:spPr>
          <a:xfrm>
            <a:off x="3496779" y="282763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descr="Datei:Router.svg"/>
          <p:cNvPicPr>
            <a:picLocks noChangeAspect="1"/>
          </p:cNvPicPr>
          <p:nvPr/>
        </p:nvPicPr>
        <p:blipFill>
          <a:blip r:embed="rId4"/>
          <a:stretch>
            <a:fillRect/>
          </a:stretch>
        </p:blipFill>
        <p:spPr>
          <a:xfrm>
            <a:off x="6665131" y="2620738"/>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8753363" y="2620738"/>
            <a:ext cx="608498" cy="412162"/>
          </a:xfrm>
          <a:prstGeom prst="rect">
            <a:avLst/>
          </a:prstGeom>
        </p:spPr>
      </p:pic>
      <p:cxnSp>
        <p:nvCxnSpPr>
          <p:cNvPr id="58" name="Straight Connector 57"/>
          <p:cNvCxnSpPr>
            <a:stCxn id="56" idx="3"/>
            <a:endCxn id="57" idx="1"/>
          </p:cNvCxnSpPr>
          <p:nvPr/>
        </p:nvCxnSpPr>
        <p:spPr>
          <a:xfrm>
            <a:off x="7273629" y="282681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4" idx="3"/>
            <a:endCxn id="63" idx="1"/>
          </p:cNvCxnSpPr>
          <p:nvPr/>
        </p:nvCxnSpPr>
        <p:spPr>
          <a:xfrm flipV="1">
            <a:off x="5585012" y="2824698"/>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3" idx="3"/>
            <a:endCxn id="56" idx="1"/>
          </p:cNvCxnSpPr>
          <p:nvPr/>
        </p:nvCxnSpPr>
        <p:spPr>
          <a:xfrm>
            <a:off x="6449107" y="2824699"/>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62" descr="Original file ‎ (SVG file, nominally 990 × 765 pixels, file size: 7 ..."/>
          <p:cNvPicPr>
            <a:picLocks noChangeAspect="1"/>
          </p:cNvPicPr>
          <p:nvPr/>
        </p:nvPicPr>
        <p:blipFill>
          <a:blip r:embed="rId5"/>
          <a:stretch>
            <a:fillRect/>
          </a:stretch>
        </p:blipFill>
        <p:spPr>
          <a:xfrm>
            <a:off x="5801035" y="2405074"/>
            <a:ext cx="648073" cy="839248"/>
          </a:xfrm>
          <a:prstGeom prst="rect">
            <a:avLst/>
          </a:prstGeom>
        </p:spPr>
      </p:pic>
      <p:sp>
        <p:nvSpPr>
          <p:cNvPr id="67" name="Left-Right Arrow 66"/>
          <p:cNvSpPr/>
          <p:nvPr/>
        </p:nvSpPr>
        <p:spPr bwMode="auto">
          <a:xfrm>
            <a:off x="5258331" y="3191673"/>
            <a:ext cx="1679987" cy="51916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69" name="Left-Right Arrow 68"/>
          <p:cNvSpPr/>
          <p:nvPr/>
        </p:nvSpPr>
        <p:spPr bwMode="auto">
          <a:xfrm>
            <a:off x="5258331" y="2571690"/>
            <a:ext cx="1679987" cy="51916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70" name="Rectangle 69"/>
          <p:cNvSpPr/>
          <p:nvPr/>
        </p:nvSpPr>
        <p:spPr bwMode="auto">
          <a:xfrm>
            <a:off x="2015157" y="4977888"/>
            <a:ext cx="2963244" cy="104944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Customer establishes BGP sessions</a:t>
            </a:r>
          </a:p>
          <a:p>
            <a:pPr algn="ctr" defTabSz="699233" fontAlgn="base">
              <a:spcBef>
                <a:spcPct val="0"/>
              </a:spcBef>
              <a:spcAft>
                <a:spcPct val="0"/>
              </a:spcAft>
            </a:pPr>
            <a:r>
              <a:rPr lang="it-IT" sz="1500" dirty="0" err="1">
                <a:solidFill>
                  <a:schemeClr val="tx1"/>
                </a:solidFill>
              </a:rPr>
              <a:t>Customer</a:t>
            </a:r>
            <a:r>
              <a:rPr lang="it-IT" sz="1500" dirty="0">
                <a:solidFill>
                  <a:schemeClr val="tx1"/>
                </a:solidFill>
              </a:rPr>
              <a:t> </a:t>
            </a:r>
            <a:r>
              <a:rPr lang="it-IT" sz="1500" dirty="0" err="1">
                <a:solidFill>
                  <a:schemeClr val="tx1"/>
                </a:solidFill>
              </a:rPr>
              <a:t>is</a:t>
            </a:r>
            <a:r>
              <a:rPr lang="it-IT" sz="1500" dirty="0">
                <a:solidFill>
                  <a:schemeClr val="tx1"/>
                </a:solidFill>
              </a:rPr>
              <a:t> </a:t>
            </a:r>
            <a:r>
              <a:rPr lang="it-IT" sz="1500" dirty="0" err="1">
                <a:solidFill>
                  <a:schemeClr val="tx1"/>
                </a:solidFill>
              </a:rPr>
              <a:t>responsible</a:t>
            </a:r>
            <a:r>
              <a:rPr lang="it-IT" sz="1500" dirty="0">
                <a:solidFill>
                  <a:schemeClr val="tx1"/>
                </a:solidFill>
              </a:rPr>
              <a:t> for </a:t>
            </a:r>
            <a:r>
              <a:rPr lang="it-IT" sz="1500" dirty="0" err="1">
                <a:solidFill>
                  <a:schemeClr val="tx1"/>
                </a:solidFill>
              </a:rPr>
              <a:t>addressing</a:t>
            </a:r>
            <a:r>
              <a:rPr lang="it-IT" sz="1500" dirty="0">
                <a:solidFill>
                  <a:schemeClr val="tx1"/>
                </a:solidFill>
              </a:rPr>
              <a:t> </a:t>
            </a:r>
            <a:r>
              <a:rPr lang="it-IT" sz="1500" dirty="0" err="1">
                <a:solidFill>
                  <a:schemeClr val="tx1"/>
                </a:solidFill>
              </a:rPr>
              <a:t>routing</a:t>
            </a:r>
            <a:r>
              <a:rPr lang="it-IT" sz="1500" dirty="0">
                <a:solidFill>
                  <a:schemeClr val="tx1"/>
                </a:solidFill>
              </a:rPr>
              <a:t> and NAT </a:t>
            </a:r>
            <a:r>
              <a:rPr lang="it-IT" sz="1500" dirty="0" err="1">
                <a:solidFill>
                  <a:schemeClr val="tx1"/>
                </a:solidFill>
              </a:rPr>
              <a:t>requirements</a:t>
            </a:r>
            <a:endParaRPr lang="en-US" sz="1500" dirty="0">
              <a:solidFill>
                <a:schemeClr val="tx1"/>
              </a:solidFill>
            </a:endParaRPr>
          </a:p>
        </p:txBody>
      </p:sp>
      <p:cxnSp>
        <p:nvCxnSpPr>
          <p:cNvPr id="12" name="Straight Arrow Connector 11"/>
          <p:cNvCxnSpPr>
            <a:stCxn id="70" idx="0"/>
          </p:cNvCxnSpPr>
          <p:nvPr/>
        </p:nvCxnSpPr>
        <p:spPr>
          <a:xfrm flipV="1">
            <a:off x="3496779" y="3690471"/>
            <a:ext cx="1569330" cy="12874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6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exchange colocation</a:t>
            </a:r>
            <a:br>
              <a:rPr lang="en-US" dirty="0"/>
            </a:br>
            <a:r>
              <a:rPr lang="en-US" dirty="0"/>
              <a:t>Implementation responsibilities</a:t>
            </a:r>
            <a:br>
              <a:rPr lang="en-US" dirty="0"/>
            </a:br>
            <a:endParaRPr lang="en-US" sz="3000" dirty="0">
              <a:gradFill>
                <a:gsLst>
                  <a:gs pos="16814">
                    <a:schemeClr val="tx2"/>
                  </a:gs>
                  <a:gs pos="23000">
                    <a:schemeClr val="tx2"/>
                  </a:gs>
                </a:gsLst>
                <a:lin ang="5400000" scaled="0"/>
              </a:gradFill>
            </a:endParaRPr>
          </a:p>
        </p:txBody>
      </p:sp>
      <p:grpSp>
        <p:nvGrpSpPr>
          <p:cNvPr id="65" name="Group 64"/>
          <p:cNvGrpSpPr/>
          <p:nvPr/>
        </p:nvGrpSpPr>
        <p:grpSpPr>
          <a:xfrm>
            <a:off x="1702817" y="2273127"/>
            <a:ext cx="9051925" cy="2834689"/>
            <a:chOff x="137318" y="3584175"/>
            <a:chExt cx="9051925" cy="2834689"/>
          </a:xfrm>
        </p:grpSpPr>
        <p:grpSp>
          <p:nvGrpSpPr>
            <p:cNvPr id="60" name="Group 59"/>
            <p:cNvGrpSpPr/>
            <p:nvPr/>
          </p:nvGrpSpPr>
          <p:grpSpPr>
            <a:xfrm>
              <a:off x="181396" y="358417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err="1">
                    <a:solidFill>
                      <a:srgbClr val="000000"/>
                    </a:solidFill>
                    <a:ea typeface="Segoe UI" pitchFamily="34" charset="0"/>
                    <a:cs typeface="Segoe UI" pitchFamily="34" charset="0"/>
                  </a:rPr>
                  <a:t>Customer</a:t>
                </a: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37318" y="3584175"/>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8" name="Picture 37" descr="Datei:Router.svg"/>
          <p:cNvPicPr>
            <a:picLocks noChangeAspect="1"/>
          </p:cNvPicPr>
          <p:nvPr/>
        </p:nvPicPr>
        <p:blipFill>
          <a:blip r:embed="rId4"/>
          <a:stretch>
            <a:fillRect/>
          </a:stretch>
        </p:blipFill>
        <p:spPr>
          <a:xfrm>
            <a:off x="2888281" y="3246975"/>
            <a:ext cx="608498" cy="412162"/>
          </a:xfrm>
          <a:prstGeom prst="rect">
            <a:avLst/>
          </a:prstGeom>
        </p:spPr>
      </p:pic>
      <p:pic>
        <p:nvPicPr>
          <p:cNvPr id="41" name="Picture 40" descr="Datei:Router.svg"/>
          <p:cNvPicPr>
            <a:picLocks noChangeAspect="1"/>
          </p:cNvPicPr>
          <p:nvPr/>
        </p:nvPicPr>
        <p:blipFill>
          <a:blip r:embed="rId4"/>
          <a:stretch>
            <a:fillRect/>
          </a:stretch>
        </p:blipFill>
        <p:spPr>
          <a:xfrm>
            <a:off x="4976513" y="3246975"/>
            <a:ext cx="608498" cy="412162"/>
          </a:xfrm>
          <a:prstGeom prst="rect">
            <a:avLst/>
          </a:prstGeom>
        </p:spPr>
      </p:pic>
      <p:cxnSp>
        <p:nvCxnSpPr>
          <p:cNvPr id="19" name="Straight Connector 18"/>
          <p:cNvCxnSpPr>
            <a:stCxn id="38" idx="3"/>
            <a:endCxn id="41" idx="1"/>
          </p:cNvCxnSpPr>
          <p:nvPr/>
        </p:nvCxnSpPr>
        <p:spPr>
          <a:xfrm>
            <a:off x="3496779" y="3453056"/>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Datei:Router.svg"/>
          <p:cNvPicPr>
            <a:picLocks noChangeAspect="1"/>
          </p:cNvPicPr>
          <p:nvPr/>
        </p:nvPicPr>
        <p:blipFill>
          <a:blip r:embed="rId4"/>
          <a:stretch>
            <a:fillRect/>
          </a:stretch>
        </p:blipFill>
        <p:spPr>
          <a:xfrm>
            <a:off x="6665131" y="3246164"/>
            <a:ext cx="608498" cy="412162"/>
          </a:xfrm>
          <a:prstGeom prst="rect">
            <a:avLst/>
          </a:prstGeom>
        </p:spPr>
      </p:pic>
      <p:pic>
        <p:nvPicPr>
          <p:cNvPr id="43" name="Picture 42" descr="Datei:Router.svg"/>
          <p:cNvPicPr>
            <a:picLocks noChangeAspect="1"/>
          </p:cNvPicPr>
          <p:nvPr/>
        </p:nvPicPr>
        <p:blipFill>
          <a:blip r:embed="rId4"/>
          <a:stretch>
            <a:fillRect/>
          </a:stretch>
        </p:blipFill>
        <p:spPr>
          <a:xfrm>
            <a:off x="8753363" y="3246164"/>
            <a:ext cx="608498" cy="412162"/>
          </a:xfrm>
          <a:prstGeom prst="rect">
            <a:avLst/>
          </a:prstGeom>
        </p:spPr>
      </p:pic>
      <p:cxnSp>
        <p:nvCxnSpPr>
          <p:cNvPr id="44" name="Straight Connector 43"/>
          <p:cNvCxnSpPr>
            <a:stCxn id="42" idx="3"/>
            <a:endCxn id="43" idx="1"/>
          </p:cNvCxnSpPr>
          <p:nvPr/>
        </p:nvCxnSpPr>
        <p:spPr>
          <a:xfrm>
            <a:off x="7273629" y="345224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3"/>
            <a:endCxn id="20" idx="1"/>
          </p:cNvCxnSpPr>
          <p:nvPr/>
        </p:nvCxnSpPr>
        <p:spPr>
          <a:xfrm flipV="1">
            <a:off x="5585012" y="3450124"/>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0" idx="3"/>
            <a:endCxn id="42" idx="1"/>
          </p:cNvCxnSpPr>
          <p:nvPr/>
        </p:nvCxnSpPr>
        <p:spPr>
          <a:xfrm>
            <a:off x="6449107" y="3450125"/>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Original file ‎ (SVG file, nominally 990 × 765 pixels, file size: 7 ..."/>
          <p:cNvPicPr>
            <a:picLocks noChangeAspect="1"/>
          </p:cNvPicPr>
          <p:nvPr/>
        </p:nvPicPr>
        <p:blipFill>
          <a:blip r:embed="rId5"/>
          <a:stretch>
            <a:fillRect/>
          </a:stretch>
        </p:blipFill>
        <p:spPr>
          <a:xfrm>
            <a:off x="5801035" y="3030500"/>
            <a:ext cx="648073" cy="839248"/>
          </a:xfrm>
          <a:prstGeom prst="rect">
            <a:avLst/>
          </a:prstGeom>
        </p:spPr>
      </p:pic>
      <p:pic>
        <p:nvPicPr>
          <p:cNvPr id="53" name="Picture 52" descr="Datei:Router.svg"/>
          <p:cNvPicPr>
            <a:picLocks noChangeAspect="1"/>
          </p:cNvPicPr>
          <p:nvPr/>
        </p:nvPicPr>
        <p:blipFill>
          <a:blip r:embed="rId4"/>
          <a:stretch>
            <a:fillRect/>
          </a:stretch>
        </p:blipFill>
        <p:spPr>
          <a:xfrm>
            <a:off x="2888281" y="2621549"/>
            <a:ext cx="608498" cy="412162"/>
          </a:xfrm>
          <a:prstGeom prst="rect">
            <a:avLst/>
          </a:prstGeom>
        </p:spPr>
      </p:pic>
      <p:pic>
        <p:nvPicPr>
          <p:cNvPr id="54" name="Picture 53" descr="Datei:Router.svg"/>
          <p:cNvPicPr>
            <a:picLocks noChangeAspect="1"/>
          </p:cNvPicPr>
          <p:nvPr/>
        </p:nvPicPr>
        <p:blipFill>
          <a:blip r:embed="rId4"/>
          <a:stretch>
            <a:fillRect/>
          </a:stretch>
        </p:blipFill>
        <p:spPr>
          <a:xfrm>
            <a:off x="4976513" y="2621549"/>
            <a:ext cx="608498" cy="412162"/>
          </a:xfrm>
          <a:prstGeom prst="rect">
            <a:avLst/>
          </a:prstGeom>
        </p:spPr>
      </p:pic>
      <p:cxnSp>
        <p:nvCxnSpPr>
          <p:cNvPr id="55" name="Straight Connector 54"/>
          <p:cNvCxnSpPr>
            <a:stCxn id="53" idx="3"/>
            <a:endCxn id="54" idx="1"/>
          </p:cNvCxnSpPr>
          <p:nvPr/>
        </p:nvCxnSpPr>
        <p:spPr>
          <a:xfrm>
            <a:off x="3496779" y="282763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descr="Datei:Router.svg"/>
          <p:cNvPicPr>
            <a:picLocks noChangeAspect="1"/>
          </p:cNvPicPr>
          <p:nvPr/>
        </p:nvPicPr>
        <p:blipFill>
          <a:blip r:embed="rId4"/>
          <a:stretch>
            <a:fillRect/>
          </a:stretch>
        </p:blipFill>
        <p:spPr>
          <a:xfrm>
            <a:off x="6665131" y="2620738"/>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8753363" y="2620738"/>
            <a:ext cx="608498" cy="412162"/>
          </a:xfrm>
          <a:prstGeom prst="rect">
            <a:avLst/>
          </a:prstGeom>
        </p:spPr>
      </p:pic>
      <p:cxnSp>
        <p:nvCxnSpPr>
          <p:cNvPr id="58" name="Straight Connector 57"/>
          <p:cNvCxnSpPr>
            <a:stCxn id="56" idx="3"/>
            <a:endCxn id="57" idx="1"/>
          </p:cNvCxnSpPr>
          <p:nvPr/>
        </p:nvCxnSpPr>
        <p:spPr>
          <a:xfrm>
            <a:off x="7273629" y="282681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4" idx="3"/>
            <a:endCxn id="63" idx="1"/>
          </p:cNvCxnSpPr>
          <p:nvPr/>
        </p:nvCxnSpPr>
        <p:spPr>
          <a:xfrm flipV="1">
            <a:off x="5585012" y="2824698"/>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3" idx="3"/>
            <a:endCxn id="56" idx="1"/>
          </p:cNvCxnSpPr>
          <p:nvPr/>
        </p:nvCxnSpPr>
        <p:spPr>
          <a:xfrm>
            <a:off x="6449107" y="2824699"/>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62" descr="Original file ‎ (SVG file, nominally 990 × 765 pixels, file size: 7 ..."/>
          <p:cNvPicPr>
            <a:picLocks noChangeAspect="1"/>
          </p:cNvPicPr>
          <p:nvPr/>
        </p:nvPicPr>
        <p:blipFill>
          <a:blip r:embed="rId5"/>
          <a:stretch>
            <a:fillRect/>
          </a:stretch>
        </p:blipFill>
        <p:spPr>
          <a:xfrm>
            <a:off x="5801035" y="2405074"/>
            <a:ext cx="648073" cy="839248"/>
          </a:xfrm>
          <a:prstGeom prst="rect">
            <a:avLst/>
          </a:prstGeom>
        </p:spPr>
      </p:pic>
      <p:sp>
        <p:nvSpPr>
          <p:cNvPr id="67" name="Left-Right Arrow 66"/>
          <p:cNvSpPr/>
          <p:nvPr/>
        </p:nvSpPr>
        <p:spPr bwMode="auto">
          <a:xfrm>
            <a:off x="5258331" y="3191673"/>
            <a:ext cx="1679987" cy="51916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69" name="Left-Right Arrow 68"/>
          <p:cNvSpPr/>
          <p:nvPr/>
        </p:nvSpPr>
        <p:spPr bwMode="auto">
          <a:xfrm>
            <a:off x="5258331" y="2571690"/>
            <a:ext cx="1679987" cy="51916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37" name="Rectangle 36"/>
          <p:cNvSpPr/>
          <p:nvPr/>
        </p:nvSpPr>
        <p:spPr bwMode="auto">
          <a:xfrm>
            <a:off x="2839471" y="2564874"/>
            <a:ext cx="2802703" cy="1118104"/>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5731187" y="2405075"/>
            <a:ext cx="775083" cy="1530037"/>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6630119" y="2564874"/>
            <a:ext cx="2802703" cy="1118104"/>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375035" y="52399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customer (works with carrier of choice)</a:t>
            </a:r>
          </a:p>
        </p:txBody>
      </p:sp>
      <p:cxnSp>
        <p:nvCxnSpPr>
          <p:cNvPr id="7" name="Straight Arrow Connector 6"/>
          <p:cNvCxnSpPr>
            <a:stCxn id="46" idx="0"/>
          </p:cNvCxnSpPr>
          <p:nvPr/>
        </p:nvCxnSpPr>
        <p:spPr>
          <a:xfrm flipV="1">
            <a:off x="3453191" y="3710837"/>
            <a:ext cx="584551" cy="1529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5040572" y="52397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ER provider (aggregation partner)</a:t>
            </a:r>
          </a:p>
        </p:txBody>
      </p:sp>
      <p:cxnSp>
        <p:nvCxnSpPr>
          <p:cNvPr id="12" name="Straight Arrow Connector 11"/>
          <p:cNvCxnSpPr>
            <a:stCxn id="47" idx="0"/>
            <a:endCxn id="39" idx="2"/>
          </p:cNvCxnSpPr>
          <p:nvPr/>
        </p:nvCxnSpPr>
        <p:spPr>
          <a:xfrm flipV="1">
            <a:off x="6118728" y="3935111"/>
            <a:ext cx="1" cy="13046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7706109" y="52397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Microsoft</a:t>
            </a:r>
          </a:p>
        </p:txBody>
      </p:sp>
      <p:cxnSp>
        <p:nvCxnSpPr>
          <p:cNvPr id="15" name="Straight Arrow Connector 14"/>
          <p:cNvCxnSpPr>
            <a:stCxn id="48" idx="0"/>
            <a:endCxn id="40" idx="2"/>
          </p:cNvCxnSpPr>
          <p:nvPr/>
        </p:nvCxnSpPr>
        <p:spPr>
          <a:xfrm flipH="1" flipV="1">
            <a:off x="8031470" y="3682979"/>
            <a:ext cx="752794" cy="1556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2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exchange colocation</a:t>
            </a:r>
            <a:br>
              <a:rPr lang="en-US" dirty="0"/>
            </a:br>
            <a:r>
              <a:rPr lang="en-US" dirty="0"/>
              <a:t>Cost structure</a:t>
            </a:r>
            <a:br>
              <a:rPr lang="en-US" dirty="0"/>
            </a:br>
            <a:endParaRPr lang="en-US" sz="3000" dirty="0">
              <a:gradFill>
                <a:gsLst>
                  <a:gs pos="16814">
                    <a:schemeClr val="tx2"/>
                  </a:gs>
                  <a:gs pos="23000">
                    <a:schemeClr val="tx2"/>
                  </a:gs>
                </a:gsLst>
                <a:lin ang="5400000" scaled="0"/>
              </a:gradFill>
            </a:endParaRPr>
          </a:p>
        </p:txBody>
      </p:sp>
      <p:grpSp>
        <p:nvGrpSpPr>
          <p:cNvPr id="65" name="Group 64"/>
          <p:cNvGrpSpPr/>
          <p:nvPr/>
        </p:nvGrpSpPr>
        <p:grpSpPr>
          <a:xfrm>
            <a:off x="1702817" y="2273127"/>
            <a:ext cx="9051925" cy="2834689"/>
            <a:chOff x="137318" y="3584175"/>
            <a:chExt cx="9051925" cy="2834689"/>
          </a:xfrm>
        </p:grpSpPr>
        <p:grpSp>
          <p:nvGrpSpPr>
            <p:cNvPr id="60" name="Group 59"/>
            <p:cNvGrpSpPr/>
            <p:nvPr/>
          </p:nvGrpSpPr>
          <p:grpSpPr>
            <a:xfrm>
              <a:off x="181396" y="358417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err="1">
                    <a:solidFill>
                      <a:srgbClr val="000000"/>
                    </a:solidFill>
                    <a:ea typeface="Segoe UI" pitchFamily="34" charset="0"/>
                    <a:cs typeface="Segoe UI" pitchFamily="34" charset="0"/>
                  </a:rPr>
                  <a:t>Customer</a:t>
                </a: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37318" y="3584175"/>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8" name="Picture 37" descr="Datei:Router.svg"/>
          <p:cNvPicPr>
            <a:picLocks noChangeAspect="1"/>
          </p:cNvPicPr>
          <p:nvPr/>
        </p:nvPicPr>
        <p:blipFill>
          <a:blip r:embed="rId4"/>
          <a:stretch>
            <a:fillRect/>
          </a:stretch>
        </p:blipFill>
        <p:spPr>
          <a:xfrm>
            <a:off x="2888281" y="3246975"/>
            <a:ext cx="608498" cy="412162"/>
          </a:xfrm>
          <a:prstGeom prst="rect">
            <a:avLst/>
          </a:prstGeom>
        </p:spPr>
      </p:pic>
      <p:pic>
        <p:nvPicPr>
          <p:cNvPr id="41" name="Picture 40" descr="Datei:Router.svg"/>
          <p:cNvPicPr>
            <a:picLocks noChangeAspect="1"/>
          </p:cNvPicPr>
          <p:nvPr/>
        </p:nvPicPr>
        <p:blipFill>
          <a:blip r:embed="rId4"/>
          <a:stretch>
            <a:fillRect/>
          </a:stretch>
        </p:blipFill>
        <p:spPr>
          <a:xfrm>
            <a:off x="4976513" y="3246975"/>
            <a:ext cx="608498" cy="412162"/>
          </a:xfrm>
          <a:prstGeom prst="rect">
            <a:avLst/>
          </a:prstGeom>
        </p:spPr>
      </p:pic>
      <p:cxnSp>
        <p:nvCxnSpPr>
          <p:cNvPr id="19" name="Straight Connector 18"/>
          <p:cNvCxnSpPr>
            <a:stCxn id="38" idx="3"/>
            <a:endCxn id="41" idx="1"/>
          </p:cNvCxnSpPr>
          <p:nvPr/>
        </p:nvCxnSpPr>
        <p:spPr>
          <a:xfrm>
            <a:off x="3496779" y="3453056"/>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Datei:Router.svg"/>
          <p:cNvPicPr>
            <a:picLocks noChangeAspect="1"/>
          </p:cNvPicPr>
          <p:nvPr/>
        </p:nvPicPr>
        <p:blipFill>
          <a:blip r:embed="rId4"/>
          <a:stretch>
            <a:fillRect/>
          </a:stretch>
        </p:blipFill>
        <p:spPr>
          <a:xfrm>
            <a:off x="6665131" y="3246164"/>
            <a:ext cx="608498" cy="412162"/>
          </a:xfrm>
          <a:prstGeom prst="rect">
            <a:avLst/>
          </a:prstGeom>
        </p:spPr>
      </p:pic>
      <p:pic>
        <p:nvPicPr>
          <p:cNvPr id="43" name="Picture 42" descr="Datei:Router.svg"/>
          <p:cNvPicPr>
            <a:picLocks noChangeAspect="1"/>
          </p:cNvPicPr>
          <p:nvPr/>
        </p:nvPicPr>
        <p:blipFill>
          <a:blip r:embed="rId4"/>
          <a:stretch>
            <a:fillRect/>
          </a:stretch>
        </p:blipFill>
        <p:spPr>
          <a:xfrm>
            <a:off x="8753363" y="3246164"/>
            <a:ext cx="608498" cy="412162"/>
          </a:xfrm>
          <a:prstGeom prst="rect">
            <a:avLst/>
          </a:prstGeom>
        </p:spPr>
      </p:pic>
      <p:cxnSp>
        <p:nvCxnSpPr>
          <p:cNvPr id="44" name="Straight Connector 43"/>
          <p:cNvCxnSpPr>
            <a:stCxn id="42" idx="3"/>
            <a:endCxn id="43" idx="1"/>
          </p:cNvCxnSpPr>
          <p:nvPr/>
        </p:nvCxnSpPr>
        <p:spPr>
          <a:xfrm>
            <a:off x="7273629" y="345224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3"/>
            <a:endCxn id="20" idx="1"/>
          </p:cNvCxnSpPr>
          <p:nvPr/>
        </p:nvCxnSpPr>
        <p:spPr>
          <a:xfrm flipV="1">
            <a:off x="5585012" y="3450124"/>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0" idx="3"/>
            <a:endCxn id="42" idx="1"/>
          </p:cNvCxnSpPr>
          <p:nvPr/>
        </p:nvCxnSpPr>
        <p:spPr>
          <a:xfrm>
            <a:off x="6449107" y="3450125"/>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Original file ‎ (SVG file, nominally 990 × 765 pixels, file size: 7 ..."/>
          <p:cNvPicPr>
            <a:picLocks noChangeAspect="1"/>
          </p:cNvPicPr>
          <p:nvPr/>
        </p:nvPicPr>
        <p:blipFill>
          <a:blip r:embed="rId5"/>
          <a:stretch>
            <a:fillRect/>
          </a:stretch>
        </p:blipFill>
        <p:spPr>
          <a:xfrm>
            <a:off x="5801035" y="3030500"/>
            <a:ext cx="648073" cy="839248"/>
          </a:xfrm>
          <a:prstGeom prst="rect">
            <a:avLst/>
          </a:prstGeom>
        </p:spPr>
      </p:pic>
      <p:pic>
        <p:nvPicPr>
          <p:cNvPr id="53" name="Picture 52" descr="Datei:Router.svg"/>
          <p:cNvPicPr>
            <a:picLocks noChangeAspect="1"/>
          </p:cNvPicPr>
          <p:nvPr/>
        </p:nvPicPr>
        <p:blipFill>
          <a:blip r:embed="rId4"/>
          <a:stretch>
            <a:fillRect/>
          </a:stretch>
        </p:blipFill>
        <p:spPr>
          <a:xfrm>
            <a:off x="2888281" y="2621549"/>
            <a:ext cx="608498" cy="412162"/>
          </a:xfrm>
          <a:prstGeom prst="rect">
            <a:avLst/>
          </a:prstGeom>
        </p:spPr>
      </p:pic>
      <p:pic>
        <p:nvPicPr>
          <p:cNvPr id="54" name="Picture 53" descr="Datei:Router.svg"/>
          <p:cNvPicPr>
            <a:picLocks noChangeAspect="1"/>
          </p:cNvPicPr>
          <p:nvPr/>
        </p:nvPicPr>
        <p:blipFill>
          <a:blip r:embed="rId4"/>
          <a:stretch>
            <a:fillRect/>
          </a:stretch>
        </p:blipFill>
        <p:spPr>
          <a:xfrm>
            <a:off x="4976513" y="2621549"/>
            <a:ext cx="608498" cy="412162"/>
          </a:xfrm>
          <a:prstGeom prst="rect">
            <a:avLst/>
          </a:prstGeom>
        </p:spPr>
      </p:pic>
      <p:cxnSp>
        <p:nvCxnSpPr>
          <p:cNvPr id="55" name="Straight Connector 54"/>
          <p:cNvCxnSpPr>
            <a:stCxn id="53" idx="3"/>
            <a:endCxn id="54" idx="1"/>
          </p:cNvCxnSpPr>
          <p:nvPr/>
        </p:nvCxnSpPr>
        <p:spPr>
          <a:xfrm>
            <a:off x="3496779" y="282763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descr="Datei:Router.svg"/>
          <p:cNvPicPr>
            <a:picLocks noChangeAspect="1"/>
          </p:cNvPicPr>
          <p:nvPr/>
        </p:nvPicPr>
        <p:blipFill>
          <a:blip r:embed="rId4"/>
          <a:stretch>
            <a:fillRect/>
          </a:stretch>
        </p:blipFill>
        <p:spPr>
          <a:xfrm>
            <a:off x="6665131" y="2620738"/>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8753363" y="2620738"/>
            <a:ext cx="608498" cy="412162"/>
          </a:xfrm>
          <a:prstGeom prst="rect">
            <a:avLst/>
          </a:prstGeom>
        </p:spPr>
      </p:pic>
      <p:cxnSp>
        <p:nvCxnSpPr>
          <p:cNvPr id="58" name="Straight Connector 57"/>
          <p:cNvCxnSpPr>
            <a:stCxn id="56" idx="3"/>
            <a:endCxn id="57" idx="1"/>
          </p:cNvCxnSpPr>
          <p:nvPr/>
        </p:nvCxnSpPr>
        <p:spPr>
          <a:xfrm>
            <a:off x="7273629" y="282681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4" idx="3"/>
            <a:endCxn id="63" idx="1"/>
          </p:cNvCxnSpPr>
          <p:nvPr/>
        </p:nvCxnSpPr>
        <p:spPr>
          <a:xfrm flipV="1">
            <a:off x="5585012" y="2824698"/>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3" idx="3"/>
            <a:endCxn id="56" idx="1"/>
          </p:cNvCxnSpPr>
          <p:nvPr/>
        </p:nvCxnSpPr>
        <p:spPr>
          <a:xfrm>
            <a:off x="6449107" y="2824699"/>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62" descr="Original file ‎ (SVG file, nominally 990 × 765 pixels, file size: 7 ..."/>
          <p:cNvPicPr>
            <a:picLocks noChangeAspect="1"/>
          </p:cNvPicPr>
          <p:nvPr/>
        </p:nvPicPr>
        <p:blipFill>
          <a:blip r:embed="rId5"/>
          <a:stretch>
            <a:fillRect/>
          </a:stretch>
        </p:blipFill>
        <p:spPr>
          <a:xfrm>
            <a:off x="5801035" y="2405074"/>
            <a:ext cx="648073" cy="839248"/>
          </a:xfrm>
          <a:prstGeom prst="rect">
            <a:avLst/>
          </a:prstGeom>
        </p:spPr>
      </p:pic>
      <p:sp>
        <p:nvSpPr>
          <p:cNvPr id="67" name="Left-Right Arrow 66"/>
          <p:cNvSpPr/>
          <p:nvPr/>
        </p:nvSpPr>
        <p:spPr bwMode="auto">
          <a:xfrm>
            <a:off x="5258331" y="3191673"/>
            <a:ext cx="1679987" cy="51916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69" name="Left-Right Arrow 68"/>
          <p:cNvSpPr/>
          <p:nvPr/>
        </p:nvSpPr>
        <p:spPr bwMode="auto">
          <a:xfrm>
            <a:off x="5258331" y="2571690"/>
            <a:ext cx="1679987" cy="51916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37" name="Rectangle 36"/>
          <p:cNvSpPr/>
          <p:nvPr/>
        </p:nvSpPr>
        <p:spPr bwMode="auto">
          <a:xfrm>
            <a:off x="2839471" y="2564874"/>
            <a:ext cx="2802703" cy="1118104"/>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5400000">
            <a:off x="5346194" y="2692905"/>
            <a:ext cx="1515486" cy="838200"/>
          </a:xfrm>
          <a:prstGeom prst="rect">
            <a:avLst/>
          </a:prstGeom>
          <a:solidFill>
            <a:schemeClr val="accent4"/>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1 Invoice</a:t>
            </a: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6630119" y="2564874"/>
            <a:ext cx="2802703" cy="1118104"/>
          </a:xfrm>
          <a:prstGeom prst="rect">
            <a:avLst/>
          </a:prstGeom>
          <a:solidFill>
            <a:schemeClr val="tx2"/>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 Invoice</a:t>
            </a:r>
          </a:p>
          <a:p>
            <a:pPr algn="ctr" defTabSz="932472" fontAlgn="base">
              <a:lnSpc>
                <a:spcPct val="90000"/>
              </a:lnSpc>
              <a:spcBef>
                <a:spcPct val="0"/>
              </a:spcBef>
              <a:spcAft>
                <a:spcPct val="0"/>
              </a:spcAft>
            </a:pPr>
            <a:r>
              <a:rPr lang="it-IT" sz="1600" dirty="0">
                <a:gradFill>
                  <a:gsLst>
                    <a:gs pos="0">
                      <a:srgbClr val="FFFFFF"/>
                    </a:gs>
                    <a:gs pos="100000">
                      <a:srgbClr val="FFFFFF"/>
                    </a:gs>
                  </a:gsLst>
                  <a:lin ang="5400000" scaled="0"/>
                </a:gradFill>
                <a:ea typeface="Segoe UI" pitchFamily="34" charset="0"/>
                <a:cs typeface="Segoe UI" pitchFamily="34" charset="0"/>
              </a:rPr>
              <a:t>Azure Consumed Service</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375035" y="52399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customer (works with carrier of choice)</a:t>
            </a:r>
          </a:p>
        </p:txBody>
      </p:sp>
      <p:cxnSp>
        <p:nvCxnSpPr>
          <p:cNvPr id="7" name="Straight Arrow Connector 6"/>
          <p:cNvCxnSpPr>
            <a:stCxn id="46" idx="0"/>
          </p:cNvCxnSpPr>
          <p:nvPr/>
        </p:nvCxnSpPr>
        <p:spPr>
          <a:xfrm flipV="1">
            <a:off x="3453191" y="3710837"/>
            <a:ext cx="584551" cy="1529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5040572" y="52397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ER provider (aggregation partner)</a:t>
            </a:r>
          </a:p>
        </p:txBody>
      </p:sp>
      <p:cxnSp>
        <p:nvCxnSpPr>
          <p:cNvPr id="12" name="Straight Arrow Connector 11"/>
          <p:cNvCxnSpPr>
            <a:cxnSpLocks/>
            <a:stCxn id="47" idx="0"/>
            <a:endCxn id="39" idx="3"/>
          </p:cNvCxnSpPr>
          <p:nvPr/>
        </p:nvCxnSpPr>
        <p:spPr>
          <a:xfrm flipH="1" flipV="1">
            <a:off x="6103937" y="3869748"/>
            <a:ext cx="14790" cy="13700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7706109" y="52397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Microsoft</a:t>
            </a:r>
          </a:p>
        </p:txBody>
      </p:sp>
      <p:cxnSp>
        <p:nvCxnSpPr>
          <p:cNvPr id="15" name="Straight Arrow Connector 14"/>
          <p:cNvCxnSpPr>
            <a:stCxn id="48" idx="0"/>
            <a:endCxn id="40" idx="2"/>
          </p:cNvCxnSpPr>
          <p:nvPr/>
        </p:nvCxnSpPr>
        <p:spPr>
          <a:xfrm flipH="1" flipV="1">
            <a:off x="8031470" y="3682979"/>
            <a:ext cx="752794" cy="1556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3496779" y="2682246"/>
            <a:ext cx="1479735" cy="8870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 Invoice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invGray">
          <a:xfrm>
            <a:off x="7292467" y="3313382"/>
            <a:ext cx="1276687" cy="273484"/>
          </a:xfrm>
          <a:prstGeom prst="rect">
            <a:avLst/>
          </a:prstGeom>
        </p:spPr>
      </p:pic>
    </p:spTree>
    <p:extLst>
      <p:ext uri="{BB962C8B-B14F-4D97-AF65-F5344CB8AC3E}">
        <p14:creationId xmlns:p14="http://schemas.microsoft.com/office/powerpoint/2010/main" val="308164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Point-to-Point Ethernet connection</a:t>
            </a:r>
            <a:br>
              <a:rPr lang="en-US" dirty="0"/>
            </a:br>
            <a:endParaRPr lang="en-US" sz="3000" dirty="0">
              <a:gradFill>
                <a:gsLst>
                  <a:gs pos="16814">
                    <a:schemeClr val="tx2"/>
                  </a:gs>
                  <a:gs pos="23000">
                    <a:schemeClr val="tx2"/>
                  </a:gs>
                </a:gsLst>
                <a:lin ang="5400000" scaled="0"/>
              </a:gradFill>
            </a:endParaRPr>
          </a:p>
        </p:txBody>
      </p:sp>
      <p:grpSp>
        <p:nvGrpSpPr>
          <p:cNvPr id="65" name="Group 64"/>
          <p:cNvGrpSpPr/>
          <p:nvPr/>
        </p:nvGrpSpPr>
        <p:grpSpPr>
          <a:xfrm>
            <a:off x="1681734" y="2966830"/>
            <a:ext cx="9051925" cy="2834689"/>
            <a:chOff x="137318" y="3584175"/>
            <a:chExt cx="9051925" cy="2834689"/>
          </a:xfrm>
        </p:grpSpPr>
        <p:grpSp>
          <p:nvGrpSpPr>
            <p:cNvPr id="60" name="Group 59"/>
            <p:cNvGrpSpPr/>
            <p:nvPr/>
          </p:nvGrpSpPr>
          <p:grpSpPr>
            <a:xfrm>
              <a:off x="181396" y="358417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err="1">
                    <a:solidFill>
                      <a:srgbClr val="000000"/>
                    </a:solidFill>
                    <a:ea typeface="Segoe UI" pitchFamily="34" charset="0"/>
                    <a:cs typeface="Segoe UI" pitchFamily="34" charset="0"/>
                  </a:rPr>
                  <a:t>Customer</a:t>
                </a: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37318" y="3584175"/>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p:cNvSpPr/>
          <p:nvPr/>
        </p:nvSpPr>
        <p:spPr bwMode="auto">
          <a:xfrm>
            <a:off x="2197167" y="169016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Customer-owned routers</a:t>
            </a:r>
          </a:p>
        </p:txBody>
      </p:sp>
      <p:cxnSp>
        <p:nvCxnSpPr>
          <p:cNvPr id="71" name="Straight Arrow Connector 70"/>
          <p:cNvCxnSpPr>
            <a:stCxn id="68" idx="2"/>
          </p:cNvCxnSpPr>
          <p:nvPr/>
        </p:nvCxnSpPr>
        <p:spPr>
          <a:xfrm>
            <a:off x="3180041" y="2338233"/>
            <a:ext cx="0" cy="7776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107249" y="169016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Aggregation partner’s exchange platform</a:t>
            </a:r>
          </a:p>
        </p:txBody>
      </p:sp>
      <p:cxnSp>
        <p:nvCxnSpPr>
          <p:cNvPr id="76" name="Straight Arrow Connector 75"/>
          <p:cNvCxnSpPr>
            <a:stCxn id="74" idx="2"/>
          </p:cNvCxnSpPr>
          <p:nvPr/>
        </p:nvCxnSpPr>
        <p:spPr>
          <a:xfrm>
            <a:off x="6090123" y="2338232"/>
            <a:ext cx="0" cy="7518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7939565" y="169016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Microsoft network infrastructure</a:t>
            </a:r>
          </a:p>
        </p:txBody>
      </p:sp>
      <p:cxnSp>
        <p:nvCxnSpPr>
          <p:cNvPr id="79" name="Straight Arrow Connector 78"/>
          <p:cNvCxnSpPr>
            <a:stCxn id="77" idx="2"/>
          </p:cNvCxnSpPr>
          <p:nvPr/>
        </p:nvCxnSpPr>
        <p:spPr>
          <a:xfrm flipH="1">
            <a:off x="7315817" y="2338233"/>
            <a:ext cx="1606622" cy="957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a:xfrm flipH="1">
            <a:off x="7939565" y="2338232"/>
            <a:ext cx="982874" cy="10740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7" idx="2"/>
          </p:cNvCxnSpPr>
          <p:nvPr/>
        </p:nvCxnSpPr>
        <p:spPr>
          <a:xfrm>
            <a:off x="8922439" y="2338233"/>
            <a:ext cx="0" cy="957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833638" y="5207610"/>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it-IT" sz="1500" dirty="0" err="1">
                <a:solidFill>
                  <a:schemeClr val="tx1"/>
                </a:solidFill>
              </a:rPr>
              <a:t>Routers</a:t>
            </a:r>
            <a:r>
              <a:rPr lang="it-IT" sz="1500" dirty="0">
                <a:solidFill>
                  <a:schemeClr val="tx1"/>
                </a:solidFill>
              </a:rPr>
              <a:t> and </a:t>
            </a:r>
            <a:r>
              <a:rPr lang="it-IT" sz="1500" dirty="0" err="1">
                <a:solidFill>
                  <a:schemeClr val="tx1"/>
                </a:solidFill>
              </a:rPr>
              <a:t>connectivity</a:t>
            </a:r>
            <a:r>
              <a:rPr lang="it-IT" sz="1500" dirty="0">
                <a:solidFill>
                  <a:schemeClr val="tx1"/>
                </a:solidFill>
              </a:rPr>
              <a:t> </a:t>
            </a:r>
            <a:r>
              <a:rPr lang="it-IT" sz="1500" dirty="0" err="1">
                <a:solidFill>
                  <a:schemeClr val="tx1"/>
                </a:solidFill>
              </a:rPr>
              <a:t>provided</a:t>
            </a:r>
            <a:r>
              <a:rPr lang="it-IT" sz="1500" dirty="0">
                <a:solidFill>
                  <a:schemeClr val="tx1"/>
                </a:solidFill>
              </a:rPr>
              <a:t> by the ER partner</a:t>
            </a:r>
            <a:endParaRPr lang="en-US" sz="1500" dirty="0">
              <a:solidFill>
                <a:schemeClr val="tx1"/>
              </a:solidFill>
            </a:endParaRPr>
          </a:p>
        </p:txBody>
      </p:sp>
      <p:cxnSp>
        <p:nvCxnSpPr>
          <p:cNvPr id="9" name="Straight Arrow Connector 8"/>
          <p:cNvCxnSpPr>
            <a:stCxn id="39" idx="0"/>
          </p:cNvCxnSpPr>
          <p:nvPr/>
        </p:nvCxnSpPr>
        <p:spPr>
          <a:xfrm flipH="1" flipV="1">
            <a:off x="5274051" y="4383239"/>
            <a:ext cx="637742" cy="8243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Datei:Router.svg"/>
          <p:cNvPicPr>
            <a:picLocks noChangeAspect="1"/>
          </p:cNvPicPr>
          <p:nvPr/>
        </p:nvPicPr>
        <p:blipFill>
          <a:blip r:embed="rId4"/>
          <a:stretch>
            <a:fillRect/>
          </a:stretch>
        </p:blipFill>
        <p:spPr>
          <a:xfrm>
            <a:off x="4976513" y="3954609"/>
            <a:ext cx="608498" cy="412162"/>
          </a:xfrm>
          <a:prstGeom prst="rect">
            <a:avLst/>
          </a:prstGeom>
        </p:spPr>
      </p:pic>
      <p:cxnSp>
        <p:nvCxnSpPr>
          <p:cNvPr id="48" name="Straight Connector 47"/>
          <p:cNvCxnSpPr>
            <a:stCxn id="46" idx="3"/>
            <a:endCxn id="47" idx="1"/>
          </p:cNvCxnSpPr>
          <p:nvPr/>
        </p:nvCxnSpPr>
        <p:spPr>
          <a:xfrm>
            <a:off x="3496779" y="416069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descr="Datei:Router.svg"/>
          <p:cNvPicPr>
            <a:picLocks noChangeAspect="1"/>
          </p:cNvPicPr>
          <p:nvPr/>
        </p:nvPicPr>
        <p:blipFill>
          <a:blip r:embed="rId4"/>
          <a:stretch>
            <a:fillRect/>
          </a:stretch>
        </p:blipFill>
        <p:spPr>
          <a:xfrm>
            <a:off x="8753363" y="3953798"/>
            <a:ext cx="608498" cy="412162"/>
          </a:xfrm>
          <a:prstGeom prst="rect">
            <a:avLst/>
          </a:prstGeom>
        </p:spPr>
      </p:pic>
      <p:cxnSp>
        <p:nvCxnSpPr>
          <p:cNvPr id="52" name="Straight Connector 51"/>
          <p:cNvCxnSpPr>
            <a:stCxn id="50" idx="3"/>
            <a:endCxn id="51" idx="1"/>
          </p:cNvCxnSpPr>
          <p:nvPr/>
        </p:nvCxnSpPr>
        <p:spPr>
          <a:xfrm>
            <a:off x="7273629" y="415987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7" idx="3"/>
            <a:endCxn id="55" idx="1"/>
          </p:cNvCxnSpPr>
          <p:nvPr/>
        </p:nvCxnSpPr>
        <p:spPr>
          <a:xfrm flipV="1">
            <a:off x="5585012" y="4157758"/>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5" idx="3"/>
            <a:endCxn id="50" idx="1"/>
          </p:cNvCxnSpPr>
          <p:nvPr/>
        </p:nvCxnSpPr>
        <p:spPr>
          <a:xfrm>
            <a:off x="6449107" y="4157759"/>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Picture 54" descr="Original file ‎ (SVG file, nominally 990 × 765 pixels, file size: 7 ..."/>
          <p:cNvPicPr>
            <a:picLocks noChangeAspect="1"/>
          </p:cNvPicPr>
          <p:nvPr/>
        </p:nvPicPr>
        <p:blipFill>
          <a:blip r:embed="rId5"/>
          <a:stretch>
            <a:fillRect/>
          </a:stretch>
        </p:blipFill>
        <p:spPr>
          <a:xfrm>
            <a:off x="5801035" y="3738134"/>
            <a:ext cx="648073" cy="839248"/>
          </a:xfrm>
          <a:prstGeom prst="rect">
            <a:avLst/>
          </a:prstGeom>
        </p:spPr>
      </p:pic>
      <p:pic>
        <p:nvPicPr>
          <p:cNvPr id="57" name="Picture 56" descr="Datei:Router.svg"/>
          <p:cNvPicPr>
            <a:picLocks noChangeAspect="1"/>
          </p:cNvPicPr>
          <p:nvPr/>
        </p:nvPicPr>
        <p:blipFill>
          <a:blip r:embed="rId4"/>
          <a:stretch>
            <a:fillRect/>
          </a:stretch>
        </p:blipFill>
        <p:spPr>
          <a:xfrm>
            <a:off x="4976513" y="3329183"/>
            <a:ext cx="608498" cy="412162"/>
          </a:xfrm>
          <a:prstGeom prst="rect">
            <a:avLst/>
          </a:prstGeom>
        </p:spPr>
      </p:pic>
      <p:cxnSp>
        <p:nvCxnSpPr>
          <p:cNvPr id="58" name="Straight Connector 57"/>
          <p:cNvCxnSpPr>
            <a:stCxn id="56" idx="3"/>
            <a:endCxn id="57" idx="1"/>
          </p:cNvCxnSpPr>
          <p:nvPr/>
        </p:nvCxnSpPr>
        <p:spPr>
          <a:xfrm>
            <a:off x="3496779" y="3535264"/>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descr="Datei:Router.svg"/>
          <p:cNvPicPr>
            <a:picLocks noChangeAspect="1"/>
          </p:cNvPicPr>
          <p:nvPr/>
        </p:nvPicPr>
        <p:blipFill>
          <a:blip r:embed="rId4"/>
          <a:stretch>
            <a:fillRect/>
          </a:stretch>
        </p:blipFill>
        <p:spPr>
          <a:xfrm>
            <a:off x="8753363" y="3328372"/>
            <a:ext cx="608498" cy="412162"/>
          </a:xfrm>
          <a:prstGeom prst="rect">
            <a:avLst/>
          </a:prstGeom>
        </p:spPr>
      </p:pic>
      <p:cxnSp>
        <p:nvCxnSpPr>
          <p:cNvPr id="63" name="Straight Connector 62"/>
          <p:cNvCxnSpPr>
            <a:stCxn id="59" idx="3"/>
            <a:endCxn id="61" idx="1"/>
          </p:cNvCxnSpPr>
          <p:nvPr/>
        </p:nvCxnSpPr>
        <p:spPr>
          <a:xfrm>
            <a:off x="7273629" y="3534453"/>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3"/>
          </p:cNvCxnSpPr>
          <p:nvPr/>
        </p:nvCxnSpPr>
        <p:spPr>
          <a:xfrm flipV="1">
            <a:off x="5585012" y="3532332"/>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49107" y="3532332"/>
            <a:ext cx="21602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801035" y="3090062"/>
            <a:ext cx="648073" cy="839248"/>
          </a:xfrm>
          <a:prstGeom prst="rect">
            <a:avLst/>
          </a:prstGeom>
        </p:spPr>
      </p:pic>
      <p:cxnSp>
        <p:nvCxnSpPr>
          <p:cNvPr id="36" name="Straight Arrow Connector 35"/>
          <p:cNvCxnSpPr>
            <a:stCxn id="39" idx="0"/>
          </p:cNvCxnSpPr>
          <p:nvPr/>
        </p:nvCxnSpPr>
        <p:spPr>
          <a:xfrm flipH="1" flipV="1">
            <a:off x="4162915" y="4217343"/>
            <a:ext cx="1748878" cy="9902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3565167" y="3051273"/>
            <a:ext cx="2149015" cy="1611489"/>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descr="Datei:Router.svg"/>
          <p:cNvPicPr>
            <a:picLocks noChangeAspect="1"/>
          </p:cNvPicPr>
          <p:nvPr/>
        </p:nvPicPr>
        <p:blipFill>
          <a:blip r:embed="rId4"/>
          <a:stretch>
            <a:fillRect/>
          </a:stretch>
        </p:blipFill>
        <p:spPr>
          <a:xfrm>
            <a:off x="3650161" y="3951677"/>
            <a:ext cx="608498" cy="412162"/>
          </a:xfrm>
          <a:prstGeom prst="rect">
            <a:avLst/>
          </a:prstGeom>
        </p:spPr>
      </p:pic>
      <p:pic>
        <p:nvPicPr>
          <p:cNvPr id="69" name="Picture 68" descr="Datei:Router.svg"/>
          <p:cNvPicPr>
            <a:picLocks noChangeAspect="1"/>
          </p:cNvPicPr>
          <p:nvPr/>
        </p:nvPicPr>
        <p:blipFill>
          <a:blip r:embed="rId4"/>
          <a:stretch>
            <a:fillRect/>
          </a:stretch>
        </p:blipFill>
        <p:spPr>
          <a:xfrm>
            <a:off x="3650161" y="3326251"/>
            <a:ext cx="608498" cy="412162"/>
          </a:xfrm>
          <a:prstGeom prst="rect">
            <a:avLst/>
          </a:prstGeom>
        </p:spPr>
      </p:pic>
      <p:cxnSp>
        <p:nvCxnSpPr>
          <p:cNvPr id="70" name="Straight Connector 69"/>
          <p:cNvCxnSpPr/>
          <p:nvPr/>
        </p:nvCxnSpPr>
        <p:spPr>
          <a:xfrm>
            <a:off x="3469527" y="3532332"/>
            <a:ext cx="3282110" cy="2121"/>
          </a:xfrm>
          <a:prstGeom prst="line">
            <a:avLst/>
          </a:prstGeom>
          <a:ln w="152400">
            <a:gradFill flip="none" rotWithShape="1">
              <a:gsLst>
                <a:gs pos="0">
                  <a:schemeClr val="bg1">
                    <a:lumMod val="50000"/>
                  </a:schemeClr>
                </a:gs>
                <a:gs pos="55000">
                  <a:schemeClr val="bg1">
                    <a:lumMod val="95000"/>
                  </a:schemeClr>
                </a:gs>
                <a:gs pos="100000">
                  <a:schemeClr val="bg1">
                    <a:lumMod val="50000"/>
                  </a:schemeClr>
                </a:gs>
              </a:gsLst>
              <a:lin ang="5400000" scaled="0"/>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475037" y="4180941"/>
            <a:ext cx="3282110" cy="2121"/>
          </a:xfrm>
          <a:prstGeom prst="line">
            <a:avLst/>
          </a:prstGeom>
          <a:ln w="152400">
            <a:gradFill flip="none" rotWithShape="1">
              <a:gsLst>
                <a:gs pos="0">
                  <a:schemeClr val="bg1">
                    <a:lumMod val="50000"/>
                  </a:schemeClr>
                </a:gs>
                <a:gs pos="55000">
                  <a:schemeClr val="bg1">
                    <a:lumMod val="95000"/>
                  </a:schemeClr>
                </a:gs>
                <a:gs pos="100000">
                  <a:schemeClr val="bg1">
                    <a:lumMod val="50000"/>
                  </a:schemeClr>
                </a:gs>
              </a:gsLst>
              <a:lin ang="5400000" scaled="0"/>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Datei:Router.svg"/>
          <p:cNvPicPr>
            <a:picLocks noChangeAspect="1"/>
          </p:cNvPicPr>
          <p:nvPr/>
        </p:nvPicPr>
        <p:blipFill>
          <a:blip r:embed="rId4"/>
          <a:stretch>
            <a:fillRect/>
          </a:stretch>
        </p:blipFill>
        <p:spPr>
          <a:xfrm>
            <a:off x="2888281" y="3954609"/>
            <a:ext cx="608498" cy="412162"/>
          </a:xfrm>
          <a:prstGeom prst="rect">
            <a:avLst/>
          </a:prstGeom>
        </p:spPr>
      </p:pic>
      <p:pic>
        <p:nvPicPr>
          <p:cNvPr id="50" name="Picture 49" descr="Datei:Router.svg"/>
          <p:cNvPicPr>
            <a:picLocks noChangeAspect="1"/>
          </p:cNvPicPr>
          <p:nvPr/>
        </p:nvPicPr>
        <p:blipFill>
          <a:blip r:embed="rId4"/>
          <a:stretch>
            <a:fillRect/>
          </a:stretch>
        </p:blipFill>
        <p:spPr>
          <a:xfrm>
            <a:off x="6665131" y="3953798"/>
            <a:ext cx="608498" cy="412162"/>
          </a:xfrm>
          <a:prstGeom prst="rect">
            <a:avLst/>
          </a:prstGeom>
        </p:spPr>
      </p:pic>
      <p:pic>
        <p:nvPicPr>
          <p:cNvPr id="56" name="Picture 55" descr="Datei:Router.svg"/>
          <p:cNvPicPr>
            <a:picLocks noChangeAspect="1"/>
          </p:cNvPicPr>
          <p:nvPr/>
        </p:nvPicPr>
        <p:blipFill>
          <a:blip r:embed="rId4"/>
          <a:stretch>
            <a:fillRect/>
          </a:stretch>
        </p:blipFill>
        <p:spPr>
          <a:xfrm>
            <a:off x="2888281" y="3329183"/>
            <a:ext cx="608498" cy="412162"/>
          </a:xfrm>
          <a:prstGeom prst="rect">
            <a:avLst/>
          </a:prstGeom>
        </p:spPr>
      </p:pic>
      <p:pic>
        <p:nvPicPr>
          <p:cNvPr id="59" name="Picture 58" descr="Datei:Router.svg"/>
          <p:cNvPicPr>
            <a:picLocks noChangeAspect="1"/>
          </p:cNvPicPr>
          <p:nvPr/>
        </p:nvPicPr>
        <p:blipFill>
          <a:blip r:embed="rId4"/>
          <a:stretch>
            <a:fillRect/>
          </a:stretch>
        </p:blipFill>
        <p:spPr>
          <a:xfrm>
            <a:off x="6665131" y="3328372"/>
            <a:ext cx="608498" cy="412162"/>
          </a:xfrm>
          <a:prstGeom prst="rect">
            <a:avLst/>
          </a:prstGeom>
        </p:spPr>
      </p:pic>
    </p:spTree>
    <p:extLst>
      <p:ext uri="{BB962C8B-B14F-4D97-AF65-F5344CB8AC3E}">
        <p14:creationId xmlns:p14="http://schemas.microsoft.com/office/powerpoint/2010/main" val="65014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Point-to-Point Ethernet connection</a:t>
            </a:r>
            <a:br>
              <a:rPr lang="en-US" dirty="0"/>
            </a:br>
            <a:r>
              <a:rPr lang="en-US" dirty="0"/>
              <a:t>BGP Sessions</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725811" y="2129111"/>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720940" y="2001376"/>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Datei:Router.svg"/>
          <p:cNvPicPr>
            <a:picLocks noChangeAspect="1"/>
          </p:cNvPicPr>
          <p:nvPr/>
        </p:nvPicPr>
        <p:blipFill>
          <a:blip r:embed="rId4"/>
          <a:stretch>
            <a:fillRect/>
          </a:stretch>
        </p:blipFill>
        <p:spPr>
          <a:xfrm>
            <a:off x="2888281" y="3116890"/>
            <a:ext cx="608498" cy="412162"/>
          </a:xfrm>
          <a:prstGeom prst="rect">
            <a:avLst/>
          </a:prstGeom>
        </p:spPr>
      </p:pic>
      <p:pic>
        <p:nvPicPr>
          <p:cNvPr id="47" name="Picture 46" descr="Datei:Router.svg"/>
          <p:cNvPicPr>
            <a:picLocks noChangeAspect="1"/>
          </p:cNvPicPr>
          <p:nvPr/>
        </p:nvPicPr>
        <p:blipFill>
          <a:blip r:embed="rId4"/>
          <a:stretch>
            <a:fillRect/>
          </a:stretch>
        </p:blipFill>
        <p:spPr>
          <a:xfrm>
            <a:off x="4976513" y="3116890"/>
            <a:ext cx="608498" cy="412162"/>
          </a:xfrm>
          <a:prstGeom prst="rect">
            <a:avLst/>
          </a:prstGeom>
        </p:spPr>
      </p:pic>
      <p:cxnSp>
        <p:nvCxnSpPr>
          <p:cNvPr id="48" name="Straight Connector 47"/>
          <p:cNvCxnSpPr>
            <a:stCxn id="46" idx="3"/>
            <a:endCxn id="47" idx="1"/>
          </p:cNvCxnSpPr>
          <p:nvPr/>
        </p:nvCxnSpPr>
        <p:spPr>
          <a:xfrm>
            <a:off x="3496779" y="3322971"/>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0" name="Picture 49" descr="Datei:Router.svg"/>
          <p:cNvPicPr>
            <a:picLocks noChangeAspect="1"/>
          </p:cNvPicPr>
          <p:nvPr/>
        </p:nvPicPr>
        <p:blipFill>
          <a:blip r:embed="rId4"/>
          <a:stretch>
            <a:fillRect/>
          </a:stretch>
        </p:blipFill>
        <p:spPr>
          <a:xfrm>
            <a:off x="6665131" y="3116079"/>
            <a:ext cx="608498" cy="412162"/>
          </a:xfrm>
          <a:prstGeom prst="rect">
            <a:avLst/>
          </a:prstGeom>
        </p:spPr>
      </p:pic>
      <p:pic>
        <p:nvPicPr>
          <p:cNvPr id="51" name="Picture 50" descr="Datei:Router.svg"/>
          <p:cNvPicPr>
            <a:picLocks noChangeAspect="1"/>
          </p:cNvPicPr>
          <p:nvPr/>
        </p:nvPicPr>
        <p:blipFill>
          <a:blip r:embed="rId4"/>
          <a:stretch>
            <a:fillRect/>
          </a:stretch>
        </p:blipFill>
        <p:spPr>
          <a:xfrm>
            <a:off x="8753363" y="3116079"/>
            <a:ext cx="608498" cy="412162"/>
          </a:xfrm>
          <a:prstGeom prst="rect">
            <a:avLst/>
          </a:prstGeom>
        </p:spPr>
      </p:pic>
      <p:cxnSp>
        <p:nvCxnSpPr>
          <p:cNvPr id="52" name="Straight Connector 51"/>
          <p:cNvCxnSpPr>
            <a:stCxn id="50" idx="3"/>
            <a:endCxn id="51" idx="1"/>
          </p:cNvCxnSpPr>
          <p:nvPr/>
        </p:nvCxnSpPr>
        <p:spPr>
          <a:xfrm>
            <a:off x="7273629" y="332216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7" idx="3"/>
            <a:endCxn id="55" idx="1"/>
          </p:cNvCxnSpPr>
          <p:nvPr/>
        </p:nvCxnSpPr>
        <p:spPr>
          <a:xfrm flipV="1">
            <a:off x="5585012" y="3320039"/>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5" idx="3"/>
            <a:endCxn id="50" idx="1"/>
          </p:cNvCxnSpPr>
          <p:nvPr/>
        </p:nvCxnSpPr>
        <p:spPr>
          <a:xfrm>
            <a:off x="6449107" y="3320040"/>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Picture 54" descr="Original file ‎ (SVG file, nominally 990 × 765 pixels, file size: 7 ..."/>
          <p:cNvPicPr>
            <a:picLocks noChangeAspect="1"/>
          </p:cNvPicPr>
          <p:nvPr/>
        </p:nvPicPr>
        <p:blipFill>
          <a:blip r:embed="rId5"/>
          <a:stretch>
            <a:fillRect/>
          </a:stretch>
        </p:blipFill>
        <p:spPr>
          <a:xfrm>
            <a:off x="5801035" y="2900415"/>
            <a:ext cx="648073" cy="839248"/>
          </a:xfrm>
          <a:prstGeom prst="rect">
            <a:avLst/>
          </a:prstGeom>
        </p:spPr>
      </p:pic>
      <p:pic>
        <p:nvPicPr>
          <p:cNvPr id="56" name="Picture 55" descr="Datei:Router.svg"/>
          <p:cNvPicPr>
            <a:picLocks noChangeAspect="1"/>
          </p:cNvPicPr>
          <p:nvPr/>
        </p:nvPicPr>
        <p:blipFill>
          <a:blip r:embed="rId4"/>
          <a:stretch>
            <a:fillRect/>
          </a:stretch>
        </p:blipFill>
        <p:spPr>
          <a:xfrm>
            <a:off x="2888281" y="2491464"/>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4976513" y="2491464"/>
            <a:ext cx="608498" cy="412162"/>
          </a:xfrm>
          <a:prstGeom prst="rect">
            <a:avLst/>
          </a:prstGeom>
        </p:spPr>
      </p:pic>
      <p:cxnSp>
        <p:nvCxnSpPr>
          <p:cNvPr id="58" name="Straight Connector 57"/>
          <p:cNvCxnSpPr>
            <a:stCxn id="56" idx="3"/>
            <a:endCxn id="57" idx="1"/>
          </p:cNvCxnSpPr>
          <p:nvPr/>
        </p:nvCxnSpPr>
        <p:spPr>
          <a:xfrm>
            <a:off x="3496779" y="269754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9" name="Picture 58" descr="Datei:Router.svg"/>
          <p:cNvPicPr>
            <a:picLocks noChangeAspect="1"/>
          </p:cNvPicPr>
          <p:nvPr/>
        </p:nvPicPr>
        <p:blipFill>
          <a:blip r:embed="rId4"/>
          <a:stretch>
            <a:fillRect/>
          </a:stretch>
        </p:blipFill>
        <p:spPr>
          <a:xfrm>
            <a:off x="6665131" y="2490653"/>
            <a:ext cx="608498" cy="412162"/>
          </a:xfrm>
          <a:prstGeom prst="rect">
            <a:avLst/>
          </a:prstGeom>
        </p:spPr>
      </p:pic>
      <p:pic>
        <p:nvPicPr>
          <p:cNvPr id="61" name="Picture 60" descr="Datei:Router.svg"/>
          <p:cNvPicPr>
            <a:picLocks noChangeAspect="1"/>
          </p:cNvPicPr>
          <p:nvPr/>
        </p:nvPicPr>
        <p:blipFill>
          <a:blip r:embed="rId4"/>
          <a:stretch>
            <a:fillRect/>
          </a:stretch>
        </p:blipFill>
        <p:spPr>
          <a:xfrm>
            <a:off x="8753363" y="2490653"/>
            <a:ext cx="608498" cy="412162"/>
          </a:xfrm>
          <a:prstGeom prst="rect">
            <a:avLst/>
          </a:prstGeom>
        </p:spPr>
      </p:pic>
      <p:cxnSp>
        <p:nvCxnSpPr>
          <p:cNvPr id="63" name="Straight Connector 62"/>
          <p:cNvCxnSpPr>
            <a:stCxn id="59" idx="3"/>
            <a:endCxn id="61" idx="1"/>
          </p:cNvCxnSpPr>
          <p:nvPr/>
        </p:nvCxnSpPr>
        <p:spPr>
          <a:xfrm>
            <a:off x="7273629" y="2696734"/>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3"/>
          </p:cNvCxnSpPr>
          <p:nvPr/>
        </p:nvCxnSpPr>
        <p:spPr>
          <a:xfrm flipV="1">
            <a:off x="5585012" y="2694613"/>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59" idx="1"/>
          </p:cNvCxnSpPr>
          <p:nvPr/>
        </p:nvCxnSpPr>
        <p:spPr>
          <a:xfrm>
            <a:off x="6449107" y="2694614"/>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801035" y="2252343"/>
            <a:ext cx="648073" cy="839248"/>
          </a:xfrm>
          <a:prstGeom prst="rect">
            <a:avLst/>
          </a:prstGeom>
        </p:spPr>
      </p:pic>
      <p:cxnSp>
        <p:nvCxnSpPr>
          <p:cNvPr id="69" name="Straight Connector 68"/>
          <p:cNvCxnSpPr/>
          <p:nvPr/>
        </p:nvCxnSpPr>
        <p:spPr>
          <a:xfrm flipV="1">
            <a:off x="5178686" y="3308414"/>
            <a:ext cx="421153" cy="290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042781" y="3310515"/>
            <a:ext cx="421155" cy="2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Original file ‎ (SVG file, nominally 990 × 765 pixels, file size: 7 ..."/>
          <p:cNvPicPr>
            <a:picLocks noChangeAspect="1"/>
          </p:cNvPicPr>
          <p:nvPr/>
        </p:nvPicPr>
        <p:blipFill>
          <a:blip r:embed="rId5"/>
          <a:stretch>
            <a:fillRect/>
          </a:stretch>
        </p:blipFill>
        <p:spPr>
          <a:xfrm>
            <a:off x="5801035" y="2192781"/>
            <a:ext cx="648073" cy="839248"/>
          </a:xfrm>
          <a:prstGeom prst="rect">
            <a:avLst/>
          </a:prstGeom>
        </p:spPr>
      </p:pic>
      <p:cxnSp>
        <p:nvCxnSpPr>
          <p:cNvPr id="75" name="Straight Connector 74"/>
          <p:cNvCxnSpPr/>
          <p:nvPr/>
        </p:nvCxnSpPr>
        <p:spPr>
          <a:xfrm flipV="1">
            <a:off x="5178686" y="2682988"/>
            <a:ext cx="421153" cy="290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2781" y="2685089"/>
            <a:ext cx="421155" cy="2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3" name="Picture 42" descr="Datei:Router.svg"/>
          <p:cNvPicPr>
            <a:picLocks noChangeAspect="1"/>
          </p:cNvPicPr>
          <p:nvPr/>
        </p:nvPicPr>
        <p:blipFill>
          <a:blip r:embed="rId4"/>
          <a:stretch>
            <a:fillRect/>
          </a:stretch>
        </p:blipFill>
        <p:spPr>
          <a:xfrm>
            <a:off x="3650161" y="3132088"/>
            <a:ext cx="608498" cy="412162"/>
          </a:xfrm>
          <a:prstGeom prst="rect">
            <a:avLst/>
          </a:prstGeom>
        </p:spPr>
      </p:pic>
      <p:pic>
        <p:nvPicPr>
          <p:cNvPr id="44" name="Picture 43" descr="Datei:Router.svg"/>
          <p:cNvPicPr>
            <a:picLocks noChangeAspect="1"/>
          </p:cNvPicPr>
          <p:nvPr/>
        </p:nvPicPr>
        <p:blipFill>
          <a:blip r:embed="rId4"/>
          <a:stretch>
            <a:fillRect/>
          </a:stretch>
        </p:blipFill>
        <p:spPr>
          <a:xfrm>
            <a:off x="3650161" y="2506662"/>
            <a:ext cx="608498" cy="412162"/>
          </a:xfrm>
          <a:prstGeom prst="rect">
            <a:avLst/>
          </a:prstGeom>
        </p:spPr>
      </p:pic>
      <p:sp>
        <p:nvSpPr>
          <p:cNvPr id="87" name="Rectangle 86"/>
          <p:cNvSpPr/>
          <p:nvPr/>
        </p:nvSpPr>
        <p:spPr bwMode="auto">
          <a:xfrm>
            <a:off x="3697063" y="4997172"/>
            <a:ext cx="2963244" cy="104944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Customer establishes BGP sessions</a:t>
            </a:r>
          </a:p>
          <a:p>
            <a:pPr algn="ctr" defTabSz="699233" fontAlgn="base">
              <a:spcBef>
                <a:spcPct val="0"/>
              </a:spcBef>
              <a:spcAft>
                <a:spcPct val="0"/>
              </a:spcAft>
            </a:pPr>
            <a:r>
              <a:rPr lang="it-IT" sz="1500" dirty="0" err="1">
                <a:solidFill>
                  <a:schemeClr val="tx1"/>
                </a:solidFill>
              </a:rPr>
              <a:t>Customer</a:t>
            </a:r>
            <a:r>
              <a:rPr lang="it-IT" sz="1500" dirty="0">
                <a:solidFill>
                  <a:schemeClr val="tx1"/>
                </a:solidFill>
              </a:rPr>
              <a:t> </a:t>
            </a:r>
            <a:r>
              <a:rPr lang="it-IT" sz="1500" dirty="0" err="1">
                <a:solidFill>
                  <a:schemeClr val="tx1"/>
                </a:solidFill>
              </a:rPr>
              <a:t>is</a:t>
            </a:r>
            <a:r>
              <a:rPr lang="it-IT" sz="1500" dirty="0">
                <a:solidFill>
                  <a:schemeClr val="tx1"/>
                </a:solidFill>
              </a:rPr>
              <a:t> </a:t>
            </a:r>
            <a:r>
              <a:rPr lang="it-IT" sz="1500" dirty="0" err="1">
                <a:solidFill>
                  <a:schemeClr val="tx1"/>
                </a:solidFill>
              </a:rPr>
              <a:t>responsible</a:t>
            </a:r>
            <a:r>
              <a:rPr lang="it-IT" sz="1500" dirty="0">
                <a:solidFill>
                  <a:schemeClr val="tx1"/>
                </a:solidFill>
              </a:rPr>
              <a:t> for </a:t>
            </a:r>
            <a:r>
              <a:rPr lang="it-IT" sz="1500" dirty="0" err="1">
                <a:solidFill>
                  <a:schemeClr val="tx1"/>
                </a:solidFill>
              </a:rPr>
              <a:t>addressing</a:t>
            </a:r>
            <a:r>
              <a:rPr lang="it-IT" sz="1500" dirty="0">
                <a:solidFill>
                  <a:schemeClr val="tx1"/>
                </a:solidFill>
              </a:rPr>
              <a:t> </a:t>
            </a:r>
            <a:r>
              <a:rPr lang="it-IT" sz="1500" dirty="0" err="1">
                <a:solidFill>
                  <a:schemeClr val="tx1"/>
                </a:solidFill>
              </a:rPr>
              <a:t>routing</a:t>
            </a:r>
            <a:r>
              <a:rPr lang="it-IT" sz="1500" dirty="0">
                <a:solidFill>
                  <a:schemeClr val="tx1"/>
                </a:solidFill>
              </a:rPr>
              <a:t> and NAT </a:t>
            </a:r>
            <a:r>
              <a:rPr lang="it-IT" sz="1500" dirty="0" err="1">
                <a:solidFill>
                  <a:schemeClr val="tx1"/>
                </a:solidFill>
              </a:rPr>
              <a:t>requirements</a:t>
            </a:r>
            <a:endParaRPr lang="en-US" sz="1500" dirty="0">
              <a:solidFill>
                <a:schemeClr val="tx1"/>
              </a:solidFill>
            </a:endParaRPr>
          </a:p>
        </p:txBody>
      </p:sp>
      <p:cxnSp>
        <p:nvCxnSpPr>
          <p:cNvPr id="21" name="Straight Arrow Connector 20"/>
          <p:cNvCxnSpPr/>
          <p:nvPr/>
        </p:nvCxnSpPr>
        <p:spPr>
          <a:xfrm flipH="1" flipV="1">
            <a:off x="3427779" y="3526121"/>
            <a:ext cx="1750907" cy="14376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Left-Right Arrow 81"/>
          <p:cNvSpPr/>
          <p:nvPr/>
        </p:nvSpPr>
        <p:spPr bwMode="auto">
          <a:xfrm>
            <a:off x="3427778" y="3049963"/>
            <a:ext cx="3275262" cy="514244"/>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85" name="Left-Right Arrow 84"/>
          <p:cNvSpPr/>
          <p:nvPr/>
        </p:nvSpPr>
        <p:spPr bwMode="auto">
          <a:xfrm>
            <a:off x="3427778" y="2429980"/>
            <a:ext cx="3275262" cy="514244"/>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6402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Point-to-Point Ethernet connection</a:t>
            </a:r>
            <a:br>
              <a:rPr lang="en-US" dirty="0"/>
            </a:br>
            <a:r>
              <a:rPr lang="en-US" dirty="0"/>
              <a:t>Implementation responsibilities</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725811" y="198509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692275" y="1839088"/>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Datei:Router.svg"/>
          <p:cNvPicPr>
            <a:picLocks noChangeAspect="1"/>
          </p:cNvPicPr>
          <p:nvPr/>
        </p:nvPicPr>
        <p:blipFill>
          <a:blip r:embed="rId4"/>
          <a:stretch>
            <a:fillRect/>
          </a:stretch>
        </p:blipFill>
        <p:spPr>
          <a:xfrm>
            <a:off x="2888281" y="2972874"/>
            <a:ext cx="608498" cy="412162"/>
          </a:xfrm>
          <a:prstGeom prst="rect">
            <a:avLst/>
          </a:prstGeom>
        </p:spPr>
      </p:pic>
      <p:pic>
        <p:nvPicPr>
          <p:cNvPr id="47" name="Picture 46" descr="Datei:Router.svg"/>
          <p:cNvPicPr>
            <a:picLocks noChangeAspect="1"/>
          </p:cNvPicPr>
          <p:nvPr/>
        </p:nvPicPr>
        <p:blipFill>
          <a:blip r:embed="rId4"/>
          <a:stretch>
            <a:fillRect/>
          </a:stretch>
        </p:blipFill>
        <p:spPr>
          <a:xfrm>
            <a:off x="4976513" y="2972874"/>
            <a:ext cx="608498" cy="412162"/>
          </a:xfrm>
          <a:prstGeom prst="rect">
            <a:avLst/>
          </a:prstGeom>
        </p:spPr>
      </p:pic>
      <p:cxnSp>
        <p:nvCxnSpPr>
          <p:cNvPr id="48" name="Straight Connector 47"/>
          <p:cNvCxnSpPr>
            <a:stCxn id="46" idx="3"/>
            <a:endCxn id="47" idx="1"/>
          </p:cNvCxnSpPr>
          <p:nvPr/>
        </p:nvCxnSpPr>
        <p:spPr>
          <a:xfrm>
            <a:off x="3496779" y="317895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0" name="Picture 49" descr="Datei:Router.svg"/>
          <p:cNvPicPr>
            <a:picLocks noChangeAspect="1"/>
          </p:cNvPicPr>
          <p:nvPr/>
        </p:nvPicPr>
        <p:blipFill>
          <a:blip r:embed="rId4"/>
          <a:stretch>
            <a:fillRect/>
          </a:stretch>
        </p:blipFill>
        <p:spPr>
          <a:xfrm>
            <a:off x="6665131" y="2972063"/>
            <a:ext cx="608498" cy="412162"/>
          </a:xfrm>
          <a:prstGeom prst="rect">
            <a:avLst/>
          </a:prstGeom>
        </p:spPr>
      </p:pic>
      <p:pic>
        <p:nvPicPr>
          <p:cNvPr id="51" name="Picture 50" descr="Datei:Router.svg"/>
          <p:cNvPicPr>
            <a:picLocks noChangeAspect="1"/>
          </p:cNvPicPr>
          <p:nvPr/>
        </p:nvPicPr>
        <p:blipFill>
          <a:blip r:embed="rId4"/>
          <a:stretch>
            <a:fillRect/>
          </a:stretch>
        </p:blipFill>
        <p:spPr>
          <a:xfrm>
            <a:off x="8753363" y="2972063"/>
            <a:ext cx="608498" cy="412162"/>
          </a:xfrm>
          <a:prstGeom prst="rect">
            <a:avLst/>
          </a:prstGeom>
        </p:spPr>
      </p:pic>
      <p:cxnSp>
        <p:nvCxnSpPr>
          <p:cNvPr id="52" name="Straight Connector 51"/>
          <p:cNvCxnSpPr>
            <a:stCxn id="50" idx="3"/>
            <a:endCxn id="51" idx="1"/>
          </p:cNvCxnSpPr>
          <p:nvPr/>
        </p:nvCxnSpPr>
        <p:spPr>
          <a:xfrm>
            <a:off x="7273629" y="3178144"/>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7" idx="3"/>
            <a:endCxn id="55" idx="1"/>
          </p:cNvCxnSpPr>
          <p:nvPr/>
        </p:nvCxnSpPr>
        <p:spPr>
          <a:xfrm flipV="1">
            <a:off x="5585012" y="3176023"/>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5" idx="3"/>
            <a:endCxn id="50" idx="1"/>
          </p:cNvCxnSpPr>
          <p:nvPr/>
        </p:nvCxnSpPr>
        <p:spPr>
          <a:xfrm>
            <a:off x="6449107" y="3176024"/>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Picture 54" descr="Original file ‎ (SVG file, nominally 990 × 765 pixels, file size: 7 ..."/>
          <p:cNvPicPr>
            <a:picLocks noChangeAspect="1"/>
          </p:cNvPicPr>
          <p:nvPr/>
        </p:nvPicPr>
        <p:blipFill>
          <a:blip r:embed="rId5"/>
          <a:stretch>
            <a:fillRect/>
          </a:stretch>
        </p:blipFill>
        <p:spPr>
          <a:xfrm>
            <a:off x="5801035" y="2756399"/>
            <a:ext cx="648073" cy="839248"/>
          </a:xfrm>
          <a:prstGeom prst="rect">
            <a:avLst/>
          </a:prstGeom>
        </p:spPr>
      </p:pic>
      <p:pic>
        <p:nvPicPr>
          <p:cNvPr id="56" name="Picture 55" descr="Datei:Router.svg"/>
          <p:cNvPicPr>
            <a:picLocks noChangeAspect="1"/>
          </p:cNvPicPr>
          <p:nvPr/>
        </p:nvPicPr>
        <p:blipFill>
          <a:blip r:embed="rId4"/>
          <a:stretch>
            <a:fillRect/>
          </a:stretch>
        </p:blipFill>
        <p:spPr>
          <a:xfrm>
            <a:off x="2888281" y="2347448"/>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4976513" y="2347448"/>
            <a:ext cx="608498" cy="412162"/>
          </a:xfrm>
          <a:prstGeom prst="rect">
            <a:avLst/>
          </a:prstGeom>
        </p:spPr>
      </p:pic>
      <p:cxnSp>
        <p:nvCxnSpPr>
          <p:cNvPr id="58" name="Straight Connector 57"/>
          <p:cNvCxnSpPr>
            <a:stCxn id="56" idx="3"/>
            <a:endCxn id="57" idx="1"/>
          </p:cNvCxnSpPr>
          <p:nvPr/>
        </p:nvCxnSpPr>
        <p:spPr>
          <a:xfrm>
            <a:off x="3496779" y="255352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9" name="Picture 58" descr="Datei:Router.svg"/>
          <p:cNvPicPr>
            <a:picLocks noChangeAspect="1"/>
          </p:cNvPicPr>
          <p:nvPr/>
        </p:nvPicPr>
        <p:blipFill>
          <a:blip r:embed="rId4"/>
          <a:stretch>
            <a:fillRect/>
          </a:stretch>
        </p:blipFill>
        <p:spPr>
          <a:xfrm>
            <a:off x="6665131" y="2346637"/>
            <a:ext cx="608498" cy="412162"/>
          </a:xfrm>
          <a:prstGeom prst="rect">
            <a:avLst/>
          </a:prstGeom>
        </p:spPr>
      </p:pic>
      <p:pic>
        <p:nvPicPr>
          <p:cNvPr id="61" name="Picture 60" descr="Datei:Router.svg"/>
          <p:cNvPicPr>
            <a:picLocks noChangeAspect="1"/>
          </p:cNvPicPr>
          <p:nvPr/>
        </p:nvPicPr>
        <p:blipFill>
          <a:blip r:embed="rId4"/>
          <a:stretch>
            <a:fillRect/>
          </a:stretch>
        </p:blipFill>
        <p:spPr>
          <a:xfrm>
            <a:off x="8753363" y="2346637"/>
            <a:ext cx="608498" cy="412162"/>
          </a:xfrm>
          <a:prstGeom prst="rect">
            <a:avLst/>
          </a:prstGeom>
        </p:spPr>
      </p:pic>
      <p:cxnSp>
        <p:nvCxnSpPr>
          <p:cNvPr id="63" name="Straight Connector 62"/>
          <p:cNvCxnSpPr>
            <a:stCxn id="59" idx="3"/>
            <a:endCxn id="61" idx="1"/>
          </p:cNvCxnSpPr>
          <p:nvPr/>
        </p:nvCxnSpPr>
        <p:spPr>
          <a:xfrm>
            <a:off x="7273629" y="2552718"/>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3"/>
          </p:cNvCxnSpPr>
          <p:nvPr/>
        </p:nvCxnSpPr>
        <p:spPr>
          <a:xfrm flipV="1">
            <a:off x="5585012" y="2550597"/>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59" idx="1"/>
          </p:cNvCxnSpPr>
          <p:nvPr/>
        </p:nvCxnSpPr>
        <p:spPr>
          <a:xfrm>
            <a:off x="6449107" y="2550598"/>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801035" y="2108327"/>
            <a:ext cx="648073" cy="839248"/>
          </a:xfrm>
          <a:prstGeom prst="rect">
            <a:avLst/>
          </a:prstGeom>
        </p:spPr>
      </p:pic>
      <p:cxnSp>
        <p:nvCxnSpPr>
          <p:cNvPr id="69" name="Straight Connector 68"/>
          <p:cNvCxnSpPr/>
          <p:nvPr/>
        </p:nvCxnSpPr>
        <p:spPr>
          <a:xfrm flipV="1">
            <a:off x="5178686" y="3164398"/>
            <a:ext cx="421153" cy="290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042781" y="3166499"/>
            <a:ext cx="421155" cy="2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Original file ‎ (SVG file, nominally 990 × 765 pixels, file size: 7 ..."/>
          <p:cNvPicPr>
            <a:picLocks noChangeAspect="1"/>
          </p:cNvPicPr>
          <p:nvPr/>
        </p:nvPicPr>
        <p:blipFill>
          <a:blip r:embed="rId5"/>
          <a:stretch>
            <a:fillRect/>
          </a:stretch>
        </p:blipFill>
        <p:spPr>
          <a:xfrm>
            <a:off x="5801035" y="2048765"/>
            <a:ext cx="648073" cy="839248"/>
          </a:xfrm>
          <a:prstGeom prst="rect">
            <a:avLst/>
          </a:prstGeom>
        </p:spPr>
      </p:pic>
      <p:cxnSp>
        <p:nvCxnSpPr>
          <p:cNvPr id="75" name="Straight Connector 74"/>
          <p:cNvCxnSpPr/>
          <p:nvPr/>
        </p:nvCxnSpPr>
        <p:spPr>
          <a:xfrm flipV="1">
            <a:off x="5178686" y="2538972"/>
            <a:ext cx="421153" cy="290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2781" y="2541073"/>
            <a:ext cx="421155" cy="2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526660" y="2048766"/>
            <a:ext cx="2992808" cy="1611489"/>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6587142" y="2048766"/>
            <a:ext cx="3159487" cy="1611489"/>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2375035" y="52399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customer</a:t>
            </a:r>
          </a:p>
        </p:txBody>
      </p:sp>
      <p:cxnSp>
        <p:nvCxnSpPr>
          <p:cNvPr id="76" name="Straight Arrow Connector 75"/>
          <p:cNvCxnSpPr>
            <a:stCxn id="74" idx="0"/>
            <a:endCxn id="95" idx="2"/>
          </p:cNvCxnSpPr>
          <p:nvPr/>
        </p:nvCxnSpPr>
        <p:spPr>
          <a:xfrm flipH="1" flipV="1">
            <a:off x="3133386" y="3660255"/>
            <a:ext cx="319804" cy="1579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5040572" y="5239764"/>
            <a:ext cx="2156310" cy="120982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ER provider (resells access to aggregation partner’s exchange platform)</a:t>
            </a:r>
          </a:p>
        </p:txBody>
      </p:sp>
      <p:cxnSp>
        <p:nvCxnSpPr>
          <p:cNvPr id="79" name="Straight Arrow Connector 78"/>
          <p:cNvCxnSpPr>
            <a:stCxn id="77" idx="0"/>
          </p:cNvCxnSpPr>
          <p:nvPr/>
        </p:nvCxnSpPr>
        <p:spPr>
          <a:xfrm flipH="1" flipV="1">
            <a:off x="5178685" y="3682979"/>
            <a:ext cx="940042" cy="1556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bwMode="auto">
          <a:xfrm>
            <a:off x="7706109" y="52397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Microsoft</a:t>
            </a:r>
          </a:p>
        </p:txBody>
      </p:sp>
      <p:cxnSp>
        <p:nvCxnSpPr>
          <p:cNvPr id="81" name="Straight Arrow Connector 80"/>
          <p:cNvCxnSpPr>
            <a:stCxn id="80" idx="0"/>
          </p:cNvCxnSpPr>
          <p:nvPr/>
        </p:nvCxnSpPr>
        <p:spPr>
          <a:xfrm flipH="1" flipV="1">
            <a:off x="8031470" y="3682979"/>
            <a:ext cx="752794" cy="1556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auto">
          <a:xfrm>
            <a:off x="2799874" y="2048766"/>
            <a:ext cx="667024" cy="1611489"/>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Datei:Router.svg"/>
          <p:cNvPicPr>
            <a:picLocks noChangeAspect="1"/>
          </p:cNvPicPr>
          <p:nvPr/>
        </p:nvPicPr>
        <p:blipFill>
          <a:blip r:embed="rId4"/>
          <a:stretch>
            <a:fillRect/>
          </a:stretch>
        </p:blipFill>
        <p:spPr>
          <a:xfrm>
            <a:off x="3650161" y="2979688"/>
            <a:ext cx="608498" cy="412162"/>
          </a:xfrm>
          <a:prstGeom prst="rect">
            <a:avLst/>
          </a:prstGeom>
        </p:spPr>
      </p:pic>
      <p:pic>
        <p:nvPicPr>
          <p:cNvPr id="68" name="Picture 67" descr="Datei:Router.svg"/>
          <p:cNvPicPr>
            <a:picLocks noChangeAspect="1"/>
          </p:cNvPicPr>
          <p:nvPr/>
        </p:nvPicPr>
        <p:blipFill>
          <a:blip r:embed="rId4"/>
          <a:stretch>
            <a:fillRect/>
          </a:stretch>
        </p:blipFill>
        <p:spPr>
          <a:xfrm>
            <a:off x="3650161" y="2354262"/>
            <a:ext cx="608498" cy="412162"/>
          </a:xfrm>
          <a:prstGeom prst="rect">
            <a:avLst/>
          </a:prstGeom>
        </p:spPr>
      </p:pic>
      <p:sp>
        <p:nvSpPr>
          <p:cNvPr id="82" name="Left-Right Arrow 81"/>
          <p:cNvSpPr/>
          <p:nvPr/>
        </p:nvSpPr>
        <p:spPr bwMode="auto">
          <a:xfrm>
            <a:off x="3427778" y="2905947"/>
            <a:ext cx="3275262" cy="514244"/>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85" name="Left-Right Arrow 84"/>
          <p:cNvSpPr/>
          <p:nvPr/>
        </p:nvSpPr>
        <p:spPr bwMode="auto">
          <a:xfrm>
            <a:off x="3427778" y="2285964"/>
            <a:ext cx="3275262" cy="514244"/>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388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bwMode="auto">
          <a:xfrm>
            <a:off x="5786206" y="2108328"/>
            <a:ext cx="692782" cy="1487321"/>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Point-to-Point Ethernet connection</a:t>
            </a:r>
            <a:br>
              <a:rPr lang="en-US" dirty="0"/>
            </a:br>
            <a:r>
              <a:rPr lang="en-US" dirty="0"/>
              <a:t>Cost structure</a:t>
            </a:r>
            <a:br>
              <a:rPr lang="en-US" dirty="0"/>
            </a:br>
            <a:endParaRPr lang="en-US" sz="3000" dirty="0">
              <a:gradFill>
                <a:gsLst>
                  <a:gs pos="16814">
                    <a:schemeClr val="tx2"/>
                  </a:gs>
                  <a:gs pos="23000">
                    <a:schemeClr val="tx2"/>
                  </a:gs>
                </a:gsLst>
                <a:lin ang="5400000" scaled="0"/>
              </a:gradFill>
            </a:endParaRPr>
          </a:p>
        </p:txBody>
      </p:sp>
      <p:grpSp>
        <p:nvGrpSpPr>
          <p:cNvPr id="65" name="Group 64"/>
          <p:cNvGrpSpPr/>
          <p:nvPr/>
        </p:nvGrpSpPr>
        <p:grpSpPr>
          <a:xfrm>
            <a:off x="1681734" y="1985095"/>
            <a:ext cx="9051925" cy="2834689"/>
            <a:chOff x="137318" y="3584175"/>
            <a:chExt cx="9051925" cy="2834689"/>
          </a:xfrm>
        </p:grpSpPr>
        <p:grpSp>
          <p:nvGrpSpPr>
            <p:cNvPr id="60" name="Group 59"/>
            <p:cNvGrpSpPr/>
            <p:nvPr/>
          </p:nvGrpSpPr>
          <p:grpSpPr>
            <a:xfrm>
              <a:off x="181396" y="358417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err="1">
                    <a:solidFill>
                      <a:srgbClr val="000000"/>
                    </a:solidFill>
                    <a:ea typeface="Segoe UI" pitchFamily="34" charset="0"/>
                    <a:cs typeface="Segoe UI" pitchFamily="34" charset="0"/>
                  </a:rPr>
                  <a:t>Customer</a:t>
                </a: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37318" y="3584175"/>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6" name="Picture 45" descr="Datei:Router.svg"/>
          <p:cNvPicPr>
            <a:picLocks noChangeAspect="1"/>
          </p:cNvPicPr>
          <p:nvPr/>
        </p:nvPicPr>
        <p:blipFill>
          <a:blip r:embed="rId4"/>
          <a:stretch>
            <a:fillRect/>
          </a:stretch>
        </p:blipFill>
        <p:spPr>
          <a:xfrm>
            <a:off x="2888281" y="2972874"/>
            <a:ext cx="608498" cy="412162"/>
          </a:xfrm>
          <a:prstGeom prst="rect">
            <a:avLst/>
          </a:prstGeom>
        </p:spPr>
      </p:pic>
      <p:pic>
        <p:nvPicPr>
          <p:cNvPr id="47" name="Picture 46" descr="Datei:Router.svg"/>
          <p:cNvPicPr>
            <a:picLocks noChangeAspect="1"/>
          </p:cNvPicPr>
          <p:nvPr/>
        </p:nvPicPr>
        <p:blipFill>
          <a:blip r:embed="rId4"/>
          <a:stretch>
            <a:fillRect/>
          </a:stretch>
        </p:blipFill>
        <p:spPr>
          <a:xfrm>
            <a:off x="4976513" y="2972874"/>
            <a:ext cx="608498" cy="412162"/>
          </a:xfrm>
          <a:prstGeom prst="rect">
            <a:avLst/>
          </a:prstGeom>
        </p:spPr>
      </p:pic>
      <p:cxnSp>
        <p:nvCxnSpPr>
          <p:cNvPr id="48" name="Straight Connector 47"/>
          <p:cNvCxnSpPr>
            <a:stCxn id="46" idx="3"/>
            <a:endCxn id="47" idx="1"/>
          </p:cNvCxnSpPr>
          <p:nvPr/>
        </p:nvCxnSpPr>
        <p:spPr>
          <a:xfrm>
            <a:off x="3496779" y="317895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0" name="Picture 49" descr="Datei:Router.svg"/>
          <p:cNvPicPr>
            <a:picLocks noChangeAspect="1"/>
          </p:cNvPicPr>
          <p:nvPr/>
        </p:nvPicPr>
        <p:blipFill>
          <a:blip r:embed="rId4"/>
          <a:stretch>
            <a:fillRect/>
          </a:stretch>
        </p:blipFill>
        <p:spPr>
          <a:xfrm>
            <a:off x="6665131" y="2972063"/>
            <a:ext cx="608498" cy="412162"/>
          </a:xfrm>
          <a:prstGeom prst="rect">
            <a:avLst/>
          </a:prstGeom>
        </p:spPr>
      </p:pic>
      <p:pic>
        <p:nvPicPr>
          <p:cNvPr id="51" name="Picture 50" descr="Datei:Router.svg"/>
          <p:cNvPicPr>
            <a:picLocks noChangeAspect="1"/>
          </p:cNvPicPr>
          <p:nvPr/>
        </p:nvPicPr>
        <p:blipFill>
          <a:blip r:embed="rId4"/>
          <a:stretch>
            <a:fillRect/>
          </a:stretch>
        </p:blipFill>
        <p:spPr>
          <a:xfrm>
            <a:off x="8753363" y="2972063"/>
            <a:ext cx="608498" cy="412162"/>
          </a:xfrm>
          <a:prstGeom prst="rect">
            <a:avLst/>
          </a:prstGeom>
        </p:spPr>
      </p:pic>
      <p:cxnSp>
        <p:nvCxnSpPr>
          <p:cNvPr id="52" name="Straight Connector 51"/>
          <p:cNvCxnSpPr>
            <a:stCxn id="50" idx="3"/>
            <a:endCxn id="51" idx="1"/>
          </p:cNvCxnSpPr>
          <p:nvPr/>
        </p:nvCxnSpPr>
        <p:spPr>
          <a:xfrm>
            <a:off x="7273629" y="3178144"/>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7" idx="3"/>
            <a:endCxn id="55" idx="1"/>
          </p:cNvCxnSpPr>
          <p:nvPr/>
        </p:nvCxnSpPr>
        <p:spPr>
          <a:xfrm flipV="1">
            <a:off x="5585012" y="3176023"/>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5" idx="3"/>
            <a:endCxn id="50" idx="1"/>
          </p:cNvCxnSpPr>
          <p:nvPr/>
        </p:nvCxnSpPr>
        <p:spPr>
          <a:xfrm>
            <a:off x="6449107" y="3176024"/>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Picture 54" descr="Original file ‎ (SVG file, nominally 990 × 765 pixels, file size: 7 ..."/>
          <p:cNvPicPr>
            <a:picLocks noChangeAspect="1"/>
          </p:cNvPicPr>
          <p:nvPr/>
        </p:nvPicPr>
        <p:blipFill>
          <a:blip r:embed="rId5"/>
          <a:stretch>
            <a:fillRect/>
          </a:stretch>
        </p:blipFill>
        <p:spPr>
          <a:xfrm>
            <a:off x="5801035" y="2756399"/>
            <a:ext cx="648073" cy="839248"/>
          </a:xfrm>
          <a:prstGeom prst="rect">
            <a:avLst/>
          </a:prstGeom>
        </p:spPr>
      </p:pic>
      <p:pic>
        <p:nvPicPr>
          <p:cNvPr id="56" name="Picture 55" descr="Datei:Router.svg"/>
          <p:cNvPicPr>
            <a:picLocks noChangeAspect="1"/>
          </p:cNvPicPr>
          <p:nvPr/>
        </p:nvPicPr>
        <p:blipFill>
          <a:blip r:embed="rId4"/>
          <a:stretch>
            <a:fillRect/>
          </a:stretch>
        </p:blipFill>
        <p:spPr>
          <a:xfrm>
            <a:off x="2888281" y="2347448"/>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4976513" y="2347448"/>
            <a:ext cx="608498" cy="412162"/>
          </a:xfrm>
          <a:prstGeom prst="rect">
            <a:avLst/>
          </a:prstGeom>
        </p:spPr>
      </p:pic>
      <p:cxnSp>
        <p:nvCxnSpPr>
          <p:cNvPr id="58" name="Straight Connector 57"/>
          <p:cNvCxnSpPr>
            <a:stCxn id="56" idx="3"/>
            <a:endCxn id="57" idx="1"/>
          </p:cNvCxnSpPr>
          <p:nvPr/>
        </p:nvCxnSpPr>
        <p:spPr>
          <a:xfrm>
            <a:off x="3496779" y="255352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9" name="Picture 58" descr="Datei:Router.svg"/>
          <p:cNvPicPr>
            <a:picLocks noChangeAspect="1"/>
          </p:cNvPicPr>
          <p:nvPr/>
        </p:nvPicPr>
        <p:blipFill>
          <a:blip r:embed="rId4"/>
          <a:stretch>
            <a:fillRect/>
          </a:stretch>
        </p:blipFill>
        <p:spPr>
          <a:xfrm>
            <a:off x="6665131" y="2346637"/>
            <a:ext cx="608498" cy="412162"/>
          </a:xfrm>
          <a:prstGeom prst="rect">
            <a:avLst/>
          </a:prstGeom>
        </p:spPr>
      </p:pic>
      <p:pic>
        <p:nvPicPr>
          <p:cNvPr id="61" name="Picture 60" descr="Datei:Router.svg"/>
          <p:cNvPicPr>
            <a:picLocks noChangeAspect="1"/>
          </p:cNvPicPr>
          <p:nvPr/>
        </p:nvPicPr>
        <p:blipFill>
          <a:blip r:embed="rId4"/>
          <a:stretch>
            <a:fillRect/>
          </a:stretch>
        </p:blipFill>
        <p:spPr>
          <a:xfrm>
            <a:off x="8753363" y="2346637"/>
            <a:ext cx="608498" cy="412162"/>
          </a:xfrm>
          <a:prstGeom prst="rect">
            <a:avLst/>
          </a:prstGeom>
        </p:spPr>
      </p:pic>
      <p:cxnSp>
        <p:nvCxnSpPr>
          <p:cNvPr id="63" name="Straight Connector 62"/>
          <p:cNvCxnSpPr>
            <a:stCxn id="59" idx="3"/>
            <a:endCxn id="61" idx="1"/>
          </p:cNvCxnSpPr>
          <p:nvPr/>
        </p:nvCxnSpPr>
        <p:spPr>
          <a:xfrm>
            <a:off x="7273629" y="2552718"/>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3"/>
          </p:cNvCxnSpPr>
          <p:nvPr/>
        </p:nvCxnSpPr>
        <p:spPr>
          <a:xfrm flipV="1">
            <a:off x="5585012" y="2550597"/>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59" idx="1"/>
          </p:cNvCxnSpPr>
          <p:nvPr/>
        </p:nvCxnSpPr>
        <p:spPr>
          <a:xfrm>
            <a:off x="6449107" y="2550598"/>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801035" y="2108327"/>
            <a:ext cx="648073" cy="839248"/>
          </a:xfrm>
          <a:prstGeom prst="rect">
            <a:avLst/>
          </a:prstGeom>
        </p:spPr>
      </p:pic>
      <p:cxnSp>
        <p:nvCxnSpPr>
          <p:cNvPr id="69" name="Straight Connector 68"/>
          <p:cNvCxnSpPr/>
          <p:nvPr/>
        </p:nvCxnSpPr>
        <p:spPr>
          <a:xfrm flipV="1">
            <a:off x="5178686" y="3164398"/>
            <a:ext cx="421153" cy="290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042781" y="3166499"/>
            <a:ext cx="421155" cy="2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Original file ‎ (SVG file, nominally 990 × 765 pixels, file size: 7 ..."/>
          <p:cNvPicPr>
            <a:picLocks noChangeAspect="1"/>
          </p:cNvPicPr>
          <p:nvPr/>
        </p:nvPicPr>
        <p:blipFill>
          <a:blip r:embed="rId5"/>
          <a:stretch>
            <a:fillRect/>
          </a:stretch>
        </p:blipFill>
        <p:spPr>
          <a:xfrm>
            <a:off x="5801035" y="2048765"/>
            <a:ext cx="648073" cy="839248"/>
          </a:xfrm>
          <a:prstGeom prst="rect">
            <a:avLst/>
          </a:prstGeom>
        </p:spPr>
      </p:pic>
      <p:cxnSp>
        <p:nvCxnSpPr>
          <p:cNvPr id="75" name="Straight Connector 74"/>
          <p:cNvCxnSpPr/>
          <p:nvPr/>
        </p:nvCxnSpPr>
        <p:spPr>
          <a:xfrm flipV="1">
            <a:off x="5178686" y="2538972"/>
            <a:ext cx="421153" cy="290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2781" y="2541073"/>
            <a:ext cx="421155" cy="2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Left-Right Arrow 81"/>
          <p:cNvSpPr/>
          <p:nvPr/>
        </p:nvSpPr>
        <p:spPr bwMode="auto">
          <a:xfrm>
            <a:off x="3427778" y="2905947"/>
            <a:ext cx="3275262" cy="514244"/>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85" name="Left-Right Arrow 84"/>
          <p:cNvSpPr/>
          <p:nvPr/>
        </p:nvSpPr>
        <p:spPr bwMode="auto">
          <a:xfrm>
            <a:off x="3427778" y="2285964"/>
            <a:ext cx="3275262" cy="514244"/>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dirty="0">
                <a:solidFill>
                  <a:schemeClr val="tx1"/>
                </a:solidFill>
                <a:ea typeface="Segoe UI" pitchFamily="34" charset="0"/>
                <a:cs typeface="Segoe UI" pitchFamily="34" charset="0"/>
              </a:rPr>
              <a:t>BGP</a:t>
            </a:r>
            <a:endParaRPr lang="en-US" sz="2400" dirty="0" err="1">
              <a:solidFill>
                <a:schemeClr val="tx1"/>
              </a:solidFill>
              <a:ea typeface="Segoe UI" pitchFamily="34" charset="0"/>
              <a:cs typeface="Segoe UI" pitchFamily="34" charset="0"/>
            </a:endParaRPr>
          </a:p>
        </p:txBody>
      </p:sp>
      <p:sp>
        <p:nvSpPr>
          <p:cNvPr id="42" name="Rectangle 41"/>
          <p:cNvSpPr/>
          <p:nvPr/>
        </p:nvSpPr>
        <p:spPr bwMode="auto">
          <a:xfrm>
            <a:off x="3526660" y="2048766"/>
            <a:ext cx="2992808" cy="1611489"/>
          </a:xfrm>
          <a:prstGeom prst="rect">
            <a:avLst/>
          </a:prstGeom>
          <a:solidFill>
            <a:schemeClr val="accent4"/>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 Invoice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6587142" y="2048766"/>
            <a:ext cx="3159487" cy="1611489"/>
          </a:xfrm>
          <a:prstGeom prst="rect">
            <a:avLst/>
          </a:prstGeom>
          <a:solidFill>
            <a:schemeClr val="tx2"/>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 Invoice</a:t>
            </a:r>
          </a:p>
          <a:p>
            <a:pPr algn="ctr" defTabSz="932472" fontAlgn="base">
              <a:lnSpc>
                <a:spcPct val="90000"/>
              </a:lnSpc>
              <a:spcBef>
                <a:spcPct val="0"/>
              </a:spcBef>
              <a:spcAft>
                <a:spcPct val="0"/>
              </a:spcAft>
            </a:pPr>
            <a:r>
              <a:rPr lang="it-IT" sz="2000" dirty="0">
                <a:gradFill>
                  <a:gsLst>
                    <a:gs pos="0">
                      <a:srgbClr val="FFFFFF"/>
                    </a:gs>
                    <a:gs pos="100000">
                      <a:srgbClr val="FFFFFF"/>
                    </a:gs>
                  </a:gsLst>
                  <a:lin ang="5400000" scaled="0"/>
                </a:gradFill>
                <a:ea typeface="Segoe UI" pitchFamily="34" charset="0"/>
                <a:cs typeface="Segoe UI" pitchFamily="34" charset="0"/>
              </a:rPr>
              <a:t>Azure Consumed Service</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2375035" y="52399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customer</a:t>
            </a:r>
          </a:p>
        </p:txBody>
      </p:sp>
      <p:cxnSp>
        <p:nvCxnSpPr>
          <p:cNvPr id="76" name="Straight Arrow Connector 75"/>
          <p:cNvCxnSpPr>
            <a:stCxn id="74" idx="0"/>
            <a:endCxn id="95" idx="2"/>
          </p:cNvCxnSpPr>
          <p:nvPr/>
        </p:nvCxnSpPr>
        <p:spPr>
          <a:xfrm flipH="1" flipV="1">
            <a:off x="3133386" y="3660255"/>
            <a:ext cx="319804" cy="1579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5040572" y="5239764"/>
            <a:ext cx="2156310" cy="120982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ER provider (resells access to aggregation partner’s exchange platform)</a:t>
            </a:r>
          </a:p>
        </p:txBody>
      </p:sp>
      <p:cxnSp>
        <p:nvCxnSpPr>
          <p:cNvPr id="79" name="Straight Arrow Connector 78"/>
          <p:cNvCxnSpPr>
            <a:stCxn id="77" idx="0"/>
          </p:cNvCxnSpPr>
          <p:nvPr/>
        </p:nvCxnSpPr>
        <p:spPr>
          <a:xfrm flipH="1" flipV="1">
            <a:off x="5224249" y="3758273"/>
            <a:ext cx="894479" cy="14814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bwMode="auto">
          <a:xfrm>
            <a:off x="7706109" y="5239764"/>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Microsoft</a:t>
            </a:r>
          </a:p>
        </p:txBody>
      </p:sp>
      <p:cxnSp>
        <p:nvCxnSpPr>
          <p:cNvPr id="81" name="Straight Arrow Connector 80"/>
          <p:cNvCxnSpPr>
            <a:stCxn id="80" idx="0"/>
          </p:cNvCxnSpPr>
          <p:nvPr/>
        </p:nvCxnSpPr>
        <p:spPr>
          <a:xfrm flipH="1" flipV="1">
            <a:off x="8031470" y="3682979"/>
            <a:ext cx="752794" cy="1556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auto">
          <a:xfrm>
            <a:off x="2799874" y="2048766"/>
            <a:ext cx="667024" cy="1611489"/>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invGray">
          <a:xfrm>
            <a:off x="7603739" y="3013680"/>
            <a:ext cx="1276687" cy="273484"/>
          </a:xfrm>
          <a:prstGeom prst="rect">
            <a:avLst/>
          </a:prstGeom>
        </p:spPr>
      </p:pic>
      <p:pic>
        <p:nvPicPr>
          <p:cNvPr id="83" name="Picture 10" descr="https://encrypted-tbn2.gstatic.com/images?q=tbn:ANd9GcQiz8zGLNS3dJmEVqHHL5w1A29k3cPuA_fH3BzaFHOPEsjV1XgHGYrt6xu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6824" y="3156892"/>
            <a:ext cx="621839" cy="2455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2.gstatic.com/images?q=tbn:ANd9GcRHWNH_a4qVv1v6tFzz9I3zb0nUiH3pJWesT_1OKRVWxNWr9bo6lg7QA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0457" y="2552993"/>
            <a:ext cx="813062" cy="40653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Image result for verizon logo"/>
          <p:cNvSpPr>
            <a:spLocks noChangeAspect="1" noChangeArrowheads="1"/>
          </p:cNvSpPr>
          <p:nvPr/>
        </p:nvSpPr>
        <p:spPr bwMode="auto">
          <a:xfrm>
            <a:off x="1710532" y="-533400"/>
            <a:ext cx="1800225" cy="1123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s://encrypted-tbn3.gstatic.com/images?q=tbn:ANd9GcR0acreewQEUck3aG19vWVe7FA7-jwKqFjuydqJtHVmrL4B13-SdLlII4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7708" y="2805824"/>
            <a:ext cx="753153" cy="47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82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VPN Connection</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805175" y="3141833"/>
            <a:ext cx="8842009" cy="2674045"/>
            <a:chOff x="322226" y="4217342"/>
            <a:chExt cx="8842009" cy="2674045"/>
          </a:xfrm>
        </p:grpSpPr>
        <p:sp>
          <p:nvSpPr>
            <p:cNvPr id="6" name="Cloud 5"/>
            <p:cNvSpPr/>
            <p:nvPr/>
          </p:nvSpPr>
          <p:spPr bwMode="auto">
            <a:xfrm>
              <a:off x="322226" y="4533841"/>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223120" y="4935770"/>
              <a:ext cx="540957"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grpSp>
      <p:sp>
        <p:nvSpPr>
          <p:cNvPr id="37" name="Cloud 36"/>
          <p:cNvSpPr/>
          <p:nvPr/>
        </p:nvSpPr>
        <p:spPr bwMode="auto">
          <a:xfrm>
            <a:off x="3427898" y="2524701"/>
            <a:ext cx="1296144" cy="2952328"/>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MPLS backbone</a:t>
            </a:r>
          </a:p>
        </p:txBody>
      </p:sp>
      <p:sp>
        <p:nvSpPr>
          <p:cNvPr id="39" name="Cloud 38"/>
          <p:cNvSpPr/>
          <p:nvPr/>
        </p:nvSpPr>
        <p:spPr bwMode="auto">
          <a:xfrm>
            <a:off x="2279620" y="5461324"/>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0" name="Cloud 39"/>
          <p:cNvSpPr/>
          <p:nvPr/>
        </p:nvSpPr>
        <p:spPr bwMode="auto">
          <a:xfrm>
            <a:off x="3571710" y="1371471"/>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6" name="Cloud 45"/>
          <p:cNvSpPr/>
          <p:nvPr/>
        </p:nvSpPr>
        <p:spPr bwMode="auto">
          <a:xfrm>
            <a:off x="2154531" y="2155573"/>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7" name="Cloud 46"/>
          <p:cNvSpPr/>
          <p:nvPr/>
        </p:nvSpPr>
        <p:spPr bwMode="auto">
          <a:xfrm>
            <a:off x="1881651" y="4459827"/>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cxnSp>
        <p:nvCxnSpPr>
          <p:cNvPr id="12" name="Straight Connector 11"/>
          <p:cNvCxnSpPr>
            <a:stCxn id="46" idx="0"/>
          </p:cNvCxnSpPr>
          <p:nvPr/>
        </p:nvCxnSpPr>
        <p:spPr>
          <a:xfrm>
            <a:off x="3449595" y="2505691"/>
            <a:ext cx="464386" cy="18002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1"/>
          </p:cNvCxnSpPr>
          <p:nvPr/>
        </p:nvCxnSpPr>
        <p:spPr>
          <a:xfrm>
            <a:off x="4219782" y="2070959"/>
            <a:ext cx="0" cy="4537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 idx="0"/>
            <a:endCxn id="37" idx="2"/>
          </p:cNvCxnSpPr>
          <p:nvPr/>
        </p:nvCxnSpPr>
        <p:spPr>
          <a:xfrm>
            <a:off x="3100238" y="3808449"/>
            <a:ext cx="331680" cy="19241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0"/>
            <a:endCxn id="37" idx="2"/>
          </p:cNvCxnSpPr>
          <p:nvPr/>
        </p:nvCxnSpPr>
        <p:spPr>
          <a:xfrm flipV="1">
            <a:off x="3176716" y="4000866"/>
            <a:ext cx="255203" cy="809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9" idx="0"/>
            <a:endCxn id="37" idx="1"/>
          </p:cNvCxnSpPr>
          <p:nvPr/>
        </p:nvCxnSpPr>
        <p:spPr>
          <a:xfrm flipV="1">
            <a:off x="3574684" y="5473885"/>
            <a:ext cx="501286" cy="33755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44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Switching/Routing in Azure VNets</a:t>
            </a:r>
          </a:p>
        </p:txBody>
      </p:sp>
      <p:sp>
        <p:nvSpPr>
          <p:cNvPr id="6" name="Text Placeholder 5"/>
          <p:cNvSpPr>
            <a:spLocks noGrp="1"/>
          </p:cNvSpPr>
          <p:nvPr>
            <p:ph type="body" sz="quarter" idx="10"/>
          </p:nvPr>
        </p:nvSpPr>
        <p:spPr>
          <a:xfrm>
            <a:off x="274638" y="1212850"/>
            <a:ext cx="11887200" cy="1292662"/>
          </a:xfrm>
        </p:spPr>
        <p:txBody>
          <a:bodyPr/>
          <a:lstStyle/>
          <a:p>
            <a:r>
              <a:rPr lang="en-US" noProof="0" dirty="0"/>
              <a:t>A VNet provides a switching/routing functionality that allows VMs to talk to each other</a:t>
            </a:r>
          </a:p>
        </p:txBody>
      </p:sp>
      <p:sp>
        <p:nvSpPr>
          <p:cNvPr id="11" name="Rectangle 10"/>
          <p:cNvSpPr/>
          <p:nvPr/>
        </p:nvSpPr>
        <p:spPr bwMode="auto">
          <a:xfrm>
            <a:off x="366141" y="2857189"/>
            <a:ext cx="495169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194921" y="262940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3" name="Rectangle 12"/>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 name="Rectangle 13"/>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Rounded Corners 17"/>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9" name="Rectangle 1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1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549667" y="5394857"/>
            <a:ext cx="4625375"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Switch/Routing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(Azure VM Switch)</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Rectangle 2"/>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33"/>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 name="Straight Connector 7"/>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3147" y="5554023"/>
            <a:ext cx="1470051" cy="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143147" y="5312973"/>
            <a:ext cx="0" cy="24105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613198" y="5304447"/>
            <a:ext cx="0" cy="24105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43866" y="6148993"/>
            <a:ext cx="3265672" cy="2031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28390" y="5312973"/>
            <a:ext cx="5884" cy="85633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09538" y="5334229"/>
            <a:ext cx="1" cy="814764"/>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6490475" y="3242719"/>
            <a:ext cx="4876800" cy="2464343"/>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r>
              <a:rPr lang="en-US" sz="2000" kern="0" dirty="0">
                <a:gradFill>
                  <a:gsLst>
                    <a:gs pos="5439">
                      <a:srgbClr val="F8F8F8"/>
                    </a:gs>
                    <a:gs pos="10000">
                      <a:srgbClr val="F8F8F8"/>
                    </a:gs>
                  </a:gsLst>
                  <a:lin ang="5400000" scaled="0"/>
                </a:gradFill>
              </a:rPr>
              <a:t>Please note that, in an Azure VNet, packets can flow between to different subnets without explicitly traversing any layer-3 device. Azure’s network virtualization stack effectively works as a layer-3 switch </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809271" marR="0" lvl="1" indent="-342900" defTabSz="932472" eaLnBrk="1" fontAlgn="base" latinLnBrk="0" hangingPunct="1">
              <a:lnSpc>
                <a:spcPct val="100000"/>
              </a:lnSpc>
              <a:spcBef>
                <a:spcPct val="0"/>
              </a:spcBef>
              <a:spcAft>
                <a:spcPct val="0"/>
              </a:spcAft>
              <a:buClrTx/>
              <a:buSzTx/>
              <a:buFontTx/>
              <a:buChar char="-"/>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36" name="Picture 35" descr="... ://www.macrobusiness.com.au/wp-content/uploads/2011/07/light_bulb.png"/>
          <p:cNvPicPr>
            <a:picLocks noChangeAspect="1"/>
          </p:cNvPicPr>
          <p:nvPr/>
        </p:nvPicPr>
        <p:blipFill>
          <a:blip r:embed="rId3"/>
          <a:stretch>
            <a:fillRect/>
          </a:stretch>
        </p:blipFill>
        <p:spPr>
          <a:xfrm>
            <a:off x="10256837" y="4612238"/>
            <a:ext cx="998784" cy="1003705"/>
          </a:xfrm>
          <a:prstGeom prst="rect">
            <a:avLst/>
          </a:prstGeom>
        </p:spPr>
      </p:pic>
    </p:spTree>
    <p:extLst>
      <p:ext uri="{BB962C8B-B14F-4D97-AF65-F5344CB8AC3E}">
        <p14:creationId xmlns:p14="http://schemas.microsoft.com/office/powerpoint/2010/main" val="393492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VPN Connection</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805175" y="3110846"/>
            <a:ext cx="8842009" cy="2674045"/>
            <a:chOff x="322226" y="4217342"/>
            <a:chExt cx="8842009" cy="2674045"/>
          </a:xfrm>
        </p:grpSpPr>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6" name="Cloud 5"/>
            <p:cNvSpPr/>
            <p:nvPr/>
          </p:nvSpPr>
          <p:spPr bwMode="auto">
            <a:xfrm>
              <a:off x="322226" y="4533841"/>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223120" y="4935770"/>
              <a:ext cx="540957"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37" name="Cloud 36"/>
          <p:cNvSpPr/>
          <p:nvPr/>
        </p:nvSpPr>
        <p:spPr bwMode="auto">
          <a:xfrm>
            <a:off x="3427898" y="2493714"/>
            <a:ext cx="1296144" cy="2952328"/>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MPLS backbone</a:t>
            </a:r>
          </a:p>
        </p:txBody>
      </p:sp>
      <p:sp>
        <p:nvSpPr>
          <p:cNvPr id="39" name="Cloud 38"/>
          <p:cNvSpPr/>
          <p:nvPr/>
        </p:nvSpPr>
        <p:spPr bwMode="auto">
          <a:xfrm>
            <a:off x="2279620" y="5430337"/>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0" name="Cloud 39"/>
          <p:cNvSpPr/>
          <p:nvPr/>
        </p:nvSpPr>
        <p:spPr bwMode="auto">
          <a:xfrm>
            <a:off x="3571710" y="1340484"/>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6" name="Cloud 45"/>
          <p:cNvSpPr/>
          <p:nvPr/>
        </p:nvSpPr>
        <p:spPr bwMode="auto">
          <a:xfrm>
            <a:off x="2154531" y="2124586"/>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7" name="Cloud 46"/>
          <p:cNvSpPr/>
          <p:nvPr/>
        </p:nvSpPr>
        <p:spPr bwMode="auto">
          <a:xfrm>
            <a:off x="1881651" y="4428840"/>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cxnSp>
        <p:nvCxnSpPr>
          <p:cNvPr id="12" name="Straight Connector 11"/>
          <p:cNvCxnSpPr>
            <a:stCxn id="46" idx="0"/>
          </p:cNvCxnSpPr>
          <p:nvPr/>
        </p:nvCxnSpPr>
        <p:spPr>
          <a:xfrm>
            <a:off x="3449595" y="2474704"/>
            <a:ext cx="464386" cy="18002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1"/>
          </p:cNvCxnSpPr>
          <p:nvPr/>
        </p:nvCxnSpPr>
        <p:spPr>
          <a:xfrm>
            <a:off x="4219782" y="2039972"/>
            <a:ext cx="0" cy="4537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 idx="0"/>
            <a:endCxn id="37" idx="2"/>
          </p:cNvCxnSpPr>
          <p:nvPr/>
        </p:nvCxnSpPr>
        <p:spPr>
          <a:xfrm>
            <a:off x="3100238" y="3777462"/>
            <a:ext cx="331680" cy="19241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0"/>
            <a:endCxn id="37" idx="2"/>
          </p:cNvCxnSpPr>
          <p:nvPr/>
        </p:nvCxnSpPr>
        <p:spPr>
          <a:xfrm flipV="1">
            <a:off x="3176716" y="3969879"/>
            <a:ext cx="255203" cy="809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9" idx="0"/>
            <a:endCxn id="37" idx="1"/>
          </p:cNvCxnSpPr>
          <p:nvPr/>
        </p:nvCxnSpPr>
        <p:spPr>
          <a:xfrm flipV="1">
            <a:off x="3574684" y="5442898"/>
            <a:ext cx="501286" cy="33755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1414859" y="1131014"/>
            <a:ext cx="9326563" cy="5812986"/>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atei:Router.svg"/>
          <p:cNvPicPr>
            <a:picLocks noChangeAspect="1"/>
          </p:cNvPicPr>
          <p:nvPr/>
        </p:nvPicPr>
        <p:blipFill>
          <a:blip r:embed="rId4"/>
          <a:stretch>
            <a:fillRect/>
          </a:stretch>
        </p:blipFill>
        <p:spPr>
          <a:xfrm>
            <a:off x="3904014" y="5348580"/>
            <a:ext cx="343913" cy="232947"/>
          </a:xfrm>
          <a:prstGeom prst="rect">
            <a:avLst/>
          </a:prstGeom>
        </p:spPr>
      </p:pic>
      <p:pic>
        <p:nvPicPr>
          <p:cNvPr id="27" name="Picture 26" descr="Datei:Router.svg"/>
          <p:cNvPicPr>
            <a:picLocks noChangeAspect="1"/>
          </p:cNvPicPr>
          <p:nvPr/>
        </p:nvPicPr>
        <p:blipFill>
          <a:blip r:embed="rId4"/>
          <a:stretch>
            <a:fillRect/>
          </a:stretch>
        </p:blipFill>
        <p:spPr>
          <a:xfrm>
            <a:off x="4951126" y="3497713"/>
            <a:ext cx="608498" cy="412162"/>
          </a:xfrm>
          <a:prstGeom prst="rect">
            <a:avLst/>
          </a:prstGeom>
        </p:spPr>
      </p:pic>
      <p:pic>
        <p:nvPicPr>
          <p:cNvPr id="29" name="Picture 28" descr="Datei:Router.svg"/>
          <p:cNvPicPr>
            <a:picLocks noChangeAspect="1"/>
          </p:cNvPicPr>
          <p:nvPr/>
        </p:nvPicPr>
        <p:blipFill>
          <a:blip r:embed="rId4"/>
          <a:stretch>
            <a:fillRect/>
          </a:stretch>
        </p:blipFill>
        <p:spPr>
          <a:xfrm>
            <a:off x="6639744" y="3496902"/>
            <a:ext cx="608498" cy="412162"/>
          </a:xfrm>
          <a:prstGeom prst="rect">
            <a:avLst/>
          </a:prstGeom>
        </p:spPr>
      </p:pic>
      <p:pic>
        <p:nvPicPr>
          <p:cNvPr id="30" name="Picture 29" descr="Datei:Router.svg"/>
          <p:cNvPicPr>
            <a:picLocks noChangeAspect="1"/>
          </p:cNvPicPr>
          <p:nvPr/>
        </p:nvPicPr>
        <p:blipFill>
          <a:blip r:embed="rId4"/>
          <a:stretch>
            <a:fillRect/>
          </a:stretch>
        </p:blipFill>
        <p:spPr>
          <a:xfrm>
            <a:off x="8727976" y="3496902"/>
            <a:ext cx="608498" cy="412162"/>
          </a:xfrm>
          <a:prstGeom prst="rect">
            <a:avLst/>
          </a:prstGeom>
        </p:spPr>
      </p:pic>
      <p:cxnSp>
        <p:nvCxnSpPr>
          <p:cNvPr id="31" name="Straight Connector 30"/>
          <p:cNvCxnSpPr>
            <a:stCxn id="29" idx="3"/>
            <a:endCxn id="30" idx="1"/>
          </p:cNvCxnSpPr>
          <p:nvPr/>
        </p:nvCxnSpPr>
        <p:spPr>
          <a:xfrm>
            <a:off x="7248242" y="3702983"/>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7" idx="3"/>
            <a:endCxn id="35" idx="1"/>
          </p:cNvCxnSpPr>
          <p:nvPr/>
        </p:nvCxnSpPr>
        <p:spPr>
          <a:xfrm flipV="1">
            <a:off x="5559625" y="3700862"/>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5" idx="3"/>
            <a:endCxn id="29" idx="1"/>
          </p:cNvCxnSpPr>
          <p:nvPr/>
        </p:nvCxnSpPr>
        <p:spPr>
          <a:xfrm>
            <a:off x="6423720" y="3700863"/>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Original file ‎ (SVG file, nominally 990 × 765 pixels, file size: 7 ..."/>
          <p:cNvPicPr>
            <a:picLocks noChangeAspect="1"/>
          </p:cNvPicPr>
          <p:nvPr/>
        </p:nvPicPr>
        <p:blipFill>
          <a:blip r:embed="rId5"/>
          <a:stretch>
            <a:fillRect/>
          </a:stretch>
        </p:blipFill>
        <p:spPr>
          <a:xfrm>
            <a:off x="5775648" y="3281238"/>
            <a:ext cx="648073" cy="839248"/>
          </a:xfrm>
          <a:prstGeom prst="rect">
            <a:avLst/>
          </a:prstGeom>
        </p:spPr>
      </p:pic>
      <p:pic>
        <p:nvPicPr>
          <p:cNvPr id="36" name="Picture 35" descr="Datei:Router.svg"/>
          <p:cNvPicPr>
            <a:picLocks noChangeAspect="1"/>
          </p:cNvPicPr>
          <p:nvPr/>
        </p:nvPicPr>
        <p:blipFill>
          <a:blip r:embed="rId4"/>
          <a:stretch>
            <a:fillRect/>
          </a:stretch>
        </p:blipFill>
        <p:spPr>
          <a:xfrm>
            <a:off x="4189379" y="4109331"/>
            <a:ext cx="343913" cy="232947"/>
          </a:xfrm>
          <a:prstGeom prst="rect">
            <a:avLst/>
          </a:prstGeom>
        </p:spPr>
      </p:pic>
      <p:pic>
        <p:nvPicPr>
          <p:cNvPr id="38" name="Picture 37" descr="Datei:Router.svg"/>
          <p:cNvPicPr>
            <a:picLocks noChangeAspect="1"/>
          </p:cNvPicPr>
          <p:nvPr/>
        </p:nvPicPr>
        <p:blipFill>
          <a:blip r:embed="rId4"/>
          <a:stretch>
            <a:fillRect/>
          </a:stretch>
        </p:blipFill>
        <p:spPr>
          <a:xfrm>
            <a:off x="3916625" y="3291242"/>
            <a:ext cx="343913" cy="232947"/>
          </a:xfrm>
          <a:prstGeom prst="rect">
            <a:avLst/>
          </a:prstGeom>
        </p:spPr>
      </p:pic>
      <p:pic>
        <p:nvPicPr>
          <p:cNvPr id="41" name="Picture 40" descr="Datei:Router.svg"/>
          <p:cNvPicPr>
            <a:picLocks noChangeAspect="1"/>
          </p:cNvPicPr>
          <p:nvPr/>
        </p:nvPicPr>
        <p:blipFill>
          <a:blip r:embed="rId4"/>
          <a:stretch>
            <a:fillRect/>
          </a:stretch>
        </p:blipFill>
        <p:spPr>
          <a:xfrm>
            <a:off x="3732057" y="4550827"/>
            <a:ext cx="343913" cy="232947"/>
          </a:xfrm>
          <a:prstGeom prst="rect">
            <a:avLst/>
          </a:prstGeom>
        </p:spPr>
      </p:pic>
      <p:pic>
        <p:nvPicPr>
          <p:cNvPr id="42" name="Picture 41" descr="Datei:Router.svg"/>
          <p:cNvPicPr>
            <a:picLocks noChangeAspect="1"/>
          </p:cNvPicPr>
          <p:nvPr/>
        </p:nvPicPr>
        <p:blipFill>
          <a:blip r:embed="rId4"/>
          <a:stretch>
            <a:fillRect/>
          </a:stretch>
        </p:blipFill>
        <p:spPr>
          <a:xfrm>
            <a:off x="3304317" y="3853405"/>
            <a:ext cx="343913" cy="232947"/>
          </a:xfrm>
          <a:prstGeom prst="rect">
            <a:avLst/>
          </a:prstGeom>
        </p:spPr>
      </p:pic>
      <p:pic>
        <p:nvPicPr>
          <p:cNvPr id="43" name="Picture 42" descr="Datei:Router.svg"/>
          <p:cNvPicPr>
            <a:picLocks noChangeAspect="1"/>
          </p:cNvPicPr>
          <p:nvPr/>
        </p:nvPicPr>
        <p:blipFill>
          <a:blip r:embed="rId4"/>
          <a:stretch>
            <a:fillRect/>
          </a:stretch>
        </p:blipFill>
        <p:spPr>
          <a:xfrm>
            <a:off x="3752712" y="2594853"/>
            <a:ext cx="343913" cy="232947"/>
          </a:xfrm>
          <a:prstGeom prst="rect">
            <a:avLst/>
          </a:prstGeom>
        </p:spPr>
      </p:pic>
      <p:pic>
        <p:nvPicPr>
          <p:cNvPr id="44" name="Picture 43" descr="Datei:Router.svg"/>
          <p:cNvPicPr>
            <a:picLocks noChangeAspect="1"/>
          </p:cNvPicPr>
          <p:nvPr/>
        </p:nvPicPr>
        <p:blipFill>
          <a:blip r:embed="rId4"/>
          <a:stretch>
            <a:fillRect/>
          </a:stretch>
        </p:blipFill>
        <p:spPr>
          <a:xfrm>
            <a:off x="4088582" y="2421056"/>
            <a:ext cx="343913" cy="232947"/>
          </a:xfrm>
          <a:prstGeom prst="rect">
            <a:avLst/>
          </a:prstGeom>
        </p:spPr>
      </p:pic>
      <p:cxnSp>
        <p:nvCxnSpPr>
          <p:cNvPr id="45" name="Straight Connector 44"/>
          <p:cNvCxnSpPr>
            <a:stCxn id="43" idx="2"/>
            <a:endCxn id="38" idx="0"/>
          </p:cNvCxnSpPr>
          <p:nvPr/>
        </p:nvCxnSpPr>
        <p:spPr>
          <a:xfrm>
            <a:off x="3924669" y="2827799"/>
            <a:ext cx="163913" cy="4634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4" idx="2"/>
          </p:cNvCxnSpPr>
          <p:nvPr/>
        </p:nvCxnSpPr>
        <p:spPr>
          <a:xfrm flipH="1">
            <a:off x="4096624" y="2654003"/>
            <a:ext cx="163914" cy="637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2"/>
            <a:endCxn id="42" idx="3"/>
          </p:cNvCxnSpPr>
          <p:nvPr/>
        </p:nvCxnSpPr>
        <p:spPr>
          <a:xfrm flipH="1">
            <a:off x="3648229" y="3524188"/>
            <a:ext cx="440352" cy="4456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8" idx="2"/>
            <a:endCxn id="36" idx="1"/>
          </p:cNvCxnSpPr>
          <p:nvPr/>
        </p:nvCxnSpPr>
        <p:spPr>
          <a:xfrm>
            <a:off x="4088582" y="3524188"/>
            <a:ext cx="100797" cy="70161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8" idx="2"/>
            <a:endCxn id="41" idx="0"/>
          </p:cNvCxnSpPr>
          <p:nvPr/>
        </p:nvCxnSpPr>
        <p:spPr>
          <a:xfrm flipH="1">
            <a:off x="3904013" y="3524188"/>
            <a:ext cx="184568" cy="10266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3"/>
            <a:endCxn id="27" idx="1"/>
          </p:cNvCxnSpPr>
          <p:nvPr/>
        </p:nvCxnSpPr>
        <p:spPr>
          <a:xfrm>
            <a:off x="4260538" y="3407716"/>
            <a:ext cx="690589" cy="296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1" idx="2"/>
            <a:endCxn id="26" idx="0"/>
          </p:cNvCxnSpPr>
          <p:nvPr/>
        </p:nvCxnSpPr>
        <p:spPr>
          <a:xfrm>
            <a:off x="3904014" y="4783773"/>
            <a:ext cx="171957" cy="56480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6" idx="3"/>
            <a:endCxn id="27" idx="1"/>
          </p:cNvCxnSpPr>
          <p:nvPr/>
        </p:nvCxnSpPr>
        <p:spPr>
          <a:xfrm flipV="1">
            <a:off x="4533292" y="3703794"/>
            <a:ext cx="417835" cy="5220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6" idx="2"/>
            <a:endCxn id="26" idx="0"/>
          </p:cNvCxnSpPr>
          <p:nvPr/>
        </p:nvCxnSpPr>
        <p:spPr>
          <a:xfrm flipH="1">
            <a:off x="4075971" y="4342277"/>
            <a:ext cx="285365" cy="100630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6" idx="1"/>
            <a:endCxn id="41" idx="0"/>
          </p:cNvCxnSpPr>
          <p:nvPr/>
        </p:nvCxnSpPr>
        <p:spPr>
          <a:xfrm flipH="1">
            <a:off x="3904014" y="4225804"/>
            <a:ext cx="285365" cy="32502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2" idx="3"/>
            <a:endCxn id="41" idx="0"/>
          </p:cNvCxnSpPr>
          <p:nvPr/>
        </p:nvCxnSpPr>
        <p:spPr>
          <a:xfrm>
            <a:off x="3648229" y="3969878"/>
            <a:ext cx="255784" cy="58094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7" name="Picture 76" descr="Datei:Router.svg"/>
          <p:cNvPicPr>
            <a:picLocks noChangeAspect="1"/>
          </p:cNvPicPr>
          <p:nvPr/>
        </p:nvPicPr>
        <p:blipFill>
          <a:blip r:embed="rId4"/>
          <a:stretch>
            <a:fillRect/>
          </a:stretch>
        </p:blipFill>
        <p:spPr>
          <a:xfrm>
            <a:off x="3226398" y="2367736"/>
            <a:ext cx="343913" cy="232947"/>
          </a:xfrm>
          <a:prstGeom prst="rect">
            <a:avLst/>
          </a:prstGeom>
        </p:spPr>
      </p:pic>
      <p:pic>
        <p:nvPicPr>
          <p:cNvPr id="78" name="Picture 77" descr="Datei:Router.svg"/>
          <p:cNvPicPr>
            <a:picLocks noChangeAspect="1"/>
          </p:cNvPicPr>
          <p:nvPr/>
        </p:nvPicPr>
        <p:blipFill>
          <a:blip r:embed="rId4"/>
          <a:stretch>
            <a:fillRect/>
          </a:stretch>
        </p:blipFill>
        <p:spPr>
          <a:xfrm>
            <a:off x="2848229" y="3686583"/>
            <a:ext cx="343913" cy="232947"/>
          </a:xfrm>
          <a:prstGeom prst="rect">
            <a:avLst/>
          </a:prstGeom>
        </p:spPr>
      </p:pic>
      <p:pic>
        <p:nvPicPr>
          <p:cNvPr id="79" name="Picture 78" descr="Datei:Router.svg"/>
          <p:cNvPicPr>
            <a:picLocks noChangeAspect="1"/>
          </p:cNvPicPr>
          <p:nvPr/>
        </p:nvPicPr>
        <p:blipFill>
          <a:blip r:embed="rId4"/>
          <a:stretch>
            <a:fillRect/>
          </a:stretch>
        </p:blipFill>
        <p:spPr>
          <a:xfrm>
            <a:off x="2989171" y="4640883"/>
            <a:ext cx="343913" cy="232947"/>
          </a:xfrm>
          <a:prstGeom prst="rect">
            <a:avLst/>
          </a:prstGeom>
        </p:spPr>
      </p:pic>
      <p:pic>
        <p:nvPicPr>
          <p:cNvPr id="80" name="Picture 79" descr="Datei:Router.svg"/>
          <p:cNvPicPr>
            <a:picLocks noChangeAspect="1"/>
          </p:cNvPicPr>
          <p:nvPr/>
        </p:nvPicPr>
        <p:blipFill>
          <a:blip r:embed="rId4"/>
          <a:stretch>
            <a:fillRect/>
          </a:stretch>
        </p:blipFill>
        <p:spPr>
          <a:xfrm>
            <a:off x="3349020" y="5655259"/>
            <a:ext cx="343913" cy="232947"/>
          </a:xfrm>
          <a:prstGeom prst="rect">
            <a:avLst/>
          </a:prstGeom>
        </p:spPr>
      </p:pic>
      <p:pic>
        <p:nvPicPr>
          <p:cNvPr id="81" name="Picture 80" descr="Datei:Router.svg"/>
          <p:cNvPicPr>
            <a:picLocks noChangeAspect="1"/>
          </p:cNvPicPr>
          <p:nvPr/>
        </p:nvPicPr>
        <p:blipFill>
          <a:blip r:embed="rId4"/>
          <a:stretch>
            <a:fillRect/>
          </a:stretch>
        </p:blipFill>
        <p:spPr>
          <a:xfrm>
            <a:off x="4061044" y="1930059"/>
            <a:ext cx="343913" cy="232947"/>
          </a:xfrm>
          <a:prstGeom prst="rect">
            <a:avLst/>
          </a:prstGeom>
        </p:spPr>
      </p:pic>
      <p:pic>
        <p:nvPicPr>
          <p:cNvPr id="86" name="Picture 85" descr="Datei:Router.svg"/>
          <p:cNvPicPr>
            <a:picLocks noChangeAspect="1"/>
          </p:cNvPicPr>
          <p:nvPr/>
        </p:nvPicPr>
        <p:blipFill>
          <a:blip r:embed="rId4"/>
          <a:stretch>
            <a:fillRect/>
          </a:stretch>
        </p:blipFill>
        <p:spPr>
          <a:xfrm>
            <a:off x="4929583" y="4074052"/>
            <a:ext cx="608498" cy="412162"/>
          </a:xfrm>
          <a:prstGeom prst="rect">
            <a:avLst/>
          </a:prstGeom>
        </p:spPr>
      </p:pic>
      <p:pic>
        <p:nvPicPr>
          <p:cNvPr id="87" name="Picture 86" descr="Datei:Router.svg"/>
          <p:cNvPicPr>
            <a:picLocks noChangeAspect="1"/>
          </p:cNvPicPr>
          <p:nvPr/>
        </p:nvPicPr>
        <p:blipFill>
          <a:blip r:embed="rId4"/>
          <a:stretch>
            <a:fillRect/>
          </a:stretch>
        </p:blipFill>
        <p:spPr>
          <a:xfrm>
            <a:off x="6618201" y="4073241"/>
            <a:ext cx="608498" cy="412162"/>
          </a:xfrm>
          <a:prstGeom prst="rect">
            <a:avLst/>
          </a:prstGeom>
        </p:spPr>
      </p:pic>
      <p:pic>
        <p:nvPicPr>
          <p:cNvPr id="88" name="Picture 87" descr="Datei:Router.svg"/>
          <p:cNvPicPr>
            <a:picLocks noChangeAspect="1"/>
          </p:cNvPicPr>
          <p:nvPr/>
        </p:nvPicPr>
        <p:blipFill>
          <a:blip r:embed="rId4"/>
          <a:stretch>
            <a:fillRect/>
          </a:stretch>
        </p:blipFill>
        <p:spPr>
          <a:xfrm>
            <a:off x="8706433" y="4073241"/>
            <a:ext cx="608498" cy="412162"/>
          </a:xfrm>
          <a:prstGeom prst="rect">
            <a:avLst/>
          </a:prstGeom>
        </p:spPr>
      </p:pic>
      <p:cxnSp>
        <p:nvCxnSpPr>
          <p:cNvPr id="89" name="Straight Connector 88"/>
          <p:cNvCxnSpPr>
            <a:stCxn id="87" idx="3"/>
            <a:endCxn id="88" idx="1"/>
          </p:cNvCxnSpPr>
          <p:nvPr/>
        </p:nvCxnSpPr>
        <p:spPr>
          <a:xfrm>
            <a:off x="7226699" y="4279322"/>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6" idx="3"/>
            <a:endCxn id="92" idx="1"/>
          </p:cNvCxnSpPr>
          <p:nvPr/>
        </p:nvCxnSpPr>
        <p:spPr>
          <a:xfrm flipV="1">
            <a:off x="5538082" y="4277201"/>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3"/>
            <a:endCxn id="87" idx="1"/>
          </p:cNvCxnSpPr>
          <p:nvPr/>
        </p:nvCxnSpPr>
        <p:spPr>
          <a:xfrm>
            <a:off x="6402177" y="4277202"/>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2" name="Picture 91" descr="Original file ‎ (SVG file, nominally 990 × 765 pixels, file size: 7 ..."/>
          <p:cNvPicPr>
            <a:picLocks noChangeAspect="1"/>
          </p:cNvPicPr>
          <p:nvPr/>
        </p:nvPicPr>
        <p:blipFill>
          <a:blip r:embed="rId5"/>
          <a:stretch>
            <a:fillRect/>
          </a:stretch>
        </p:blipFill>
        <p:spPr>
          <a:xfrm>
            <a:off x="5754105" y="3857577"/>
            <a:ext cx="648073" cy="839248"/>
          </a:xfrm>
          <a:prstGeom prst="rect">
            <a:avLst/>
          </a:prstGeom>
        </p:spPr>
      </p:pic>
      <p:cxnSp>
        <p:nvCxnSpPr>
          <p:cNvPr id="93" name="Straight Connector 92"/>
          <p:cNvCxnSpPr>
            <a:endCxn id="86" idx="1"/>
          </p:cNvCxnSpPr>
          <p:nvPr/>
        </p:nvCxnSpPr>
        <p:spPr>
          <a:xfrm>
            <a:off x="4260537" y="3427345"/>
            <a:ext cx="669046" cy="85278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36" idx="3"/>
            <a:endCxn id="86" idx="1"/>
          </p:cNvCxnSpPr>
          <p:nvPr/>
        </p:nvCxnSpPr>
        <p:spPr>
          <a:xfrm>
            <a:off x="4533291" y="4225805"/>
            <a:ext cx="396292" cy="5432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VPN Connection – BGP Sessions</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805175" y="3140796"/>
            <a:ext cx="8842009" cy="2674045"/>
            <a:chOff x="322226" y="4217342"/>
            <a:chExt cx="8842009" cy="2674045"/>
          </a:xfrm>
        </p:grpSpPr>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6" name="Cloud 5"/>
            <p:cNvSpPr/>
            <p:nvPr/>
          </p:nvSpPr>
          <p:spPr bwMode="auto">
            <a:xfrm>
              <a:off x="322226" y="4533841"/>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223120" y="4935770"/>
              <a:ext cx="540957"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37" name="Cloud 36"/>
          <p:cNvSpPr/>
          <p:nvPr/>
        </p:nvSpPr>
        <p:spPr bwMode="auto">
          <a:xfrm>
            <a:off x="3427898" y="2523664"/>
            <a:ext cx="1296144" cy="2952328"/>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MPLS backbone</a:t>
            </a:r>
          </a:p>
        </p:txBody>
      </p:sp>
      <p:sp>
        <p:nvSpPr>
          <p:cNvPr id="39" name="Cloud 38"/>
          <p:cNvSpPr/>
          <p:nvPr/>
        </p:nvSpPr>
        <p:spPr bwMode="auto">
          <a:xfrm>
            <a:off x="2279620" y="5460287"/>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0" name="Cloud 39"/>
          <p:cNvSpPr/>
          <p:nvPr/>
        </p:nvSpPr>
        <p:spPr bwMode="auto">
          <a:xfrm>
            <a:off x="3571710" y="1370434"/>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6" name="Cloud 45"/>
          <p:cNvSpPr/>
          <p:nvPr/>
        </p:nvSpPr>
        <p:spPr bwMode="auto">
          <a:xfrm>
            <a:off x="2154531" y="2154536"/>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7" name="Cloud 46"/>
          <p:cNvSpPr/>
          <p:nvPr/>
        </p:nvSpPr>
        <p:spPr bwMode="auto">
          <a:xfrm>
            <a:off x="1881651" y="4458790"/>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cxnSp>
        <p:nvCxnSpPr>
          <p:cNvPr id="12" name="Straight Connector 11"/>
          <p:cNvCxnSpPr>
            <a:stCxn id="46" idx="0"/>
          </p:cNvCxnSpPr>
          <p:nvPr/>
        </p:nvCxnSpPr>
        <p:spPr>
          <a:xfrm>
            <a:off x="3449595" y="2504654"/>
            <a:ext cx="464386" cy="18002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1"/>
          </p:cNvCxnSpPr>
          <p:nvPr/>
        </p:nvCxnSpPr>
        <p:spPr>
          <a:xfrm>
            <a:off x="4219782" y="2069922"/>
            <a:ext cx="0" cy="4537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 idx="0"/>
            <a:endCxn id="37" idx="2"/>
          </p:cNvCxnSpPr>
          <p:nvPr/>
        </p:nvCxnSpPr>
        <p:spPr>
          <a:xfrm>
            <a:off x="3100238" y="3807412"/>
            <a:ext cx="331680" cy="19241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0"/>
            <a:endCxn id="37" idx="2"/>
          </p:cNvCxnSpPr>
          <p:nvPr/>
        </p:nvCxnSpPr>
        <p:spPr>
          <a:xfrm flipV="1">
            <a:off x="3176716" y="3999829"/>
            <a:ext cx="255203" cy="809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9" idx="0"/>
            <a:endCxn id="37" idx="1"/>
          </p:cNvCxnSpPr>
          <p:nvPr/>
        </p:nvCxnSpPr>
        <p:spPr>
          <a:xfrm flipV="1">
            <a:off x="3574684" y="5472848"/>
            <a:ext cx="501286" cy="33755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1414859" y="1161103"/>
            <a:ext cx="9326563" cy="5231759"/>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atei:Router.svg"/>
          <p:cNvPicPr>
            <a:picLocks noChangeAspect="1"/>
          </p:cNvPicPr>
          <p:nvPr/>
        </p:nvPicPr>
        <p:blipFill>
          <a:blip r:embed="rId4"/>
          <a:stretch>
            <a:fillRect/>
          </a:stretch>
        </p:blipFill>
        <p:spPr>
          <a:xfrm>
            <a:off x="3904014" y="5378530"/>
            <a:ext cx="343913" cy="232947"/>
          </a:xfrm>
          <a:prstGeom prst="rect">
            <a:avLst/>
          </a:prstGeom>
        </p:spPr>
      </p:pic>
      <p:pic>
        <p:nvPicPr>
          <p:cNvPr id="36" name="Picture 35" descr="Datei:Router.svg"/>
          <p:cNvPicPr>
            <a:picLocks noChangeAspect="1"/>
          </p:cNvPicPr>
          <p:nvPr/>
        </p:nvPicPr>
        <p:blipFill>
          <a:blip r:embed="rId4"/>
          <a:stretch>
            <a:fillRect/>
          </a:stretch>
        </p:blipFill>
        <p:spPr>
          <a:xfrm>
            <a:off x="4189379" y="4139281"/>
            <a:ext cx="343913" cy="232947"/>
          </a:xfrm>
          <a:prstGeom prst="rect">
            <a:avLst/>
          </a:prstGeom>
        </p:spPr>
      </p:pic>
      <p:pic>
        <p:nvPicPr>
          <p:cNvPr id="38" name="Picture 37" descr="Datei:Router.svg"/>
          <p:cNvPicPr>
            <a:picLocks noChangeAspect="1"/>
          </p:cNvPicPr>
          <p:nvPr/>
        </p:nvPicPr>
        <p:blipFill>
          <a:blip r:embed="rId4"/>
          <a:stretch>
            <a:fillRect/>
          </a:stretch>
        </p:blipFill>
        <p:spPr>
          <a:xfrm>
            <a:off x="3916625" y="3321192"/>
            <a:ext cx="343913" cy="232947"/>
          </a:xfrm>
          <a:prstGeom prst="rect">
            <a:avLst/>
          </a:prstGeom>
        </p:spPr>
      </p:pic>
      <p:pic>
        <p:nvPicPr>
          <p:cNvPr id="41" name="Picture 40" descr="Datei:Router.svg"/>
          <p:cNvPicPr>
            <a:picLocks noChangeAspect="1"/>
          </p:cNvPicPr>
          <p:nvPr/>
        </p:nvPicPr>
        <p:blipFill>
          <a:blip r:embed="rId4"/>
          <a:stretch>
            <a:fillRect/>
          </a:stretch>
        </p:blipFill>
        <p:spPr>
          <a:xfrm>
            <a:off x="3732057" y="4580777"/>
            <a:ext cx="343913" cy="232947"/>
          </a:xfrm>
          <a:prstGeom prst="rect">
            <a:avLst/>
          </a:prstGeom>
        </p:spPr>
      </p:pic>
      <p:pic>
        <p:nvPicPr>
          <p:cNvPr id="42" name="Picture 41" descr="Datei:Router.svg"/>
          <p:cNvPicPr>
            <a:picLocks noChangeAspect="1"/>
          </p:cNvPicPr>
          <p:nvPr/>
        </p:nvPicPr>
        <p:blipFill>
          <a:blip r:embed="rId4"/>
          <a:stretch>
            <a:fillRect/>
          </a:stretch>
        </p:blipFill>
        <p:spPr>
          <a:xfrm>
            <a:off x="3304317" y="3883355"/>
            <a:ext cx="343913" cy="232947"/>
          </a:xfrm>
          <a:prstGeom prst="rect">
            <a:avLst/>
          </a:prstGeom>
        </p:spPr>
      </p:pic>
      <p:pic>
        <p:nvPicPr>
          <p:cNvPr id="43" name="Picture 42" descr="Datei:Router.svg"/>
          <p:cNvPicPr>
            <a:picLocks noChangeAspect="1"/>
          </p:cNvPicPr>
          <p:nvPr/>
        </p:nvPicPr>
        <p:blipFill>
          <a:blip r:embed="rId4"/>
          <a:stretch>
            <a:fillRect/>
          </a:stretch>
        </p:blipFill>
        <p:spPr>
          <a:xfrm>
            <a:off x="3752712" y="2624803"/>
            <a:ext cx="343913" cy="232947"/>
          </a:xfrm>
          <a:prstGeom prst="rect">
            <a:avLst/>
          </a:prstGeom>
        </p:spPr>
      </p:pic>
      <p:pic>
        <p:nvPicPr>
          <p:cNvPr id="44" name="Picture 43" descr="Datei:Router.svg"/>
          <p:cNvPicPr>
            <a:picLocks noChangeAspect="1"/>
          </p:cNvPicPr>
          <p:nvPr/>
        </p:nvPicPr>
        <p:blipFill>
          <a:blip r:embed="rId4"/>
          <a:stretch>
            <a:fillRect/>
          </a:stretch>
        </p:blipFill>
        <p:spPr>
          <a:xfrm>
            <a:off x="4088582" y="2451006"/>
            <a:ext cx="343913" cy="232947"/>
          </a:xfrm>
          <a:prstGeom prst="rect">
            <a:avLst/>
          </a:prstGeom>
        </p:spPr>
      </p:pic>
      <p:cxnSp>
        <p:nvCxnSpPr>
          <p:cNvPr id="45" name="Straight Connector 44"/>
          <p:cNvCxnSpPr>
            <a:stCxn id="43" idx="2"/>
            <a:endCxn id="38" idx="0"/>
          </p:cNvCxnSpPr>
          <p:nvPr/>
        </p:nvCxnSpPr>
        <p:spPr>
          <a:xfrm>
            <a:off x="3924669" y="2857749"/>
            <a:ext cx="163913" cy="4634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4" idx="2"/>
          </p:cNvCxnSpPr>
          <p:nvPr/>
        </p:nvCxnSpPr>
        <p:spPr>
          <a:xfrm flipH="1">
            <a:off x="4096624" y="2683953"/>
            <a:ext cx="163914" cy="637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2"/>
            <a:endCxn id="42" idx="3"/>
          </p:cNvCxnSpPr>
          <p:nvPr/>
        </p:nvCxnSpPr>
        <p:spPr>
          <a:xfrm flipH="1">
            <a:off x="3648229" y="3554138"/>
            <a:ext cx="440352" cy="4456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8" idx="2"/>
            <a:endCxn id="36" idx="1"/>
          </p:cNvCxnSpPr>
          <p:nvPr/>
        </p:nvCxnSpPr>
        <p:spPr>
          <a:xfrm>
            <a:off x="4088582" y="3554138"/>
            <a:ext cx="100797" cy="70161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8" idx="2"/>
            <a:endCxn id="41" idx="0"/>
          </p:cNvCxnSpPr>
          <p:nvPr/>
        </p:nvCxnSpPr>
        <p:spPr>
          <a:xfrm flipH="1">
            <a:off x="3904013" y="3554138"/>
            <a:ext cx="184568" cy="10266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1" idx="2"/>
            <a:endCxn id="26" idx="0"/>
          </p:cNvCxnSpPr>
          <p:nvPr/>
        </p:nvCxnSpPr>
        <p:spPr>
          <a:xfrm>
            <a:off x="3904014" y="4813723"/>
            <a:ext cx="171957" cy="56480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6" idx="2"/>
            <a:endCxn id="26" idx="0"/>
          </p:cNvCxnSpPr>
          <p:nvPr/>
        </p:nvCxnSpPr>
        <p:spPr>
          <a:xfrm flipH="1">
            <a:off x="4075971" y="4372227"/>
            <a:ext cx="285365" cy="100630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6" idx="1"/>
            <a:endCxn id="41" idx="0"/>
          </p:cNvCxnSpPr>
          <p:nvPr/>
        </p:nvCxnSpPr>
        <p:spPr>
          <a:xfrm flipH="1">
            <a:off x="3904014" y="4255754"/>
            <a:ext cx="285365" cy="32502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2" idx="3"/>
            <a:endCxn id="41" idx="0"/>
          </p:cNvCxnSpPr>
          <p:nvPr/>
        </p:nvCxnSpPr>
        <p:spPr>
          <a:xfrm>
            <a:off x="3648229" y="3999828"/>
            <a:ext cx="255784" cy="58094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7" name="Picture 76" descr="Datei:Router.svg"/>
          <p:cNvPicPr>
            <a:picLocks noChangeAspect="1"/>
          </p:cNvPicPr>
          <p:nvPr/>
        </p:nvPicPr>
        <p:blipFill>
          <a:blip r:embed="rId4"/>
          <a:stretch>
            <a:fillRect/>
          </a:stretch>
        </p:blipFill>
        <p:spPr>
          <a:xfrm>
            <a:off x="3226398" y="2397686"/>
            <a:ext cx="343913" cy="232947"/>
          </a:xfrm>
          <a:prstGeom prst="rect">
            <a:avLst/>
          </a:prstGeom>
        </p:spPr>
      </p:pic>
      <p:pic>
        <p:nvPicPr>
          <p:cNvPr id="78" name="Picture 77" descr="Datei:Router.svg"/>
          <p:cNvPicPr>
            <a:picLocks noChangeAspect="1"/>
          </p:cNvPicPr>
          <p:nvPr/>
        </p:nvPicPr>
        <p:blipFill>
          <a:blip r:embed="rId4"/>
          <a:stretch>
            <a:fillRect/>
          </a:stretch>
        </p:blipFill>
        <p:spPr>
          <a:xfrm>
            <a:off x="2848229" y="3716533"/>
            <a:ext cx="343913" cy="232947"/>
          </a:xfrm>
          <a:prstGeom prst="rect">
            <a:avLst/>
          </a:prstGeom>
        </p:spPr>
      </p:pic>
      <p:pic>
        <p:nvPicPr>
          <p:cNvPr id="79" name="Picture 78" descr="Datei:Router.svg"/>
          <p:cNvPicPr>
            <a:picLocks noChangeAspect="1"/>
          </p:cNvPicPr>
          <p:nvPr/>
        </p:nvPicPr>
        <p:blipFill>
          <a:blip r:embed="rId4"/>
          <a:stretch>
            <a:fillRect/>
          </a:stretch>
        </p:blipFill>
        <p:spPr>
          <a:xfrm>
            <a:off x="2989171" y="4670833"/>
            <a:ext cx="343913" cy="232947"/>
          </a:xfrm>
          <a:prstGeom prst="rect">
            <a:avLst/>
          </a:prstGeom>
        </p:spPr>
      </p:pic>
      <p:pic>
        <p:nvPicPr>
          <p:cNvPr id="80" name="Picture 79" descr="Datei:Router.svg"/>
          <p:cNvPicPr>
            <a:picLocks noChangeAspect="1"/>
          </p:cNvPicPr>
          <p:nvPr/>
        </p:nvPicPr>
        <p:blipFill>
          <a:blip r:embed="rId4"/>
          <a:stretch>
            <a:fillRect/>
          </a:stretch>
        </p:blipFill>
        <p:spPr>
          <a:xfrm>
            <a:off x="3349020" y="5685209"/>
            <a:ext cx="343913" cy="232947"/>
          </a:xfrm>
          <a:prstGeom prst="rect">
            <a:avLst/>
          </a:prstGeom>
        </p:spPr>
      </p:pic>
      <p:pic>
        <p:nvPicPr>
          <p:cNvPr id="81" name="Picture 80" descr="Datei:Router.svg"/>
          <p:cNvPicPr>
            <a:picLocks noChangeAspect="1"/>
          </p:cNvPicPr>
          <p:nvPr/>
        </p:nvPicPr>
        <p:blipFill>
          <a:blip r:embed="rId4"/>
          <a:stretch>
            <a:fillRect/>
          </a:stretch>
        </p:blipFill>
        <p:spPr>
          <a:xfrm>
            <a:off x="4061044" y="1960009"/>
            <a:ext cx="343913" cy="232947"/>
          </a:xfrm>
          <a:prstGeom prst="rect">
            <a:avLst/>
          </a:prstGeom>
        </p:spPr>
      </p:pic>
      <p:pic>
        <p:nvPicPr>
          <p:cNvPr id="56" name="Picture 55" descr="Datei:Router.svg"/>
          <p:cNvPicPr>
            <a:picLocks noChangeAspect="1"/>
          </p:cNvPicPr>
          <p:nvPr/>
        </p:nvPicPr>
        <p:blipFill>
          <a:blip r:embed="rId4"/>
          <a:stretch>
            <a:fillRect/>
          </a:stretch>
        </p:blipFill>
        <p:spPr>
          <a:xfrm>
            <a:off x="4951126" y="3527663"/>
            <a:ext cx="608498" cy="412162"/>
          </a:xfrm>
          <a:prstGeom prst="rect">
            <a:avLst/>
          </a:prstGeom>
        </p:spPr>
      </p:pic>
      <p:pic>
        <p:nvPicPr>
          <p:cNvPr id="59" name="Picture 58" descr="Datei:Router.svg"/>
          <p:cNvPicPr>
            <a:picLocks noChangeAspect="1"/>
          </p:cNvPicPr>
          <p:nvPr/>
        </p:nvPicPr>
        <p:blipFill>
          <a:blip r:embed="rId4"/>
          <a:stretch>
            <a:fillRect/>
          </a:stretch>
        </p:blipFill>
        <p:spPr>
          <a:xfrm>
            <a:off x="6639744" y="3526852"/>
            <a:ext cx="608498" cy="412162"/>
          </a:xfrm>
          <a:prstGeom prst="rect">
            <a:avLst/>
          </a:prstGeom>
        </p:spPr>
      </p:pic>
      <p:pic>
        <p:nvPicPr>
          <p:cNvPr id="61" name="Picture 60" descr="Datei:Router.svg"/>
          <p:cNvPicPr>
            <a:picLocks noChangeAspect="1"/>
          </p:cNvPicPr>
          <p:nvPr/>
        </p:nvPicPr>
        <p:blipFill>
          <a:blip r:embed="rId4"/>
          <a:stretch>
            <a:fillRect/>
          </a:stretch>
        </p:blipFill>
        <p:spPr>
          <a:xfrm>
            <a:off x="8727976" y="3526852"/>
            <a:ext cx="608498" cy="412162"/>
          </a:xfrm>
          <a:prstGeom prst="rect">
            <a:avLst/>
          </a:prstGeom>
        </p:spPr>
      </p:pic>
      <p:cxnSp>
        <p:nvCxnSpPr>
          <p:cNvPr id="62" name="Straight Connector 61"/>
          <p:cNvCxnSpPr>
            <a:stCxn id="59" idx="3"/>
            <a:endCxn id="61" idx="1"/>
          </p:cNvCxnSpPr>
          <p:nvPr/>
        </p:nvCxnSpPr>
        <p:spPr>
          <a:xfrm>
            <a:off x="7248242" y="3732933"/>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6" idx="3"/>
            <a:endCxn id="67" idx="1"/>
          </p:cNvCxnSpPr>
          <p:nvPr/>
        </p:nvCxnSpPr>
        <p:spPr>
          <a:xfrm flipV="1">
            <a:off x="5559625" y="3730812"/>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7" idx="3"/>
            <a:endCxn id="59" idx="1"/>
          </p:cNvCxnSpPr>
          <p:nvPr/>
        </p:nvCxnSpPr>
        <p:spPr>
          <a:xfrm>
            <a:off x="6423720" y="3730813"/>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775648" y="3311188"/>
            <a:ext cx="648073" cy="839248"/>
          </a:xfrm>
          <a:prstGeom prst="rect">
            <a:avLst/>
          </a:prstGeom>
        </p:spPr>
      </p:pic>
      <p:cxnSp>
        <p:nvCxnSpPr>
          <p:cNvPr id="68" name="Straight Connector 67"/>
          <p:cNvCxnSpPr>
            <a:endCxn id="56" idx="1"/>
          </p:cNvCxnSpPr>
          <p:nvPr/>
        </p:nvCxnSpPr>
        <p:spPr>
          <a:xfrm>
            <a:off x="4260538" y="3437666"/>
            <a:ext cx="690589" cy="296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56" idx="1"/>
          </p:cNvCxnSpPr>
          <p:nvPr/>
        </p:nvCxnSpPr>
        <p:spPr>
          <a:xfrm flipV="1">
            <a:off x="4533292" y="3733744"/>
            <a:ext cx="417835" cy="5220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1" name="Picture 70" descr="Datei:Router.svg"/>
          <p:cNvPicPr>
            <a:picLocks noChangeAspect="1"/>
          </p:cNvPicPr>
          <p:nvPr/>
        </p:nvPicPr>
        <p:blipFill>
          <a:blip r:embed="rId4"/>
          <a:stretch>
            <a:fillRect/>
          </a:stretch>
        </p:blipFill>
        <p:spPr>
          <a:xfrm>
            <a:off x="4929583" y="4104002"/>
            <a:ext cx="608498" cy="412162"/>
          </a:xfrm>
          <a:prstGeom prst="rect">
            <a:avLst/>
          </a:prstGeom>
        </p:spPr>
      </p:pic>
      <p:pic>
        <p:nvPicPr>
          <p:cNvPr id="72" name="Picture 71" descr="Datei:Router.svg"/>
          <p:cNvPicPr>
            <a:picLocks noChangeAspect="1"/>
          </p:cNvPicPr>
          <p:nvPr/>
        </p:nvPicPr>
        <p:blipFill>
          <a:blip r:embed="rId4"/>
          <a:stretch>
            <a:fillRect/>
          </a:stretch>
        </p:blipFill>
        <p:spPr>
          <a:xfrm>
            <a:off x="6618201" y="4103191"/>
            <a:ext cx="608498" cy="412162"/>
          </a:xfrm>
          <a:prstGeom prst="rect">
            <a:avLst/>
          </a:prstGeom>
        </p:spPr>
      </p:pic>
      <p:pic>
        <p:nvPicPr>
          <p:cNvPr id="74" name="Picture 73" descr="Datei:Router.svg"/>
          <p:cNvPicPr>
            <a:picLocks noChangeAspect="1"/>
          </p:cNvPicPr>
          <p:nvPr/>
        </p:nvPicPr>
        <p:blipFill>
          <a:blip r:embed="rId4"/>
          <a:stretch>
            <a:fillRect/>
          </a:stretch>
        </p:blipFill>
        <p:spPr>
          <a:xfrm>
            <a:off x="8706433" y="4103191"/>
            <a:ext cx="608498" cy="412162"/>
          </a:xfrm>
          <a:prstGeom prst="rect">
            <a:avLst/>
          </a:prstGeom>
        </p:spPr>
      </p:pic>
      <p:cxnSp>
        <p:nvCxnSpPr>
          <p:cNvPr id="75" name="Straight Connector 74"/>
          <p:cNvCxnSpPr>
            <a:stCxn id="72" idx="3"/>
            <a:endCxn id="74" idx="1"/>
          </p:cNvCxnSpPr>
          <p:nvPr/>
        </p:nvCxnSpPr>
        <p:spPr>
          <a:xfrm>
            <a:off x="7226699" y="4309272"/>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1" idx="3"/>
            <a:endCxn id="83" idx="1"/>
          </p:cNvCxnSpPr>
          <p:nvPr/>
        </p:nvCxnSpPr>
        <p:spPr>
          <a:xfrm flipV="1">
            <a:off x="5538082" y="4307151"/>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3" idx="3"/>
            <a:endCxn id="72" idx="1"/>
          </p:cNvCxnSpPr>
          <p:nvPr/>
        </p:nvCxnSpPr>
        <p:spPr>
          <a:xfrm>
            <a:off x="6402177" y="4307152"/>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descr="Original file ‎ (SVG file, nominally 990 × 765 pixels, file size: 7 ..."/>
          <p:cNvPicPr>
            <a:picLocks noChangeAspect="1"/>
          </p:cNvPicPr>
          <p:nvPr/>
        </p:nvPicPr>
        <p:blipFill>
          <a:blip r:embed="rId5"/>
          <a:stretch>
            <a:fillRect/>
          </a:stretch>
        </p:blipFill>
        <p:spPr>
          <a:xfrm>
            <a:off x="5754105" y="3887527"/>
            <a:ext cx="648073" cy="839248"/>
          </a:xfrm>
          <a:prstGeom prst="rect">
            <a:avLst/>
          </a:prstGeom>
        </p:spPr>
      </p:pic>
      <p:cxnSp>
        <p:nvCxnSpPr>
          <p:cNvPr id="86" name="Straight Connector 85"/>
          <p:cNvCxnSpPr>
            <a:endCxn id="71" idx="1"/>
          </p:cNvCxnSpPr>
          <p:nvPr/>
        </p:nvCxnSpPr>
        <p:spPr>
          <a:xfrm>
            <a:off x="4260537" y="3457295"/>
            <a:ext cx="669046" cy="85278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71" idx="1"/>
          </p:cNvCxnSpPr>
          <p:nvPr/>
        </p:nvCxnSpPr>
        <p:spPr>
          <a:xfrm>
            <a:off x="4533291" y="4255755"/>
            <a:ext cx="396292" cy="5432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Left-Right Arrow 83"/>
          <p:cNvSpPr/>
          <p:nvPr/>
        </p:nvSpPr>
        <p:spPr bwMode="auto">
          <a:xfrm>
            <a:off x="5440519" y="3361654"/>
            <a:ext cx="1321276" cy="415434"/>
          </a:xfrm>
          <a:prstGeom prst="leftRightArrow">
            <a:avLst>
              <a:gd name="adj1" fmla="val 55630"/>
              <a:gd name="adj2" fmla="val 6576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5" name="Left-Right Arrow 84"/>
          <p:cNvSpPr/>
          <p:nvPr/>
        </p:nvSpPr>
        <p:spPr bwMode="auto">
          <a:xfrm>
            <a:off x="5296124" y="3691280"/>
            <a:ext cx="1321276" cy="411997"/>
          </a:xfrm>
          <a:prstGeom prst="leftRightArrow">
            <a:avLst>
              <a:gd name="adj1" fmla="val 49779"/>
              <a:gd name="adj2" fmla="val 65769"/>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8" name="Left-Right Arrow 87"/>
          <p:cNvSpPr/>
          <p:nvPr/>
        </p:nvSpPr>
        <p:spPr bwMode="auto">
          <a:xfrm>
            <a:off x="5398962" y="4071106"/>
            <a:ext cx="1321276" cy="415434"/>
          </a:xfrm>
          <a:prstGeom prst="leftRightArrow">
            <a:avLst>
              <a:gd name="adj1" fmla="val 55630"/>
              <a:gd name="adj2" fmla="val 6576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9" name="Left-Right Arrow 88"/>
          <p:cNvSpPr/>
          <p:nvPr/>
        </p:nvSpPr>
        <p:spPr bwMode="auto">
          <a:xfrm>
            <a:off x="5254567" y="4400732"/>
            <a:ext cx="1321276" cy="411997"/>
          </a:xfrm>
          <a:prstGeom prst="leftRightArrow">
            <a:avLst>
              <a:gd name="adj1" fmla="val 49779"/>
              <a:gd name="adj2" fmla="val 65769"/>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cxnSp>
        <p:nvCxnSpPr>
          <p:cNvPr id="8" name="Straight Arrow Connector 7"/>
          <p:cNvCxnSpPr>
            <a:stCxn id="90" idx="2"/>
            <a:endCxn id="67" idx="0"/>
          </p:cNvCxnSpPr>
          <p:nvPr/>
        </p:nvCxnSpPr>
        <p:spPr>
          <a:xfrm flipH="1">
            <a:off x="6099685" y="2451006"/>
            <a:ext cx="1895259" cy="8601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6243257" y="1216795"/>
            <a:ext cx="3503372" cy="1234211"/>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ER provider establishes BGP sessions</a:t>
            </a:r>
          </a:p>
          <a:p>
            <a:pPr algn="ctr" defTabSz="699233" fontAlgn="base">
              <a:spcBef>
                <a:spcPct val="0"/>
              </a:spcBef>
              <a:spcAft>
                <a:spcPct val="0"/>
              </a:spcAft>
            </a:pPr>
            <a:r>
              <a:rPr lang="it-IT" sz="1500" dirty="0">
                <a:solidFill>
                  <a:schemeClr val="tx1"/>
                </a:solidFill>
              </a:rPr>
              <a:t>ER provider is responsible for addressing routing and NAT requirements</a:t>
            </a:r>
            <a:endParaRPr lang="en-US" sz="1500" dirty="0">
              <a:solidFill>
                <a:schemeClr val="tx1"/>
              </a:solidFill>
            </a:endParaRPr>
          </a:p>
        </p:txBody>
      </p:sp>
    </p:spTree>
    <p:extLst>
      <p:ext uri="{BB962C8B-B14F-4D97-AF65-F5344CB8AC3E}">
        <p14:creationId xmlns:p14="http://schemas.microsoft.com/office/powerpoint/2010/main" val="273665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VPN Connection</a:t>
            </a:r>
            <a:br>
              <a:rPr lang="en-US" dirty="0"/>
            </a:br>
            <a:r>
              <a:rPr lang="en-US" dirty="0"/>
              <a:t>Implementation responsibilities</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805175" y="3467424"/>
            <a:ext cx="8842009" cy="2674045"/>
            <a:chOff x="322226" y="4217342"/>
            <a:chExt cx="8842009" cy="2674045"/>
          </a:xfrm>
        </p:grpSpPr>
        <p:sp>
          <p:nvSpPr>
            <p:cNvPr id="6" name="Cloud 5"/>
            <p:cNvSpPr/>
            <p:nvPr/>
          </p:nvSpPr>
          <p:spPr bwMode="auto">
            <a:xfrm>
              <a:off x="322226" y="4533841"/>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223120" y="4935770"/>
              <a:ext cx="540957"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37" name="Cloud 36"/>
          <p:cNvSpPr/>
          <p:nvPr/>
        </p:nvSpPr>
        <p:spPr bwMode="auto">
          <a:xfrm>
            <a:off x="3427898" y="2850292"/>
            <a:ext cx="1296144" cy="2952328"/>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MPLS backbone</a:t>
            </a:r>
          </a:p>
        </p:txBody>
      </p:sp>
      <p:sp>
        <p:nvSpPr>
          <p:cNvPr id="39" name="Cloud 38"/>
          <p:cNvSpPr/>
          <p:nvPr/>
        </p:nvSpPr>
        <p:spPr bwMode="auto">
          <a:xfrm>
            <a:off x="2279620" y="5786915"/>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0" name="Cloud 39"/>
          <p:cNvSpPr/>
          <p:nvPr/>
        </p:nvSpPr>
        <p:spPr bwMode="auto">
          <a:xfrm>
            <a:off x="3571710" y="1697062"/>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6" name="Cloud 45"/>
          <p:cNvSpPr/>
          <p:nvPr/>
        </p:nvSpPr>
        <p:spPr bwMode="auto">
          <a:xfrm>
            <a:off x="2154531" y="2481164"/>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7" name="Cloud 46"/>
          <p:cNvSpPr/>
          <p:nvPr/>
        </p:nvSpPr>
        <p:spPr bwMode="auto">
          <a:xfrm>
            <a:off x="1881651" y="4785418"/>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cxnSp>
        <p:nvCxnSpPr>
          <p:cNvPr id="12" name="Straight Connector 11"/>
          <p:cNvCxnSpPr>
            <a:stCxn id="46" idx="0"/>
          </p:cNvCxnSpPr>
          <p:nvPr/>
        </p:nvCxnSpPr>
        <p:spPr>
          <a:xfrm>
            <a:off x="3449595" y="2831282"/>
            <a:ext cx="464386" cy="18002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1"/>
          </p:cNvCxnSpPr>
          <p:nvPr/>
        </p:nvCxnSpPr>
        <p:spPr>
          <a:xfrm>
            <a:off x="4219782" y="2396550"/>
            <a:ext cx="0" cy="4537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 idx="0"/>
            <a:endCxn id="37" idx="2"/>
          </p:cNvCxnSpPr>
          <p:nvPr/>
        </p:nvCxnSpPr>
        <p:spPr>
          <a:xfrm>
            <a:off x="3100238" y="4134040"/>
            <a:ext cx="331680" cy="19241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0"/>
            <a:endCxn id="37" idx="2"/>
          </p:cNvCxnSpPr>
          <p:nvPr/>
        </p:nvCxnSpPr>
        <p:spPr>
          <a:xfrm flipV="1">
            <a:off x="3176716" y="4326457"/>
            <a:ext cx="255203" cy="809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9" idx="0"/>
            <a:endCxn id="37" idx="1"/>
          </p:cNvCxnSpPr>
          <p:nvPr/>
        </p:nvCxnSpPr>
        <p:spPr>
          <a:xfrm flipV="1">
            <a:off x="3574684" y="5799476"/>
            <a:ext cx="501286" cy="33755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1554957" y="1601794"/>
            <a:ext cx="9326563" cy="5328592"/>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atei:Router.svg"/>
          <p:cNvPicPr>
            <a:picLocks noChangeAspect="1"/>
          </p:cNvPicPr>
          <p:nvPr/>
        </p:nvPicPr>
        <p:blipFill>
          <a:blip r:embed="rId4"/>
          <a:stretch>
            <a:fillRect/>
          </a:stretch>
        </p:blipFill>
        <p:spPr>
          <a:xfrm>
            <a:off x="3904014" y="5705158"/>
            <a:ext cx="343913" cy="232947"/>
          </a:xfrm>
          <a:prstGeom prst="rect">
            <a:avLst/>
          </a:prstGeom>
        </p:spPr>
      </p:pic>
      <p:pic>
        <p:nvPicPr>
          <p:cNvPr id="36" name="Picture 35" descr="Datei:Router.svg"/>
          <p:cNvPicPr>
            <a:picLocks noChangeAspect="1"/>
          </p:cNvPicPr>
          <p:nvPr/>
        </p:nvPicPr>
        <p:blipFill>
          <a:blip r:embed="rId4"/>
          <a:stretch>
            <a:fillRect/>
          </a:stretch>
        </p:blipFill>
        <p:spPr>
          <a:xfrm>
            <a:off x="4189379" y="4465909"/>
            <a:ext cx="343913" cy="232947"/>
          </a:xfrm>
          <a:prstGeom prst="rect">
            <a:avLst/>
          </a:prstGeom>
        </p:spPr>
      </p:pic>
      <p:pic>
        <p:nvPicPr>
          <p:cNvPr id="38" name="Picture 37" descr="Datei:Router.svg"/>
          <p:cNvPicPr>
            <a:picLocks noChangeAspect="1"/>
          </p:cNvPicPr>
          <p:nvPr/>
        </p:nvPicPr>
        <p:blipFill>
          <a:blip r:embed="rId4"/>
          <a:stretch>
            <a:fillRect/>
          </a:stretch>
        </p:blipFill>
        <p:spPr>
          <a:xfrm>
            <a:off x="3916625" y="3647820"/>
            <a:ext cx="343913" cy="232947"/>
          </a:xfrm>
          <a:prstGeom prst="rect">
            <a:avLst/>
          </a:prstGeom>
        </p:spPr>
      </p:pic>
      <p:pic>
        <p:nvPicPr>
          <p:cNvPr id="41" name="Picture 40" descr="Datei:Router.svg"/>
          <p:cNvPicPr>
            <a:picLocks noChangeAspect="1"/>
          </p:cNvPicPr>
          <p:nvPr/>
        </p:nvPicPr>
        <p:blipFill>
          <a:blip r:embed="rId4"/>
          <a:stretch>
            <a:fillRect/>
          </a:stretch>
        </p:blipFill>
        <p:spPr>
          <a:xfrm>
            <a:off x="3732057" y="4907405"/>
            <a:ext cx="343913" cy="232947"/>
          </a:xfrm>
          <a:prstGeom prst="rect">
            <a:avLst/>
          </a:prstGeom>
        </p:spPr>
      </p:pic>
      <p:pic>
        <p:nvPicPr>
          <p:cNvPr id="42" name="Picture 41" descr="Datei:Router.svg"/>
          <p:cNvPicPr>
            <a:picLocks noChangeAspect="1"/>
          </p:cNvPicPr>
          <p:nvPr/>
        </p:nvPicPr>
        <p:blipFill>
          <a:blip r:embed="rId4"/>
          <a:stretch>
            <a:fillRect/>
          </a:stretch>
        </p:blipFill>
        <p:spPr>
          <a:xfrm>
            <a:off x="3304317" y="4209983"/>
            <a:ext cx="343913" cy="232947"/>
          </a:xfrm>
          <a:prstGeom prst="rect">
            <a:avLst/>
          </a:prstGeom>
        </p:spPr>
      </p:pic>
      <p:pic>
        <p:nvPicPr>
          <p:cNvPr id="43" name="Picture 42" descr="Datei:Router.svg"/>
          <p:cNvPicPr>
            <a:picLocks noChangeAspect="1"/>
          </p:cNvPicPr>
          <p:nvPr/>
        </p:nvPicPr>
        <p:blipFill>
          <a:blip r:embed="rId4"/>
          <a:stretch>
            <a:fillRect/>
          </a:stretch>
        </p:blipFill>
        <p:spPr>
          <a:xfrm>
            <a:off x="3752712" y="2951431"/>
            <a:ext cx="343913" cy="232947"/>
          </a:xfrm>
          <a:prstGeom prst="rect">
            <a:avLst/>
          </a:prstGeom>
        </p:spPr>
      </p:pic>
      <p:pic>
        <p:nvPicPr>
          <p:cNvPr id="44" name="Picture 43" descr="Datei:Router.svg"/>
          <p:cNvPicPr>
            <a:picLocks noChangeAspect="1"/>
          </p:cNvPicPr>
          <p:nvPr/>
        </p:nvPicPr>
        <p:blipFill>
          <a:blip r:embed="rId4"/>
          <a:stretch>
            <a:fillRect/>
          </a:stretch>
        </p:blipFill>
        <p:spPr>
          <a:xfrm>
            <a:off x="4088582" y="2777634"/>
            <a:ext cx="343913" cy="232947"/>
          </a:xfrm>
          <a:prstGeom prst="rect">
            <a:avLst/>
          </a:prstGeom>
        </p:spPr>
      </p:pic>
      <p:cxnSp>
        <p:nvCxnSpPr>
          <p:cNvPr id="45" name="Straight Connector 44"/>
          <p:cNvCxnSpPr>
            <a:stCxn id="43" idx="2"/>
            <a:endCxn id="38" idx="0"/>
          </p:cNvCxnSpPr>
          <p:nvPr/>
        </p:nvCxnSpPr>
        <p:spPr>
          <a:xfrm>
            <a:off x="3924669" y="3184377"/>
            <a:ext cx="163913" cy="4634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4" idx="2"/>
          </p:cNvCxnSpPr>
          <p:nvPr/>
        </p:nvCxnSpPr>
        <p:spPr>
          <a:xfrm flipH="1">
            <a:off x="4096624" y="3010581"/>
            <a:ext cx="163914" cy="637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2"/>
            <a:endCxn id="42" idx="3"/>
          </p:cNvCxnSpPr>
          <p:nvPr/>
        </p:nvCxnSpPr>
        <p:spPr>
          <a:xfrm flipH="1">
            <a:off x="3648229" y="3880766"/>
            <a:ext cx="440352" cy="4456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8" idx="2"/>
            <a:endCxn id="36" idx="1"/>
          </p:cNvCxnSpPr>
          <p:nvPr/>
        </p:nvCxnSpPr>
        <p:spPr>
          <a:xfrm>
            <a:off x="4088582" y="3880766"/>
            <a:ext cx="100797" cy="70161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8" idx="2"/>
            <a:endCxn id="41" idx="0"/>
          </p:cNvCxnSpPr>
          <p:nvPr/>
        </p:nvCxnSpPr>
        <p:spPr>
          <a:xfrm flipH="1">
            <a:off x="3904013" y="3880766"/>
            <a:ext cx="184568" cy="10266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1" idx="2"/>
            <a:endCxn id="26" idx="0"/>
          </p:cNvCxnSpPr>
          <p:nvPr/>
        </p:nvCxnSpPr>
        <p:spPr>
          <a:xfrm>
            <a:off x="3904014" y="5140351"/>
            <a:ext cx="171957" cy="56480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6" idx="2"/>
            <a:endCxn id="26" idx="0"/>
          </p:cNvCxnSpPr>
          <p:nvPr/>
        </p:nvCxnSpPr>
        <p:spPr>
          <a:xfrm flipH="1">
            <a:off x="4075971" y="4698855"/>
            <a:ext cx="285365" cy="100630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6" idx="1"/>
            <a:endCxn id="41" idx="0"/>
          </p:cNvCxnSpPr>
          <p:nvPr/>
        </p:nvCxnSpPr>
        <p:spPr>
          <a:xfrm flipH="1">
            <a:off x="3904014" y="4582382"/>
            <a:ext cx="285365" cy="32502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2" idx="3"/>
            <a:endCxn id="41" idx="0"/>
          </p:cNvCxnSpPr>
          <p:nvPr/>
        </p:nvCxnSpPr>
        <p:spPr>
          <a:xfrm>
            <a:off x="3648229" y="4326456"/>
            <a:ext cx="255784" cy="58094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7" name="Picture 76" descr="Datei:Router.svg"/>
          <p:cNvPicPr>
            <a:picLocks noChangeAspect="1"/>
          </p:cNvPicPr>
          <p:nvPr/>
        </p:nvPicPr>
        <p:blipFill>
          <a:blip r:embed="rId4"/>
          <a:stretch>
            <a:fillRect/>
          </a:stretch>
        </p:blipFill>
        <p:spPr>
          <a:xfrm>
            <a:off x="3226398" y="2724314"/>
            <a:ext cx="343913" cy="232947"/>
          </a:xfrm>
          <a:prstGeom prst="rect">
            <a:avLst/>
          </a:prstGeom>
        </p:spPr>
      </p:pic>
      <p:pic>
        <p:nvPicPr>
          <p:cNvPr id="78" name="Picture 77" descr="Datei:Router.svg"/>
          <p:cNvPicPr>
            <a:picLocks noChangeAspect="1"/>
          </p:cNvPicPr>
          <p:nvPr/>
        </p:nvPicPr>
        <p:blipFill>
          <a:blip r:embed="rId4"/>
          <a:stretch>
            <a:fillRect/>
          </a:stretch>
        </p:blipFill>
        <p:spPr>
          <a:xfrm>
            <a:off x="2848229" y="4043161"/>
            <a:ext cx="343913" cy="232947"/>
          </a:xfrm>
          <a:prstGeom prst="rect">
            <a:avLst/>
          </a:prstGeom>
        </p:spPr>
      </p:pic>
      <p:pic>
        <p:nvPicPr>
          <p:cNvPr id="79" name="Picture 78" descr="Datei:Router.svg"/>
          <p:cNvPicPr>
            <a:picLocks noChangeAspect="1"/>
          </p:cNvPicPr>
          <p:nvPr/>
        </p:nvPicPr>
        <p:blipFill>
          <a:blip r:embed="rId4"/>
          <a:stretch>
            <a:fillRect/>
          </a:stretch>
        </p:blipFill>
        <p:spPr>
          <a:xfrm>
            <a:off x="2989171" y="4997461"/>
            <a:ext cx="343913" cy="232947"/>
          </a:xfrm>
          <a:prstGeom prst="rect">
            <a:avLst/>
          </a:prstGeom>
        </p:spPr>
      </p:pic>
      <p:pic>
        <p:nvPicPr>
          <p:cNvPr id="80" name="Picture 79" descr="Datei:Router.svg"/>
          <p:cNvPicPr>
            <a:picLocks noChangeAspect="1"/>
          </p:cNvPicPr>
          <p:nvPr/>
        </p:nvPicPr>
        <p:blipFill>
          <a:blip r:embed="rId4"/>
          <a:stretch>
            <a:fillRect/>
          </a:stretch>
        </p:blipFill>
        <p:spPr>
          <a:xfrm>
            <a:off x="3349020" y="6011837"/>
            <a:ext cx="343913" cy="232947"/>
          </a:xfrm>
          <a:prstGeom prst="rect">
            <a:avLst/>
          </a:prstGeom>
        </p:spPr>
      </p:pic>
      <p:pic>
        <p:nvPicPr>
          <p:cNvPr id="81" name="Picture 80" descr="Datei:Router.svg"/>
          <p:cNvPicPr>
            <a:picLocks noChangeAspect="1"/>
          </p:cNvPicPr>
          <p:nvPr/>
        </p:nvPicPr>
        <p:blipFill>
          <a:blip r:embed="rId4"/>
          <a:stretch>
            <a:fillRect/>
          </a:stretch>
        </p:blipFill>
        <p:spPr>
          <a:xfrm>
            <a:off x="4061044" y="2286637"/>
            <a:ext cx="343913" cy="232947"/>
          </a:xfrm>
          <a:prstGeom prst="rect">
            <a:avLst/>
          </a:prstGeom>
        </p:spPr>
      </p:pic>
      <p:pic>
        <p:nvPicPr>
          <p:cNvPr id="56" name="Picture 55" descr="Datei:Router.svg"/>
          <p:cNvPicPr>
            <a:picLocks noChangeAspect="1"/>
          </p:cNvPicPr>
          <p:nvPr/>
        </p:nvPicPr>
        <p:blipFill>
          <a:blip r:embed="rId4"/>
          <a:stretch>
            <a:fillRect/>
          </a:stretch>
        </p:blipFill>
        <p:spPr>
          <a:xfrm>
            <a:off x="4951126" y="3854291"/>
            <a:ext cx="608498" cy="412162"/>
          </a:xfrm>
          <a:prstGeom prst="rect">
            <a:avLst/>
          </a:prstGeom>
        </p:spPr>
      </p:pic>
      <p:pic>
        <p:nvPicPr>
          <p:cNvPr id="59" name="Picture 58" descr="Datei:Router.svg"/>
          <p:cNvPicPr>
            <a:picLocks noChangeAspect="1"/>
          </p:cNvPicPr>
          <p:nvPr/>
        </p:nvPicPr>
        <p:blipFill>
          <a:blip r:embed="rId4"/>
          <a:stretch>
            <a:fillRect/>
          </a:stretch>
        </p:blipFill>
        <p:spPr>
          <a:xfrm>
            <a:off x="6639744" y="3853480"/>
            <a:ext cx="608498" cy="412162"/>
          </a:xfrm>
          <a:prstGeom prst="rect">
            <a:avLst/>
          </a:prstGeom>
        </p:spPr>
      </p:pic>
      <p:pic>
        <p:nvPicPr>
          <p:cNvPr id="61" name="Picture 60" descr="Datei:Router.svg"/>
          <p:cNvPicPr>
            <a:picLocks noChangeAspect="1"/>
          </p:cNvPicPr>
          <p:nvPr/>
        </p:nvPicPr>
        <p:blipFill>
          <a:blip r:embed="rId4"/>
          <a:stretch>
            <a:fillRect/>
          </a:stretch>
        </p:blipFill>
        <p:spPr>
          <a:xfrm>
            <a:off x="8727976" y="3853480"/>
            <a:ext cx="608498" cy="412162"/>
          </a:xfrm>
          <a:prstGeom prst="rect">
            <a:avLst/>
          </a:prstGeom>
        </p:spPr>
      </p:pic>
      <p:cxnSp>
        <p:nvCxnSpPr>
          <p:cNvPr id="62" name="Straight Connector 61"/>
          <p:cNvCxnSpPr>
            <a:stCxn id="59" idx="3"/>
            <a:endCxn id="61" idx="1"/>
          </p:cNvCxnSpPr>
          <p:nvPr/>
        </p:nvCxnSpPr>
        <p:spPr>
          <a:xfrm>
            <a:off x="7248242" y="4059561"/>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6" idx="3"/>
            <a:endCxn id="67" idx="1"/>
          </p:cNvCxnSpPr>
          <p:nvPr/>
        </p:nvCxnSpPr>
        <p:spPr>
          <a:xfrm flipV="1">
            <a:off x="5559625" y="4057440"/>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7" idx="3"/>
            <a:endCxn id="59" idx="1"/>
          </p:cNvCxnSpPr>
          <p:nvPr/>
        </p:nvCxnSpPr>
        <p:spPr>
          <a:xfrm>
            <a:off x="6423720" y="4057441"/>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775648" y="3637816"/>
            <a:ext cx="648073" cy="839248"/>
          </a:xfrm>
          <a:prstGeom prst="rect">
            <a:avLst/>
          </a:prstGeom>
        </p:spPr>
      </p:pic>
      <p:cxnSp>
        <p:nvCxnSpPr>
          <p:cNvPr id="68" name="Straight Connector 67"/>
          <p:cNvCxnSpPr>
            <a:endCxn id="56" idx="1"/>
          </p:cNvCxnSpPr>
          <p:nvPr/>
        </p:nvCxnSpPr>
        <p:spPr>
          <a:xfrm>
            <a:off x="4260538" y="3764294"/>
            <a:ext cx="690589" cy="296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56" idx="1"/>
          </p:cNvCxnSpPr>
          <p:nvPr/>
        </p:nvCxnSpPr>
        <p:spPr>
          <a:xfrm flipV="1">
            <a:off x="4533292" y="4060372"/>
            <a:ext cx="417835" cy="5220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1" name="Picture 70" descr="Datei:Router.svg"/>
          <p:cNvPicPr>
            <a:picLocks noChangeAspect="1"/>
          </p:cNvPicPr>
          <p:nvPr/>
        </p:nvPicPr>
        <p:blipFill>
          <a:blip r:embed="rId4"/>
          <a:stretch>
            <a:fillRect/>
          </a:stretch>
        </p:blipFill>
        <p:spPr>
          <a:xfrm>
            <a:off x="4929583" y="4430630"/>
            <a:ext cx="608498" cy="412162"/>
          </a:xfrm>
          <a:prstGeom prst="rect">
            <a:avLst/>
          </a:prstGeom>
        </p:spPr>
      </p:pic>
      <p:pic>
        <p:nvPicPr>
          <p:cNvPr id="72" name="Picture 71" descr="Datei:Router.svg"/>
          <p:cNvPicPr>
            <a:picLocks noChangeAspect="1"/>
          </p:cNvPicPr>
          <p:nvPr/>
        </p:nvPicPr>
        <p:blipFill>
          <a:blip r:embed="rId4"/>
          <a:stretch>
            <a:fillRect/>
          </a:stretch>
        </p:blipFill>
        <p:spPr>
          <a:xfrm>
            <a:off x="6618201" y="4429819"/>
            <a:ext cx="608498" cy="412162"/>
          </a:xfrm>
          <a:prstGeom prst="rect">
            <a:avLst/>
          </a:prstGeom>
        </p:spPr>
      </p:pic>
      <p:pic>
        <p:nvPicPr>
          <p:cNvPr id="74" name="Picture 73" descr="Datei:Router.svg"/>
          <p:cNvPicPr>
            <a:picLocks noChangeAspect="1"/>
          </p:cNvPicPr>
          <p:nvPr/>
        </p:nvPicPr>
        <p:blipFill>
          <a:blip r:embed="rId4"/>
          <a:stretch>
            <a:fillRect/>
          </a:stretch>
        </p:blipFill>
        <p:spPr>
          <a:xfrm>
            <a:off x="8706433" y="4429819"/>
            <a:ext cx="608498" cy="412162"/>
          </a:xfrm>
          <a:prstGeom prst="rect">
            <a:avLst/>
          </a:prstGeom>
        </p:spPr>
      </p:pic>
      <p:cxnSp>
        <p:nvCxnSpPr>
          <p:cNvPr id="75" name="Straight Connector 74"/>
          <p:cNvCxnSpPr>
            <a:stCxn id="72" idx="3"/>
            <a:endCxn id="74" idx="1"/>
          </p:cNvCxnSpPr>
          <p:nvPr/>
        </p:nvCxnSpPr>
        <p:spPr>
          <a:xfrm>
            <a:off x="7226699" y="463590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1" idx="3"/>
            <a:endCxn id="83" idx="1"/>
          </p:cNvCxnSpPr>
          <p:nvPr/>
        </p:nvCxnSpPr>
        <p:spPr>
          <a:xfrm flipV="1">
            <a:off x="5538082" y="4633779"/>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3" idx="3"/>
            <a:endCxn id="72" idx="1"/>
          </p:cNvCxnSpPr>
          <p:nvPr/>
        </p:nvCxnSpPr>
        <p:spPr>
          <a:xfrm>
            <a:off x="6402177" y="4633780"/>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descr="Original file ‎ (SVG file, nominally 990 × 765 pixels, file size: 7 ..."/>
          <p:cNvPicPr>
            <a:picLocks noChangeAspect="1"/>
          </p:cNvPicPr>
          <p:nvPr/>
        </p:nvPicPr>
        <p:blipFill>
          <a:blip r:embed="rId5"/>
          <a:stretch>
            <a:fillRect/>
          </a:stretch>
        </p:blipFill>
        <p:spPr>
          <a:xfrm>
            <a:off x="5754105" y="4214155"/>
            <a:ext cx="648073" cy="839248"/>
          </a:xfrm>
          <a:prstGeom prst="rect">
            <a:avLst/>
          </a:prstGeom>
        </p:spPr>
      </p:pic>
      <p:cxnSp>
        <p:nvCxnSpPr>
          <p:cNvPr id="86" name="Straight Connector 85"/>
          <p:cNvCxnSpPr>
            <a:endCxn id="71" idx="1"/>
          </p:cNvCxnSpPr>
          <p:nvPr/>
        </p:nvCxnSpPr>
        <p:spPr>
          <a:xfrm>
            <a:off x="4260537" y="3783923"/>
            <a:ext cx="669046" cy="85278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71" idx="1"/>
          </p:cNvCxnSpPr>
          <p:nvPr/>
        </p:nvCxnSpPr>
        <p:spPr>
          <a:xfrm>
            <a:off x="4533291" y="4582383"/>
            <a:ext cx="396292" cy="5432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Left-Right Arrow 83"/>
          <p:cNvSpPr/>
          <p:nvPr/>
        </p:nvSpPr>
        <p:spPr bwMode="auto">
          <a:xfrm>
            <a:off x="5440519" y="3688282"/>
            <a:ext cx="1321276" cy="415434"/>
          </a:xfrm>
          <a:prstGeom prst="leftRightArrow">
            <a:avLst>
              <a:gd name="adj1" fmla="val 55630"/>
              <a:gd name="adj2" fmla="val 6576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5" name="Left-Right Arrow 84"/>
          <p:cNvSpPr/>
          <p:nvPr/>
        </p:nvSpPr>
        <p:spPr bwMode="auto">
          <a:xfrm>
            <a:off x="5296124" y="4017908"/>
            <a:ext cx="1321276" cy="411997"/>
          </a:xfrm>
          <a:prstGeom prst="leftRightArrow">
            <a:avLst>
              <a:gd name="adj1" fmla="val 49779"/>
              <a:gd name="adj2" fmla="val 65769"/>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8" name="Left-Right Arrow 87"/>
          <p:cNvSpPr/>
          <p:nvPr/>
        </p:nvSpPr>
        <p:spPr bwMode="auto">
          <a:xfrm>
            <a:off x="5398962" y="4397734"/>
            <a:ext cx="1321276" cy="415434"/>
          </a:xfrm>
          <a:prstGeom prst="leftRightArrow">
            <a:avLst>
              <a:gd name="adj1" fmla="val 55630"/>
              <a:gd name="adj2" fmla="val 6576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9" name="Left-Right Arrow 88"/>
          <p:cNvSpPr/>
          <p:nvPr/>
        </p:nvSpPr>
        <p:spPr bwMode="auto">
          <a:xfrm>
            <a:off x="5254567" y="4727360"/>
            <a:ext cx="1321276" cy="411997"/>
          </a:xfrm>
          <a:prstGeom prst="leftRightArrow">
            <a:avLst>
              <a:gd name="adj1" fmla="val 49779"/>
              <a:gd name="adj2" fmla="val 65769"/>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90" name="Rectangle 89"/>
          <p:cNvSpPr/>
          <p:nvPr/>
        </p:nvSpPr>
        <p:spPr bwMode="auto">
          <a:xfrm>
            <a:off x="3448794" y="2762732"/>
            <a:ext cx="3026369" cy="3175372"/>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5662172" y="3390806"/>
            <a:ext cx="751094" cy="1972091"/>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6594268" y="3737884"/>
            <a:ext cx="3026369" cy="1169520"/>
          </a:xfrm>
          <a:prstGeom prst="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649571" y="6251417"/>
            <a:ext cx="4300640" cy="697763"/>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ER provider (resells access to aggregation partner’s exchange platform)</a:t>
            </a:r>
          </a:p>
        </p:txBody>
      </p:sp>
      <p:sp>
        <p:nvSpPr>
          <p:cNvPr id="94" name="Rectangle 93"/>
          <p:cNvSpPr/>
          <p:nvPr/>
        </p:nvSpPr>
        <p:spPr bwMode="auto">
          <a:xfrm>
            <a:off x="8236776" y="2295871"/>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Microsoft</a:t>
            </a:r>
          </a:p>
        </p:txBody>
      </p:sp>
      <p:cxnSp>
        <p:nvCxnSpPr>
          <p:cNvPr id="8" name="Straight Arrow Connector 7"/>
          <p:cNvCxnSpPr/>
          <p:nvPr/>
        </p:nvCxnSpPr>
        <p:spPr>
          <a:xfrm flipH="1" flipV="1">
            <a:off x="6037719" y="5714371"/>
            <a:ext cx="724076" cy="50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94" idx="2"/>
          </p:cNvCxnSpPr>
          <p:nvPr/>
        </p:nvCxnSpPr>
        <p:spPr>
          <a:xfrm flipH="1">
            <a:off x="8450485" y="3112328"/>
            <a:ext cx="864446" cy="7411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9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VPN Connection – Cost structure</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805175" y="3467424"/>
            <a:ext cx="8842009" cy="2674045"/>
            <a:chOff x="322226" y="4217342"/>
            <a:chExt cx="8842009" cy="2674045"/>
          </a:xfrm>
        </p:grpSpPr>
        <p:sp>
          <p:nvSpPr>
            <p:cNvPr id="6" name="Cloud 5"/>
            <p:cNvSpPr/>
            <p:nvPr/>
          </p:nvSpPr>
          <p:spPr bwMode="auto">
            <a:xfrm>
              <a:off x="322226" y="4533841"/>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223120" y="4935770"/>
              <a:ext cx="540957"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37" name="Cloud 36"/>
          <p:cNvSpPr/>
          <p:nvPr/>
        </p:nvSpPr>
        <p:spPr bwMode="auto">
          <a:xfrm>
            <a:off x="3427898" y="2850292"/>
            <a:ext cx="1296144" cy="2952328"/>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MPLS backbone</a:t>
            </a:r>
          </a:p>
        </p:txBody>
      </p:sp>
      <p:sp>
        <p:nvSpPr>
          <p:cNvPr id="39" name="Cloud 38"/>
          <p:cNvSpPr/>
          <p:nvPr/>
        </p:nvSpPr>
        <p:spPr bwMode="auto">
          <a:xfrm>
            <a:off x="2279620" y="5786915"/>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0" name="Cloud 39"/>
          <p:cNvSpPr/>
          <p:nvPr/>
        </p:nvSpPr>
        <p:spPr bwMode="auto">
          <a:xfrm>
            <a:off x="3571710" y="1697062"/>
            <a:ext cx="1296144" cy="700234"/>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6" name="Cloud 45"/>
          <p:cNvSpPr/>
          <p:nvPr/>
        </p:nvSpPr>
        <p:spPr bwMode="auto">
          <a:xfrm>
            <a:off x="2154531" y="2481164"/>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sp>
        <p:nvSpPr>
          <p:cNvPr id="47" name="Cloud 46"/>
          <p:cNvSpPr/>
          <p:nvPr/>
        </p:nvSpPr>
        <p:spPr bwMode="auto">
          <a:xfrm>
            <a:off x="1881651" y="4785418"/>
            <a:ext cx="1296144" cy="700234"/>
          </a:xfrm>
          <a:prstGeom prst="cloud">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200" dirty="0">
                <a:gradFill>
                  <a:gsLst>
                    <a:gs pos="16814">
                      <a:srgbClr val="FFFFFF"/>
                    </a:gs>
                    <a:gs pos="46000">
                      <a:srgbClr val="FFFFFF"/>
                    </a:gs>
                  </a:gsLst>
                  <a:lin ang="5400000" scaled="0"/>
                </a:gradFill>
                <a:latin typeface="Segoe UI"/>
              </a:rPr>
              <a:t>Customer site</a:t>
            </a:r>
          </a:p>
        </p:txBody>
      </p:sp>
      <p:cxnSp>
        <p:nvCxnSpPr>
          <p:cNvPr id="12" name="Straight Connector 11"/>
          <p:cNvCxnSpPr>
            <a:stCxn id="46" idx="0"/>
          </p:cNvCxnSpPr>
          <p:nvPr/>
        </p:nvCxnSpPr>
        <p:spPr>
          <a:xfrm>
            <a:off x="3449595" y="2831282"/>
            <a:ext cx="464386" cy="18002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1"/>
          </p:cNvCxnSpPr>
          <p:nvPr/>
        </p:nvCxnSpPr>
        <p:spPr>
          <a:xfrm>
            <a:off x="4219782" y="2396550"/>
            <a:ext cx="0" cy="4537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 idx="0"/>
            <a:endCxn id="37" idx="2"/>
          </p:cNvCxnSpPr>
          <p:nvPr/>
        </p:nvCxnSpPr>
        <p:spPr>
          <a:xfrm>
            <a:off x="3100238" y="4134040"/>
            <a:ext cx="331680" cy="19241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0"/>
            <a:endCxn id="37" idx="2"/>
          </p:cNvCxnSpPr>
          <p:nvPr/>
        </p:nvCxnSpPr>
        <p:spPr>
          <a:xfrm flipV="1">
            <a:off x="3176716" y="4326457"/>
            <a:ext cx="255203" cy="809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9" idx="0"/>
            <a:endCxn id="37" idx="1"/>
          </p:cNvCxnSpPr>
          <p:nvPr/>
        </p:nvCxnSpPr>
        <p:spPr>
          <a:xfrm flipV="1">
            <a:off x="3574684" y="5799476"/>
            <a:ext cx="501286" cy="33755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1554957" y="1601794"/>
            <a:ext cx="9326563" cy="5328592"/>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atei:Router.svg"/>
          <p:cNvPicPr>
            <a:picLocks noChangeAspect="1"/>
          </p:cNvPicPr>
          <p:nvPr/>
        </p:nvPicPr>
        <p:blipFill>
          <a:blip r:embed="rId4"/>
          <a:stretch>
            <a:fillRect/>
          </a:stretch>
        </p:blipFill>
        <p:spPr>
          <a:xfrm>
            <a:off x="3904014" y="5705158"/>
            <a:ext cx="343913" cy="232947"/>
          </a:xfrm>
          <a:prstGeom prst="rect">
            <a:avLst/>
          </a:prstGeom>
        </p:spPr>
      </p:pic>
      <p:pic>
        <p:nvPicPr>
          <p:cNvPr id="36" name="Picture 35" descr="Datei:Router.svg"/>
          <p:cNvPicPr>
            <a:picLocks noChangeAspect="1"/>
          </p:cNvPicPr>
          <p:nvPr/>
        </p:nvPicPr>
        <p:blipFill>
          <a:blip r:embed="rId4"/>
          <a:stretch>
            <a:fillRect/>
          </a:stretch>
        </p:blipFill>
        <p:spPr>
          <a:xfrm>
            <a:off x="4189379" y="4465909"/>
            <a:ext cx="343913" cy="232947"/>
          </a:xfrm>
          <a:prstGeom prst="rect">
            <a:avLst/>
          </a:prstGeom>
        </p:spPr>
      </p:pic>
      <p:pic>
        <p:nvPicPr>
          <p:cNvPr id="38" name="Picture 37" descr="Datei:Router.svg"/>
          <p:cNvPicPr>
            <a:picLocks noChangeAspect="1"/>
          </p:cNvPicPr>
          <p:nvPr/>
        </p:nvPicPr>
        <p:blipFill>
          <a:blip r:embed="rId4"/>
          <a:stretch>
            <a:fillRect/>
          </a:stretch>
        </p:blipFill>
        <p:spPr>
          <a:xfrm>
            <a:off x="3916625" y="3647820"/>
            <a:ext cx="343913" cy="232947"/>
          </a:xfrm>
          <a:prstGeom prst="rect">
            <a:avLst/>
          </a:prstGeom>
        </p:spPr>
      </p:pic>
      <p:pic>
        <p:nvPicPr>
          <p:cNvPr id="41" name="Picture 40" descr="Datei:Router.svg"/>
          <p:cNvPicPr>
            <a:picLocks noChangeAspect="1"/>
          </p:cNvPicPr>
          <p:nvPr/>
        </p:nvPicPr>
        <p:blipFill>
          <a:blip r:embed="rId4"/>
          <a:stretch>
            <a:fillRect/>
          </a:stretch>
        </p:blipFill>
        <p:spPr>
          <a:xfrm>
            <a:off x="3732057" y="4907405"/>
            <a:ext cx="343913" cy="232947"/>
          </a:xfrm>
          <a:prstGeom prst="rect">
            <a:avLst/>
          </a:prstGeom>
        </p:spPr>
      </p:pic>
      <p:pic>
        <p:nvPicPr>
          <p:cNvPr id="42" name="Picture 41" descr="Datei:Router.svg"/>
          <p:cNvPicPr>
            <a:picLocks noChangeAspect="1"/>
          </p:cNvPicPr>
          <p:nvPr/>
        </p:nvPicPr>
        <p:blipFill>
          <a:blip r:embed="rId4"/>
          <a:stretch>
            <a:fillRect/>
          </a:stretch>
        </p:blipFill>
        <p:spPr>
          <a:xfrm>
            <a:off x="3304317" y="4209983"/>
            <a:ext cx="343913" cy="232947"/>
          </a:xfrm>
          <a:prstGeom prst="rect">
            <a:avLst/>
          </a:prstGeom>
        </p:spPr>
      </p:pic>
      <p:pic>
        <p:nvPicPr>
          <p:cNvPr id="43" name="Picture 42" descr="Datei:Router.svg"/>
          <p:cNvPicPr>
            <a:picLocks noChangeAspect="1"/>
          </p:cNvPicPr>
          <p:nvPr/>
        </p:nvPicPr>
        <p:blipFill>
          <a:blip r:embed="rId4"/>
          <a:stretch>
            <a:fillRect/>
          </a:stretch>
        </p:blipFill>
        <p:spPr>
          <a:xfrm>
            <a:off x="3752712" y="2951431"/>
            <a:ext cx="343913" cy="232947"/>
          </a:xfrm>
          <a:prstGeom prst="rect">
            <a:avLst/>
          </a:prstGeom>
        </p:spPr>
      </p:pic>
      <p:pic>
        <p:nvPicPr>
          <p:cNvPr id="44" name="Picture 43" descr="Datei:Router.svg"/>
          <p:cNvPicPr>
            <a:picLocks noChangeAspect="1"/>
          </p:cNvPicPr>
          <p:nvPr/>
        </p:nvPicPr>
        <p:blipFill>
          <a:blip r:embed="rId4"/>
          <a:stretch>
            <a:fillRect/>
          </a:stretch>
        </p:blipFill>
        <p:spPr>
          <a:xfrm>
            <a:off x="4088582" y="2777634"/>
            <a:ext cx="343913" cy="232947"/>
          </a:xfrm>
          <a:prstGeom prst="rect">
            <a:avLst/>
          </a:prstGeom>
        </p:spPr>
      </p:pic>
      <p:cxnSp>
        <p:nvCxnSpPr>
          <p:cNvPr id="45" name="Straight Connector 44"/>
          <p:cNvCxnSpPr>
            <a:stCxn id="43" idx="2"/>
            <a:endCxn id="38" idx="0"/>
          </p:cNvCxnSpPr>
          <p:nvPr/>
        </p:nvCxnSpPr>
        <p:spPr>
          <a:xfrm>
            <a:off x="3924669" y="3184377"/>
            <a:ext cx="163913" cy="4634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4" idx="2"/>
          </p:cNvCxnSpPr>
          <p:nvPr/>
        </p:nvCxnSpPr>
        <p:spPr>
          <a:xfrm flipH="1">
            <a:off x="4096624" y="3010581"/>
            <a:ext cx="163914" cy="637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2"/>
            <a:endCxn id="42" idx="3"/>
          </p:cNvCxnSpPr>
          <p:nvPr/>
        </p:nvCxnSpPr>
        <p:spPr>
          <a:xfrm flipH="1">
            <a:off x="3648229" y="3880766"/>
            <a:ext cx="440352" cy="4456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8" idx="2"/>
            <a:endCxn id="36" idx="1"/>
          </p:cNvCxnSpPr>
          <p:nvPr/>
        </p:nvCxnSpPr>
        <p:spPr>
          <a:xfrm>
            <a:off x="4088582" y="3880766"/>
            <a:ext cx="100797" cy="70161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8" idx="2"/>
            <a:endCxn id="41" idx="0"/>
          </p:cNvCxnSpPr>
          <p:nvPr/>
        </p:nvCxnSpPr>
        <p:spPr>
          <a:xfrm flipH="1">
            <a:off x="3904013" y="3880766"/>
            <a:ext cx="184568" cy="10266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1" idx="2"/>
            <a:endCxn id="26" idx="0"/>
          </p:cNvCxnSpPr>
          <p:nvPr/>
        </p:nvCxnSpPr>
        <p:spPr>
          <a:xfrm>
            <a:off x="3904014" y="5140351"/>
            <a:ext cx="171957" cy="56480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6" idx="2"/>
            <a:endCxn id="26" idx="0"/>
          </p:cNvCxnSpPr>
          <p:nvPr/>
        </p:nvCxnSpPr>
        <p:spPr>
          <a:xfrm flipH="1">
            <a:off x="4075971" y="4698855"/>
            <a:ext cx="285365" cy="100630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6" idx="1"/>
            <a:endCxn id="41" idx="0"/>
          </p:cNvCxnSpPr>
          <p:nvPr/>
        </p:nvCxnSpPr>
        <p:spPr>
          <a:xfrm flipH="1">
            <a:off x="3904014" y="4582382"/>
            <a:ext cx="285365" cy="32502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2" idx="3"/>
            <a:endCxn id="41" idx="0"/>
          </p:cNvCxnSpPr>
          <p:nvPr/>
        </p:nvCxnSpPr>
        <p:spPr>
          <a:xfrm>
            <a:off x="3648229" y="4326456"/>
            <a:ext cx="255784" cy="58094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7" name="Picture 76" descr="Datei:Router.svg"/>
          <p:cNvPicPr>
            <a:picLocks noChangeAspect="1"/>
          </p:cNvPicPr>
          <p:nvPr/>
        </p:nvPicPr>
        <p:blipFill>
          <a:blip r:embed="rId4"/>
          <a:stretch>
            <a:fillRect/>
          </a:stretch>
        </p:blipFill>
        <p:spPr>
          <a:xfrm>
            <a:off x="3226398" y="2724314"/>
            <a:ext cx="343913" cy="232947"/>
          </a:xfrm>
          <a:prstGeom prst="rect">
            <a:avLst/>
          </a:prstGeom>
        </p:spPr>
      </p:pic>
      <p:pic>
        <p:nvPicPr>
          <p:cNvPr id="78" name="Picture 77" descr="Datei:Router.svg"/>
          <p:cNvPicPr>
            <a:picLocks noChangeAspect="1"/>
          </p:cNvPicPr>
          <p:nvPr/>
        </p:nvPicPr>
        <p:blipFill>
          <a:blip r:embed="rId4"/>
          <a:stretch>
            <a:fillRect/>
          </a:stretch>
        </p:blipFill>
        <p:spPr>
          <a:xfrm>
            <a:off x="2848229" y="4043161"/>
            <a:ext cx="343913" cy="232947"/>
          </a:xfrm>
          <a:prstGeom prst="rect">
            <a:avLst/>
          </a:prstGeom>
        </p:spPr>
      </p:pic>
      <p:pic>
        <p:nvPicPr>
          <p:cNvPr id="79" name="Picture 78" descr="Datei:Router.svg"/>
          <p:cNvPicPr>
            <a:picLocks noChangeAspect="1"/>
          </p:cNvPicPr>
          <p:nvPr/>
        </p:nvPicPr>
        <p:blipFill>
          <a:blip r:embed="rId4"/>
          <a:stretch>
            <a:fillRect/>
          </a:stretch>
        </p:blipFill>
        <p:spPr>
          <a:xfrm>
            <a:off x="2989171" y="4997461"/>
            <a:ext cx="343913" cy="232947"/>
          </a:xfrm>
          <a:prstGeom prst="rect">
            <a:avLst/>
          </a:prstGeom>
        </p:spPr>
      </p:pic>
      <p:pic>
        <p:nvPicPr>
          <p:cNvPr id="80" name="Picture 79" descr="Datei:Router.svg"/>
          <p:cNvPicPr>
            <a:picLocks noChangeAspect="1"/>
          </p:cNvPicPr>
          <p:nvPr/>
        </p:nvPicPr>
        <p:blipFill>
          <a:blip r:embed="rId4"/>
          <a:stretch>
            <a:fillRect/>
          </a:stretch>
        </p:blipFill>
        <p:spPr>
          <a:xfrm>
            <a:off x="3349020" y="6011837"/>
            <a:ext cx="343913" cy="232947"/>
          </a:xfrm>
          <a:prstGeom prst="rect">
            <a:avLst/>
          </a:prstGeom>
        </p:spPr>
      </p:pic>
      <p:pic>
        <p:nvPicPr>
          <p:cNvPr id="81" name="Picture 80" descr="Datei:Router.svg"/>
          <p:cNvPicPr>
            <a:picLocks noChangeAspect="1"/>
          </p:cNvPicPr>
          <p:nvPr/>
        </p:nvPicPr>
        <p:blipFill>
          <a:blip r:embed="rId4"/>
          <a:stretch>
            <a:fillRect/>
          </a:stretch>
        </p:blipFill>
        <p:spPr>
          <a:xfrm>
            <a:off x="4061044" y="2286637"/>
            <a:ext cx="343913" cy="232947"/>
          </a:xfrm>
          <a:prstGeom prst="rect">
            <a:avLst/>
          </a:prstGeom>
        </p:spPr>
      </p:pic>
      <p:pic>
        <p:nvPicPr>
          <p:cNvPr id="56" name="Picture 55" descr="Datei:Router.svg"/>
          <p:cNvPicPr>
            <a:picLocks noChangeAspect="1"/>
          </p:cNvPicPr>
          <p:nvPr/>
        </p:nvPicPr>
        <p:blipFill>
          <a:blip r:embed="rId4"/>
          <a:stretch>
            <a:fillRect/>
          </a:stretch>
        </p:blipFill>
        <p:spPr>
          <a:xfrm>
            <a:off x="4951126" y="3854291"/>
            <a:ext cx="608498" cy="412162"/>
          </a:xfrm>
          <a:prstGeom prst="rect">
            <a:avLst/>
          </a:prstGeom>
        </p:spPr>
      </p:pic>
      <p:pic>
        <p:nvPicPr>
          <p:cNvPr id="59" name="Picture 58" descr="Datei:Router.svg"/>
          <p:cNvPicPr>
            <a:picLocks noChangeAspect="1"/>
          </p:cNvPicPr>
          <p:nvPr/>
        </p:nvPicPr>
        <p:blipFill>
          <a:blip r:embed="rId4"/>
          <a:stretch>
            <a:fillRect/>
          </a:stretch>
        </p:blipFill>
        <p:spPr>
          <a:xfrm>
            <a:off x="6639744" y="3853480"/>
            <a:ext cx="608498" cy="412162"/>
          </a:xfrm>
          <a:prstGeom prst="rect">
            <a:avLst/>
          </a:prstGeom>
        </p:spPr>
      </p:pic>
      <p:pic>
        <p:nvPicPr>
          <p:cNvPr id="61" name="Picture 60" descr="Datei:Router.svg"/>
          <p:cNvPicPr>
            <a:picLocks noChangeAspect="1"/>
          </p:cNvPicPr>
          <p:nvPr/>
        </p:nvPicPr>
        <p:blipFill>
          <a:blip r:embed="rId4"/>
          <a:stretch>
            <a:fillRect/>
          </a:stretch>
        </p:blipFill>
        <p:spPr>
          <a:xfrm>
            <a:off x="8727976" y="3853480"/>
            <a:ext cx="608498" cy="412162"/>
          </a:xfrm>
          <a:prstGeom prst="rect">
            <a:avLst/>
          </a:prstGeom>
        </p:spPr>
      </p:pic>
      <p:cxnSp>
        <p:nvCxnSpPr>
          <p:cNvPr id="62" name="Straight Connector 61"/>
          <p:cNvCxnSpPr>
            <a:stCxn id="59" idx="3"/>
            <a:endCxn id="61" idx="1"/>
          </p:cNvCxnSpPr>
          <p:nvPr/>
        </p:nvCxnSpPr>
        <p:spPr>
          <a:xfrm>
            <a:off x="7248242" y="4059561"/>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6" idx="3"/>
            <a:endCxn id="67" idx="1"/>
          </p:cNvCxnSpPr>
          <p:nvPr/>
        </p:nvCxnSpPr>
        <p:spPr>
          <a:xfrm flipV="1">
            <a:off x="5559625" y="4057440"/>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7" idx="3"/>
            <a:endCxn id="59" idx="1"/>
          </p:cNvCxnSpPr>
          <p:nvPr/>
        </p:nvCxnSpPr>
        <p:spPr>
          <a:xfrm>
            <a:off x="6423720" y="4057441"/>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Original file ‎ (SVG file, nominally 990 × 765 pixels, file size: 7 ..."/>
          <p:cNvPicPr>
            <a:picLocks noChangeAspect="1"/>
          </p:cNvPicPr>
          <p:nvPr/>
        </p:nvPicPr>
        <p:blipFill>
          <a:blip r:embed="rId5"/>
          <a:stretch>
            <a:fillRect/>
          </a:stretch>
        </p:blipFill>
        <p:spPr>
          <a:xfrm>
            <a:off x="5775648" y="3637816"/>
            <a:ext cx="648073" cy="839248"/>
          </a:xfrm>
          <a:prstGeom prst="rect">
            <a:avLst/>
          </a:prstGeom>
        </p:spPr>
      </p:pic>
      <p:cxnSp>
        <p:nvCxnSpPr>
          <p:cNvPr id="68" name="Straight Connector 67"/>
          <p:cNvCxnSpPr>
            <a:endCxn id="56" idx="1"/>
          </p:cNvCxnSpPr>
          <p:nvPr/>
        </p:nvCxnSpPr>
        <p:spPr>
          <a:xfrm>
            <a:off x="4260538" y="3764294"/>
            <a:ext cx="690589" cy="29607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56" idx="1"/>
          </p:cNvCxnSpPr>
          <p:nvPr/>
        </p:nvCxnSpPr>
        <p:spPr>
          <a:xfrm flipV="1">
            <a:off x="4533292" y="4060372"/>
            <a:ext cx="417835" cy="5220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1" name="Picture 70" descr="Datei:Router.svg"/>
          <p:cNvPicPr>
            <a:picLocks noChangeAspect="1"/>
          </p:cNvPicPr>
          <p:nvPr/>
        </p:nvPicPr>
        <p:blipFill>
          <a:blip r:embed="rId4"/>
          <a:stretch>
            <a:fillRect/>
          </a:stretch>
        </p:blipFill>
        <p:spPr>
          <a:xfrm>
            <a:off x="4929583" y="4430630"/>
            <a:ext cx="608498" cy="412162"/>
          </a:xfrm>
          <a:prstGeom prst="rect">
            <a:avLst/>
          </a:prstGeom>
        </p:spPr>
      </p:pic>
      <p:pic>
        <p:nvPicPr>
          <p:cNvPr id="72" name="Picture 71" descr="Datei:Router.svg"/>
          <p:cNvPicPr>
            <a:picLocks noChangeAspect="1"/>
          </p:cNvPicPr>
          <p:nvPr/>
        </p:nvPicPr>
        <p:blipFill>
          <a:blip r:embed="rId4"/>
          <a:stretch>
            <a:fillRect/>
          </a:stretch>
        </p:blipFill>
        <p:spPr>
          <a:xfrm>
            <a:off x="6618201" y="4429819"/>
            <a:ext cx="608498" cy="412162"/>
          </a:xfrm>
          <a:prstGeom prst="rect">
            <a:avLst/>
          </a:prstGeom>
        </p:spPr>
      </p:pic>
      <p:pic>
        <p:nvPicPr>
          <p:cNvPr id="74" name="Picture 73" descr="Datei:Router.svg"/>
          <p:cNvPicPr>
            <a:picLocks noChangeAspect="1"/>
          </p:cNvPicPr>
          <p:nvPr/>
        </p:nvPicPr>
        <p:blipFill>
          <a:blip r:embed="rId4"/>
          <a:stretch>
            <a:fillRect/>
          </a:stretch>
        </p:blipFill>
        <p:spPr>
          <a:xfrm>
            <a:off x="8706433" y="4429819"/>
            <a:ext cx="608498" cy="412162"/>
          </a:xfrm>
          <a:prstGeom prst="rect">
            <a:avLst/>
          </a:prstGeom>
        </p:spPr>
      </p:pic>
      <p:cxnSp>
        <p:nvCxnSpPr>
          <p:cNvPr id="75" name="Straight Connector 74"/>
          <p:cNvCxnSpPr>
            <a:stCxn id="72" idx="3"/>
            <a:endCxn id="74" idx="1"/>
          </p:cNvCxnSpPr>
          <p:nvPr/>
        </p:nvCxnSpPr>
        <p:spPr>
          <a:xfrm>
            <a:off x="7226699" y="463590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1" idx="3"/>
            <a:endCxn id="83" idx="1"/>
          </p:cNvCxnSpPr>
          <p:nvPr/>
        </p:nvCxnSpPr>
        <p:spPr>
          <a:xfrm flipV="1">
            <a:off x="5538082" y="4633779"/>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3" idx="3"/>
            <a:endCxn id="72" idx="1"/>
          </p:cNvCxnSpPr>
          <p:nvPr/>
        </p:nvCxnSpPr>
        <p:spPr>
          <a:xfrm>
            <a:off x="6402177" y="4633780"/>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descr="Original file ‎ (SVG file, nominally 990 × 765 pixels, file size: 7 ..."/>
          <p:cNvPicPr>
            <a:picLocks noChangeAspect="1"/>
          </p:cNvPicPr>
          <p:nvPr/>
        </p:nvPicPr>
        <p:blipFill>
          <a:blip r:embed="rId5"/>
          <a:stretch>
            <a:fillRect/>
          </a:stretch>
        </p:blipFill>
        <p:spPr>
          <a:xfrm>
            <a:off x="5754105" y="4214155"/>
            <a:ext cx="648073" cy="839248"/>
          </a:xfrm>
          <a:prstGeom prst="rect">
            <a:avLst/>
          </a:prstGeom>
        </p:spPr>
      </p:pic>
      <p:cxnSp>
        <p:nvCxnSpPr>
          <p:cNvPr id="86" name="Straight Connector 85"/>
          <p:cNvCxnSpPr>
            <a:endCxn id="71" idx="1"/>
          </p:cNvCxnSpPr>
          <p:nvPr/>
        </p:nvCxnSpPr>
        <p:spPr>
          <a:xfrm>
            <a:off x="4260537" y="3783923"/>
            <a:ext cx="669046" cy="85278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71" idx="1"/>
          </p:cNvCxnSpPr>
          <p:nvPr/>
        </p:nvCxnSpPr>
        <p:spPr>
          <a:xfrm>
            <a:off x="4533291" y="4582383"/>
            <a:ext cx="396292" cy="5432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Left-Right Arrow 83"/>
          <p:cNvSpPr/>
          <p:nvPr/>
        </p:nvSpPr>
        <p:spPr bwMode="auto">
          <a:xfrm>
            <a:off x="5440519" y="3688282"/>
            <a:ext cx="1321276" cy="415434"/>
          </a:xfrm>
          <a:prstGeom prst="leftRightArrow">
            <a:avLst>
              <a:gd name="adj1" fmla="val 55630"/>
              <a:gd name="adj2" fmla="val 6576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5" name="Left-Right Arrow 84"/>
          <p:cNvSpPr/>
          <p:nvPr/>
        </p:nvSpPr>
        <p:spPr bwMode="auto">
          <a:xfrm>
            <a:off x="5296124" y="4017908"/>
            <a:ext cx="1321276" cy="411997"/>
          </a:xfrm>
          <a:prstGeom prst="leftRightArrow">
            <a:avLst>
              <a:gd name="adj1" fmla="val 49779"/>
              <a:gd name="adj2" fmla="val 65769"/>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8" name="Left-Right Arrow 87"/>
          <p:cNvSpPr/>
          <p:nvPr/>
        </p:nvSpPr>
        <p:spPr bwMode="auto">
          <a:xfrm>
            <a:off x="5398962" y="4397734"/>
            <a:ext cx="1321276" cy="415434"/>
          </a:xfrm>
          <a:prstGeom prst="leftRightArrow">
            <a:avLst>
              <a:gd name="adj1" fmla="val 55630"/>
              <a:gd name="adj2" fmla="val 6576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89" name="Left-Right Arrow 88"/>
          <p:cNvSpPr/>
          <p:nvPr/>
        </p:nvSpPr>
        <p:spPr bwMode="auto">
          <a:xfrm>
            <a:off x="5254567" y="4727360"/>
            <a:ext cx="1321276" cy="411997"/>
          </a:xfrm>
          <a:prstGeom prst="leftRightArrow">
            <a:avLst>
              <a:gd name="adj1" fmla="val 49779"/>
              <a:gd name="adj2" fmla="val 65769"/>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400" dirty="0">
                <a:solidFill>
                  <a:schemeClr val="bg1"/>
                </a:solidFill>
                <a:ea typeface="Segoe UI" pitchFamily="34" charset="0"/>
                <a:cs typeface="Segoe UI" pitchFamily="34" charset="0"/>
              </a:rPr>
              <a:t>BGP</a:t>
            </a:r>
            <a:endParaRPr lang="en-US" sz="1400" dirty="0" err="1">
              <a:solidFill>
                <a:schemeClr val="bg1"/>
              </a:solidFill>
              <a:ea typeface="Segoe UI" pitchFamily="34" charset="0"/>
              <a:cs typeface="Segoe UI" pitchFamily="34" charset="0"/>
            </a:endParaRPr>
          </a:p>
        </p:txBody>
      </p:sp>
      <p:sp>
        <p:nvSpPr>
          <p:cNvPr id="90" name="Rectangle 89"/>
          <p:cNvSpPr/>
          <p:nvPr/>
        </p:nvSpPr>
        <p:spPr bwMode="auto">
          <a:xfrm>
            <a:off x="3448794" y="2762732"/>
            <a:ext cx="3026369" cy="3175372"/>
          </a:xfrm>
          <a:prstGeom prst="rect">
            <a:avLst/>
          </a:prstGeom>
          <a:solidFill>
            <a:schemeClr val="accent4"/>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 Invoice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6594268" y="3737884"/>
            <a:ext cx="3026369" cy="1169520"/>
          </a:xfrm>
          <a:prstGeom prst="rect">
            <a:avLst/>
          </a:prstGeom>
          <a:solidFill>
            <a:schemeClr val="tx2"/>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 Invoice</a:t>
            </a:r>
          </a:p>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Azure Consumed Service</a:t>
            </a: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649571" y="6251417"/>
            <a:ext cx="4300640" cy="697763"/>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the ER provider (resells access to aggregation partner’s exchange platform)</a:t>
            </a:r>
          </a:p>
        </p:txBody>
      </p:sp>
      <p:sp>
        <p:nvSpPr>
          <p:cNvPr id="94" name="Rectangle 93"/>
          <p:cNvSpPr/>
          <p:nvPr/>
        </p:nvSpPr>
        <p:spPr bwMode="auto">
          <a:xfrm>
            <a:off x="8236776" y="2295871"/>
            <a:ext cx="2156310"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Implemented by Microsoft</a:t>
            </a:r>
          </a:p>
        </p:txBody>
      </p:sp>
      <p:cxnSp>
        <p:nvCxnSpPr>
          <p:cNvPr id="8" name="Straight Arrow Connector 7"/>
          <p:cNvCxnSpPr/>
          <p:nvPr/>
        </p:nvCxnSpPr>
        <p:spPr>
          <a:xfrm flipH="1" flipV="1">
            <a:off x="6037719" y="5714371"/>
            <a:ext cx="724076" cy="50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94" idx="2"/>
          </p:cNvCxnSpPr>
          <p:nvPr/>
        </p:nvCxnSpPr>
        <p:spPr>
          <a:xfrm flipH="1">
            <a:off x="8450485" y="3112328"/>
            <a:ext cx="864446" cy="7411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5" name="Picture 2" descr="https://encrypted-tbn3.gstatic.com/images?q=tbn:ANd9GcRpQD3srGILJwXrGtxs2byxt1jleou5ADVtFrYI0ABVzlZ6Bi7W2_WHC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768" y="4133031"/>
            <a:ext cx="686842" cy="3915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https://encrypted-tbn2.gstatic.com/images?q=tbn:ANd9GcRixgr6Vim8pKgIjvgF9pYCLlgmA6OfZOIdpj-ne9wqqX5aw5w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7780" y="4084905"/>
            <a:ext cx="1032661" cy="37484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descr="https://encrypted-tbn2.gstatic.com/images?q=tbn:ANd9GcQiz8zGLNS3dJmEVqHHL5w1A29k3cPuA_fH3BzaFHOPEsjV1XgHGYrt6x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3849" y="5455820"/>
            <a:ext cx="621839" cy="2455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2" descr="http://timesofindia.indiatimes.com/photo/46502895.cm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3831" y="3467237"/>
            <a:ext cx="919312" cy="42017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4" descr="https://encrypted-tbn0.gstatic.com/images?q=tbn:ANd9GcQ0rI6vC4RUNYHHhrS2al0CqNfJON66cQZ1bpn8uF5QP8d5eMQFx6OfJUnsd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3854" y="3623330"/>
            <a:ext cx="491197" cy="35479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https://encrypted-tbn3.gstatic.com/images?q=tbn:ANd9GcSl8RE5x9OiKDoreahncX3nhNf3NMXmd6aL1U_nny6zxbd9mFqwuj5IDr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3504" y="4649720"/>
            <a:ext cx="361504" cy="59186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encrypted-tbn2.gstatic.com/images?q=tbn:ANd9GcRHWNH_a4qVv1v6tFzz9I3zb0nUiH3pJWesT_1OKRVWxNWr9bo6lg7QAo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8519" y="4762570"/>
            <a:ext cx="813062" cy="4065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8" descr="https://encrypted-tbn3.gstatic.com/images?q=tbn:ANd9GcR0acreewQEUck3aG19vWVe7FA7-jwKqFjuydqJtHVmrL4B13-SdLlII4U"/>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5770" y="5015401"/>
            <a:ext cx="753153" cy="47072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7421844" y="4505297"/>
            <a:ext cx="1276687" cy="273484"/>
          </a:xfrm>
          <a:prstGeom prst="rect">
            <a:avLst/>
          </a:prstGeom>
        </p:spPr>
      </p:pic>
      <mc:AlternateContent xmlns:mc="http://schemas.openxmlformats.org/markup-compatibility/2006" xmlns:p14="http://schemas.microsoft.com/office/powerpoint/2010/main">
        <mc:Choice Requires="p14">
          <p:contentPart p14:bwMode="auto" r:id="rId15">
            <p14:nvContentPartPr>
              <p14:cNvPr id="7" name="Ink 6"/>
              <p14:cNvContentPartPr/>
              <p14:nvPr/>
            </p14:nvContentPartPr>
            <p14:xfrm>
              <a:off x="1963800" y="1736640"/>
              <a:ext cx="2696400" cy="3765960"/>
            </p14:xfrm>
          </p:contentPart>
        </mc:Choice>
        <mc:Fallback xmlns="">
          <p:pic>
            <p:nvPicPr>
              <p:cNvPr id="7" name="Ink 6"/>
              <p:cNvPicPr/>
              <p:nvPr/>
            </p:nvPicPr>
            <p:blipFill>
              <a:blip r:embed="rId16"/>
              <a:stretch>
                <a:fillRect/>
              </a:stretch>
            </p:blipFill>
            <p:spPr>
              <a:xfrm>
                <a:off x="1954440" y="1727280"/>
                <a:ext cx="2715120" cy="3784680"/>
              </a:xfrm>
              <a:prstGeom prst="rect">
                <a:avLst/>
              </a:prstGeom>
            </p:spPr>
          </p:pic>
        </mc:Fallback>
      </mc:AlternateContent>
    </p:spTree>
    <p:extLst>
      <p:ext uri="{BB962C8B-B14F-4D97-AF65-F5344CB8AC3E}">
        <p14:creationId xmlns:p14="http://schemas.microsoft.com/office/powerpoint/2010/main" val="48400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VNets</a:t>
            </a:r>
          </a:p>
        </p:txBody>
      </p:sp>
    </p:spTree>
    <p:extLst>
      <p:ext uri="{BB962C8B-B14F-4D97-AF65-F5344CB8AC3E}">
        <p14:creationId xmlns:p14="http://schemas.microsoft.com/office/powerpoint/2010/main" val="12285962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592262"/>
            <a:ext cx="11885514" cy="3609372"/>
          </a:xfrm>
        </p:spPr>
        <p:txBody>
          <a:bodyPr/>
          <a:lstStyle/>
          <a:p>
            <a:pPr marL="0" indent="0">
              <a:buNone/>
            </a:pPr>
            <a:r>
              <a:rPr lang="en-US" dirty="0">
                <a:gradFill>
                  <a:gsLst>
                    <a:gs pos="1250">
                      <a:schemeClr val="tx2"/>
                    </a:gs>
                    <a:gs pos="99000">
                      <a:schemeClr val="tx2"/>
                    </a:gs>
                  </a:gsLst>
                  <a:lin ang="5400000" scaled="0"/>
                </a:gradFill>
              </a:rPr>
              <a:t>IPSec tunnels (aka VNet-2-VNet)</a:t>
            </a:r>
          </a:p>
          <a:p>
            <a:pPr marL="342900" lvl="1" indent="-342900"/>
            <a:r>
              <a:rPr lang="en-US" sz="2800" dirty="0">
                <a:gradFill>
                  <a:gsLst>
                    <a:gs pos="1250">
                      <a:srgbClr val="505050"/>
                    </a:gs>
                    <a:gs pos="100000">
                      <a:srgbClr val="505050"/>
                    </a:gs>
                  </a:gsLst>
                  <a:lin ang="5400000" scaled="0"/>
                </a:gradFill>
              </a:rPr>
              <a:t>Cross-region</a:t>
            </a:r>
          </a:p>
          <a:p>
            <a:pPr marL="342900" lvl="1" indent="-342900"/>
            <a:r>
              <a:rPr lang="en-US" sz="2800" dirty="0">
                <a:gradFill>
                  <a:gsLst>
                    <a:gs pos="1250">
                      <a:srgbClr val="505050"/>
                    </a:gs>
                    <a:gs pos="100000">
                      <a:srgbClr val="505050"/>
                    </a:gs>
                  </a:gsLst>
                  <a:lin ang="5400000" scaled="0"/>
                </a:gradFill>
              </a:rPr>
              <a:t>Requires gateway, which limits throughput</a:t>
            </a:r>
          </a:p>
          <a:p>
            <a:pPr marL="0" lvl="1" indent="0">
              <a:buNone/>
            </a:pPr>
            <a:endParaRPr lang="en-US" sz="2000" dirty="0">
              <a:gradFill>
                <a:gsLst>
                  <a:gs pos="1250">
                    <a:srgbClr val="505050"/>
                  </a:gs>
                  <a:gs pos="100000">
                    <a:srgbClr val="505050"/>
                  </a:gs>
                </a:gsLst>
                <a:lin ang="5400000" scaled="0"/>
              </a:gradFill>
            </a:endParaRPr>
          </a:p>
          <a:p>
            <a:pPr marL="0" lvl="1" indent="0">
              <a:buNone/>
            </a:pPr>
            <a:endParaRPr lang="en-US" sz="2000" dirty="0">
              <a:gradFill>
                <a:gsLst>
                  <a:gs pos="1250">
                    <a:srgbClr val="505050"/>
                  </a:gs>
                  <a:gs pos="100000">
                    <a:srgbClr val="505050"/>
                  </a:gs>
                </a:gsLst>
                <a:lin ang="5400000" scaled="0"/>
              </a:gradFill>
            </a:endParaRPr>
          </a:p>
          <a:p>
            <a:pPr marL="0" indent="0">
              <a:buNone/>
            </a:pPr>
            <a:r>
              <a:rPr lang="en-US" dirty="0" err="1">
                <a:gradFill>
                  <a:gsLst>
                    <a:gs pos="1250">
                      <a:schemeClr val="tx2"/>
                    </a:gs>
                    <a:gs pos="99000">
                      <a:schemeClr val="tx2"/>
                    </a:gs>
                  </a:gsLst>
                  <a:lin ang="5400000" scaled="0"/>
                </a:gradFill>
              </a:rPr>
              <a:t>VNet</a:t>
            </a:r>
            <a:r>
              <a:rPr lang="en-US" dirty="0">
                <a:gradFill>
                  <a:gsLst>
                    <a:gs pos="1250">
                      <a:schemeClr val="tx2"/>
                    </a:gs>
                    <a:gs pos="99000">
                      <a:schemeClr val="tx2"/>
                    </a:gs>
                  </a:gsLst>
                  <a:lin ang="5400000" scaled="0"/>
                </a:gradFill>
              </a:rPr>
              <a:t> peering</a:t>
            </a:r>
          </a:p>
          <a:p>
            <a:pPr marL="342900" lvl="1" indent="-342900"/>
            <a:r>
              <a:rPr lang="en-US" sz="2800" dirty="0">
                <a:gradFill>
                  <a:gsLst>
                    <a:gs pos="1250">
                      <a:srgbClr val="505050"/>
                    </a:gs>
                    <a:gs pos="100000">
                      <a:srgbClr val="505050"/>
                    </a:gs>
                  </a:gsLst>
                  <a:lin ang="5400000" scaled="0"/>
                </a:gradFill>
              </a:rPr>
              <a:t>Intra-region only</a:t>
            </a:r>
          </a:p>
          <a:p>
            <a:pPr marL="342900" lvl="1" indent="-342900"/>
            <a:r>
              <a:rPr lang="en-US" sz="2800" dirty="0">
                <a:gradFill>
                  <a:gsLst>
                    <a:gs pos="1250">
                      <a:srgbClr val="505050"/>
                    </a:gs>
                    <a:gs pos="100000">
                      <a:srgbClr val="505050"/>
                    </a:gs>
                  </a:gsLst>
                  <a:lin ang="5400000" scaled="0"/>
                </a:gradFill>
              </a:rPr>
              <a:t>No gateway devices/high throughput</a:t>
            </a:r>
          </a:p>
        </p:txBody>
      </p:sp>
      <p:sp>
        <p:nvSpPr>
          <p:cNvPr id="3" name="Title 2"/>
          <p:cNvSpPr>
            <a:spLocks noGrp="1"/>
          </p:cNvSpPr>
          <p:nvPr>
            <p:ph type="title"/>
          </p:nvPr>
        </p:nvSpPr>
        <p:spPr/>
        <p:txBody>
          <a:bodyPr/>
          <a:lstStyle/>
          <a:p>
            <a:r>
              <a:rPr lang="en-US" dirty="0"/>
              <a:t>Connecting VNets - Options</a:t>
            </a:r>
          </a:p>
        </p:txBody>
      </p:sp>
    </p:spTree>
    <p:extLst>
      <p:ext uri="{BB962C8B-B14F-4D97-AF65-F5344CB8AC3E}">
        <p14:creationId xmlns:p14="http://schemas.microsoft.com/office/powerpoint/2010/main" val="219014899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noProof="0" dirty="0"/>
              <a:t>Virtual Network to Virtual Network connectivity</a:t>
            </a:r>
          </a:p>
        </p:txBody>
      </p:sp>
    </p:spTree>
    <p:extLst>
      <p:ext uri="{BB962C8B-B14F-4D97-AF65-F5344CB8AC3E}">
        <p14:creationId xmlns:p14="http://schemas.microsoft.com/office/powerpoint/2010/main" val="403166708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1292662"/>
          </a:xfrm>
        </p:spPr>
        <p:txBody>
          <a:bodyPr/>
          <a:lstStyle/>
          <a:p>
            <a:r>
              <a:rPr lang="en-US" noProof="0" dirty="0"/>
              <a:t>VNets can be connected with each other via IPSec tunnels</a:t>
            </a:r>
          </a:p>
        </p:txBody>
      </p:sp>
      <p:grpSp>
        <p:nvGrpSpPr>
          <p:cNvPr id="4" name="Group 3"/>
          <p:cNvGrpSpPr/>
          <p:nvPr/>
        </p:nvGrpSpPr>
        <p:grpSpPr>
          <a:xfrm>
            <a:off x="823337" y="2582872"/>
            <a:ext cx="10789802" cy="3291804"/>
            <a:chOff x="731897" y="2705745"/>
            <a:chExt cx="11008640" cy="2931039"/>
          </a:xfrm>
        </p:grpSpPr>
        <p:sp>
          <p:nvSpPr>
            <p:cNvPr id="5" name="Rectangle 4"/>
            <p:cNvSpPr/>
            <p:nvPr/>
          </p:nvSpPr>
          <p:spPr bwMode="auto">
            <a:xfrm>
              <a:off x="731897"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579408"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solidFill>
                    <a:schemeClr val="tx1"/>
                  </a:solidFill>
                  <a:effectLst/>
                  <a:uLnTx/>
                  <a:uFillTx/>
                </a:rPr>
                <a:t>Name</a:t>
              </a:r>
              <a:r>
                <a:rPr kumimoji="0" lang="it-IT" sz="1400" b="0" i="0" u="none" strike="noStrike" kern="0" cap="none" spc="0" normalizeH="0" baseline="0" noProof="0" dirty="0">
                  <a:ln>
                    <a:noFill/>
                  </a:ln>
                  <a:solidFill>
                    <a:schemeClr val="tx1"/>
                  </a:solidFill>
                  <a:effectLst/>
                  <a:uLnTx/>
                  <a:uFillTx/>
                </a:rPr>
                <a:t>: VNet3</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solidFill>
                    <a:schemeClr val="tx1"/>
                  </a:solidFill>
                  <a:effectLst/>
                  <a:uLnTx/>
                  <a:uFillTx/>
                </a:rPr>
                <a:t>Address</a:t>
              </a:r>
              <a:r>
                <a:rPr kumimoji="0" lang="it-IT" sz="1400" b="0" i="0" u="none" strike="noStrike" kern="0" cap="none" spc="0" normalizeH="0" baseline="0" noProof="0" dirty="0">
                  <a:ln>
                    <a:noFill/>
                  </a:ln>
                  <a:solidFill>
                    <a:schemeClr val="tx1"/>
                  </a:solidFill>
                  <a:effectLst/>
                  <a:uLnTx/>
                  <a:uFillTx/>
                </a:rPr>
                <a:t> </a:t>
              </a:r>
              <a:r>
                <a:rPr kumimoji="0" lang="it-IT" sz="1400" b="0" i="0" u="none" strike="noStrike" kern="0" cap="none" spc="0" normalizeH="0" baseline="0" noProof="0" dirty="0" err="1">
                  <a:ln>
                    <a:noFill/>
                  </a:ln>
                  <a:solidFill>
                    <a:schemeClr val="tx1"/>
                  </a:solidFill>
                  <a:effectLst/>
                  <a:uLnTx/>
                  <a:uFillTx/>
                </a:rPr>
                <a:t>space</a:t>
              </a:r>
              <a:r>
                <a:rPr kumimoji="0" lang="it-IT" sz="1400" b="0" i="0" u="none" strike="noStrike" kern="0" cap="none" spc="0" normalizeH="0" baseline="0" noProof="0" dirty="0">
                  <a:ln>
                    <a:noFill/>
                  </a:ln>
                  <a:solidFill>
                    <a:schemeClr val="tx1"/>
                  </a:solidFill>
                  <a:effectLst/>
                  <a:uLnTx/>
                  <a:uFillTx/>
                </a:rPr>
                <a:t>: 10.57.0.0/16 </a:t>
              </a:r>
              <a:endParaRPr kumimoji="0" lang="en-US" sz="14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901319"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1066311"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1423101"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2102850"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1819081"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10.57.1.0/24</a:t>
              </a:r>
              <a:endParaRPr kumimoji="0" lang="en-US" sz="14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322398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3687293"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Gateway </a:t>
              </a:r>
              <a:r>
                <a:rPr kumimoji="0" lang="it-IT" sz="1400" b="0" i="0" u="none" strike="noStrike" kern="0" cap="none" spc="0" normalizeH="0" baseline="0" noProof="0" dirty="0" err="1">
                  <a:ln>
                    <a:noFill/>
                  </a:ln>
                  <a:solidFill>
                    <a:schemeClr val="tx1"/>
                  </a:solidFill>
                  <a:effectLst/>
                  <a:uLnTx/>
                  <a:uFillTx/>
                </a:rPr>
                <a:t>Subnet</a:t>
              </a:r>
              <a:endParaRPr kumimoji="0" lang="it-IT"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10.57.3.0/27</a:t>
              </a:r>
              <a:endParaRPr kumimoji="0" lang="en-US" sz="14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908345"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762041"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7005100"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852611"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solidFill>
                    <a:schemeClr val="tx1"/>
                  </a:solidFill>
                  <a:effectLst/>
                  <a:uLnTx/>
                  <a:uFillTx/>
                </a:rPr>
                <a:t>Name</a:t>
              </a:r>
              <a:r>
                <a:rPr kumimoji="0" lang="it-IT" sz="1400" b="0" i="0" u="none" strike="noStrike" kern="0" cap="none" spc="0" normalizeH="0" baseline="0" noProof="0" dirty="0">
                  <a:ln>
                    <a:noFill/>
                  </a:ln>
                  <a:solidFill>
                    <a:schemeClr val="tx1"/>
                  </a:solidFill>
                  <a:effectLst/>
                  <a:uLnTx/>
                  <a:uFillTx/>
                </a:rPr>
                <a:t>: VNet4</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solidFill>
                    <a:schemeClr val="tx1"/>
                  </a:solidFill>
                  <a:effectLst/>
                  <a:uLnTx/>
                  <a:uFillTx/>
                </a:rPr>
                <a:t>Address</a:t>
              </a:r>
              <a:r>
                <a:rPr kumimoji="0" lang="it-IT" sz="1400" b="0" i="0" u="none" strike="noStrike" kern="0" cap="none" spc="0" normalizeH="0" baseline="0" noProof="0" dirty="0">
                  <a:ln>
                    <a:noFill/>
                  </a:ln>
                  <a:solidFill>
                    <a:schemeClr val="tx1"/>
                  </a:solidFill>
                  <a:effectLst/>
                  <a:uLnTx/>
                  <a:uFillTx/>
                </a:rPr>
                <a:t> </a:t>
              </a:r>
              <a:r>
                <a:rPr kumimoji="0" lang="it-IT" sz="1400" b="0" i="0" u="none" strike="noStrike" kern="0" cap="none" spc="0" normalizeH="0" baseline="0" noProof="0" dirty="0" err="1">
                  <a:ln>
                    <a:noFill/>
                  </a:ln>
                  <a:solidFill>
                    <a:schemeClr val="tx1"/>
                  </a:solidFill>
                  <a:effectLst/>
                  <a:uLnTx/>
                  <a:uFillTx/>
                </a:rPr>
                <a:t>space</a:t>
              </a:r>
              <a:r>
                <a:rPr kumimoji="0" lang="it-IT" sz="1400" b="0" i="0" u="none" strike="noStrike" kern="0" cap="none" spc="0" normalizeH="0" baseline="0" noProof="0" dirty="0">
                  <a:ln>
                    <a:noFill/>
                  </a:ln>
                  <a:solidFill>
                    <a:schemeClr val="tx1"/>
                  </a:solidFill>
                  <a:effectLst/>
                  <a:uLnTx/>
                  <a:uFillTx/>
                </a:rPr>
                <a:t>: 10.6.0.0/16 </a:t>
              </a:r>
              <a:endParaRPr kumimoji="0" lang="en-US" sz="14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950895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9673943"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10030733"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10710482"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10426713"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10.6.11.0/24</a:t>
              </a:r>
              <a:endParaRPr kumimoji="0" lang="en-US" sz="14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7183826"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647138"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Gateway </a:t>
              </a:r>
              <a:r>
                <a:rPr kumimoji="0" lang="it-IT" sz="1400" b="0" i="0" u="none" strike="noStrike" kern="0" cap="none" spc="0" normalizeH="0" baseline="0" noProof="0" dirty="0" err="1">
                  <a:ln>
                    <a:noFill/>
                  </a:ln>
                  <a:solidFill>
                    <a:schemeClr val="tx1"/>
                  </a:solidFill>
                  <a:effectLst/>
                  <a:uLnTx/>
                  <a:uFillTx/>
                </a:rPr>
                <a:t>Subnet</a:t>
              </a:r>
              <a:endParaRPr kumimoji="0" lang="it-IT"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10.6.3.0/27</a:t>
              </a:r>
              <a:endParaRPr kumimoji="0" lang="en-US" sz="14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868190"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721886"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Arrow: Left-Right 2"/>
            <p:cNvSpPr/>
            <p:nvPr/>
          </p:nvSpPr>
          <p:spPr bwMode="auto">
            <a:xfrm>
              <a:off x="4798581" y="4410268"/>
              <a:ext cx="2848558" cy="458579"/>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Tree>
    <p:extLst>
      <p:ext uri="{BB962C8B-B14F-4D97-AF65-F5344CB8AC3E}">
        <p14:creationId xmlns:p14="http://schemas.microsoft.com/office/powerpoint/2010/main" val="30445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1292662"/>
          </a:xfrm>
        </p:spPr>
        <p:txBody>
          <a:bodyPr/>
          <a:lstStyle/>
          <a:p>
            <a:r>
              <a:rPr lang="en-US" noProof="0" dirty="0"/>
              <a:t>How a VNet-2-VNet connection is reflected in the route table</a:t>
            </a:r>
          </a:p>
        </p:txBody>
      </p:sp>
      <p:grpSp>
        <p:nvGrpSpPr>
          <p:cNvPr id="4" name="Group 3"/>
          <p:cNvGrpSpPr/>
          <p:nvPr/>
        </p:nvGrpSpPr>
        <p:grpSpPr>
          <a:xfrm>
            <a:off x="1554848" y="2308555"/>
            <a:ext cx="9966851" cy="2688156"/>
            <a:chOff x="731897" y="2705745"/>
            <a:chExt cx="11008640" cy="2931039"/>
          </a:xfrm>
        </p:grpSpPr>
        <p:sp>
          <p:nvSpPr>
            <p:cNvPr id="5" name="Rectangle 4"/>
            <p:cNvSpPr/>
            <p:nvPr/>
          </p:nvSpPr>
          <p:spPr bwMode="auto">
            <a:xfrm>
              <a:off x="731897"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579408"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it-IT" sz="1200" kern="0" dirty="0" err="1">
                  <a:solidFill>
                    <a:schemeClr val="tx1"/>
                  </a:solidFill>
                </a:rPr>
                <a:t>Name</a:t>
              </a:r>
              <a:r>
                <a:rPr lang="it-IT" sz="1200" kern="0" dirty="0">
                  <a:solidFill>
                    <a:schemeClr val="tx1"/>
                  </a:solidFill>
                </a:rPr>
                <a:t>: VNet3</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10.57.0.0/16 </a:t>
              </a:r>
              <a:endParaRPr kumimoji="0" lang="en-US" sz="12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901319"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1066311"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1423101"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2102850"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1819081"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10.57.1.0/24</a:t>
              </a:r>
              <a:endParaRPr kumimoji="0" lang="en-US" sz="12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322398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3687293"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10.57.3.0/27</a:t>
              </a:r>
              <a:endParaRPr kumimoji="0" lang="en-US" sz="12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908345"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762041"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7005100"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852611"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200" b="0" i="0" u="none" strike="noStrike" kern="0" cap="none" spc="0" normalizeH="0" baseline="0" noProof="0" dirty="0" err="1">
                  <a:ln>
                    <a:noFill/>
                  </a:ln>
                  <a:solidFill>
                    <a:schemeClr val="tx1"/>
                  </a:solidFill>
                  <a:effectLst/>
                  <a:uLnTx/>
                  <a:uFillTx/>
                </a:rPr>
                <a:t>Name</a:t>
              </a:r>
              <a:r>
                <a:rPr kumimoji="0" lang="it-IT" sz="1200" b="0" i="0" u="none" strike="noStrike" kern="0" cap="none" spc="0" normalizeH="0" baseline="0" noProof="0" dirty="0">
                  <a:ln>
                    <a:noFill/>
                  </a:ln>
                  <a:solidFill>
                    <a:schemeClr val="tx1"/>
                  </a:solidFill>
                  <a:effectLst/>
                  <a:uLnTx/>
                  <a:uFillTx/>
                </a:rPr>
                <a:t>: </a:t>
              </a:r>
              <a:r>
                <a:rPr lang="it-IT" sz="1200" kern="0" dirty="0">
                  <a:solidFill>
                    <a:schemeClr val="tx1"/>
                  </a:solidFill>
                </a:rPr>
                <a:t>VNet4</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10.6.0.0/16 </a:t>
              </a:r>
              <a:endParaRPr kumimoji="0" lang="en-US" sz="12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950895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9673943"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10030733"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10710482"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10426713"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10.6.11.0/24</a:t>
              </a:r>
              <a:endParaRPr kumimoji="0" lang="en-US" sz="12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7183826"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647138"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10.6.3.0/27</a:t>
              </a:r>
              <a:endParaRPr kumimoji="0" lang="en-US" sz="12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868190"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721886"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28" name="Table 27"/>
          <p:cNvGraphicFramePr>
            <a:graphicFrameLocks noGrp="1"/>
          </p:cNvGraphicFramePr>
          <p:nvPr>
            <p:extLst/>
          </p:nvPr>
        </p:nvGraphicFramePr>
        <p:xfrm>
          <a:off x="1351436" y="5234603"/>
          <a:ext cx="4694128" cy="100584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r>
                        <a:rPr lang="it-IT" sz="1600" b="0" baseline="0" dirty="0"/>
                        <a:t>: TRVNET3</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10.57.0.0/16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graphicFrame>
        <p:nvGraphicFramePr>
          <p:cNvPr id="36" name="Table 35"/>
          <p:cNvGraphicFramePr>
            <a:graphicFrameLocks noGrp="1"/>
          </p:cNvGraphicFramePr>
          <p:nvPr>
            <p:extLst/>
          </p:nvPr>
        </p:nvGraphicFramePr>
        <p:xfrm>
          <a:off x="7030982" y="5234603"/>
          <a:ext cx="4694128" cy="100584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r>
                        <a:rPr lang="it-IT" sz="1600" b="0" baseline="0" dirty="0"/>
                        <a:t>: TRVNET4</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10.6.0.0/16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spTree>
    <p:extLst>
      <p:ext uri="{BB962C8B-B14F-4D97-AF65-F5344CB8AC3E}">
        <p14:creationId xmlns:p14="http://schemas.microsoft.com/office/powerpoint/2010/main" val="15569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1292662"/>
          </a:xfrm>
        </p:spPr>
        <p:txBody>
          <a:bodyPr/>
          <a:lstStyle/>
          <a:p>
            <a:r>
              <a:rPr lang="en-US" noProof="0" dirty="0"/>
              <a:t>How a VNet-2-VNet connection is reflected in the route table</a:t>
            </a:r>
          </a:p>
        </p:txBody>
      </p:sp>
      <p:grpSp>
        <p:nvGrpSpPr>
          <p:cNvPr id="4" name="Group 3"/>
          <p:cNvGrpSpPr/>
          <p:nvPr/>
        </p:nvGrpSpPr>
        <p:grpSpPr>
          <a:xfrm>
            <a:off x="1554848" y="2308555"/>
            <a:ext cx="9966851" cy="2688156"/>
            <a:chOff x="731897" y="2705745"/>
            <a:chExt cx="11008640" cy="2931039"/>
          </a:xfrm>
        </p:grpSpPr>
        <p:sp>
          <p:nvSpPr>
            <p:cNvPr id="5" name="Rectangle 4"/>
            <p:cNvSpPr/>
            <p:nvPr/>
          </p:nvSpPr>
          <p:spPr bwMode="auto">
            <a:xfrm>
              <a:off x="731897"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579408"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200" b="0" i="0" u="none" strike="noStrike" kern="0" cap="none" spc="0" normalizeH="0" baseline="0" noProof="0" dirty="0" err="1">
                  <a:ln>
                    <a:noFill/>
                  </a:ln>
                  <a:solidFill>
                    <a:schemeClr val="tx1"/>
                  </a:solidFill>
                  <a:effectLst/>
                  <a:uLnTx/>
                  <a:uFillTx/>
                </a:rPr>
                <a:t>Name</a:t>
              </a:r>
              <a:r>
                <a:rPr kumimoji="0" lang="it-IT" sz="1200" b="0" i="0" u="none" strike="noStrike" kern="0" cap="none" spc="0" normalizeH="0" baseline="0" noProof="0" dirty="0">
                  <a:ln>
                    <a:noFill/>
                  </a:ln>
                  <a:solidFill>
                    <a:schemeClr val="tx1"/>
                  </a:solidFill>
                  <a:effectLst/>
                  <a:uLnTx/>
                  <a:uFillTx/>
                </a:rPr>
                <a:t>: </a:t>
              </a:r>
              <a:r>
                <a:rPr lang="it-IT" sz="1200" kern="0" dirty="0">
                  <a:solidFill>
                    <a:schemeClr val="tx1"/>
                  </a:solidFill>
                </a:rPr>
                <a:t>VNet3</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10.57.0.0/16 </a:t>
              </a:r>
              <a:endParaRPr kumimoji="0" lang="en-US" sz="12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901319"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1066311"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1423101"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2102850"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1819081"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10.57.1.0/24</a:t>
              </a:r>
              <a:endParaRPr kumimoji="0" lang="en-US" sz="12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322398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3687293"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10.57.3.0/27</a:t>
              </a:r>
              <a:endParaRPr kumimoji="0" lang="en-US" sz="12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908345"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762041"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7005100"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852611"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200" b="0" i="0" u="none" strike="noStrike" kern="0" cap="none" spc="0" normalizeH="0" baseline="0" noProof="0" dirty="0" err="1">
                  <a:ln>
                    <a:noFill/>
                  </a:ln>
                  <a:solidFill>
                    <a:schemeClr val="tx1"/>
                  </a:solidFill>
                  <a:effectLst/>
                  <a:uLnTx/>
                  <a:uFillTx/>
                </a:rPr>
                <a:t>Name</a:t>
              </a:r>
              <a:r>
                <a:rPr kumimoji="0" lang="it-IT" sz="1200" b="0" i="0" u="none" strike="noStrike" kern="0" cap="none" spc="0" normalizeH="0" baseline="0" noProof="0" dirty="0">
                  <a:ln>
                    <a:noFill/>
                  </a:ln>
                  <a:solidFill>
                    <a:schemeClr val="tx1"/>
                  </a:solidFill>
                  <a:effectLst/>
                  <a:uLnTx/>
                  <a:uFillTx/>
                </a:rPr>
                <a:t>: </a:t>
              </a:r>
              <a:r>
                <a:rPr lang="it-IT" sz="1200" kern="0" dirty="0">
                  <a:solidFill>
                    <a:schemeClr val="tx1"/>
                  </a:solidFill>
                </a:rPr>
                <a:t>VNet4</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10.6.0.0/16 </a:t>
              </a:r>
              <a:endParaRPr kumimoji="0" lang="en-US" sz="12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950895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9673943"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10030733"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10710482"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10426713"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10.6.11.0/24</a:t>
              </a:r>
              <a:endParaRPr kumimoji="0" lang="en-US" sz="12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7183826"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647138"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10.6.3.0/27</a:t>
              </a:r>
              <a:endParaRPr kumimoji="0" lang="en-US" sz="12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868190"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721886"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28" name="Table 27"/>
          <p:cNvGraphicFramePr>
            <a:graphicFrameLocks noGrp="1"/>
          </p:cNvGraphicFramePr>
          <p:nvPr>
            <p:extLst/>
          </p:nvPr>
        </p:nvGraphicFramePr>
        <p:xfrm>
          <a:off x="1351436" y="5234603"/>
          <a:ext cx="4694128" cy="100584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r>
                        <a:rPr lang="it-IT" sz="1600" b="0" baseline="0" dirty="0"/>
                        <a:t>: TRVNET3</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10.57.0.0/16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graphicFrame>
        <p:nvGraphicFramePr>
          <p:cNvPr id="36" name="Table 35"/>
          <p:cNvGraphicFramePr>
            <a:graphicFrameLocks noGrp="1"/>
          </p:cNvGraphicFramePr>
          <p:nvPr/>
        </p:nvGraphicFramePr>
        <p:xfrm>
          <a:off x="7030982" y="5234603"/>
          <a:ext cx="4694128" cy="134112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r>
                        <a:rPr lang="it-IT" sz="1600" b="0" baseline="0" dirty="0"/>
                        <a:t>: TRVNET4</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10.6.0.0/16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10.57.0.0/16</a:t>
                      </a:r>
                      <a:endParaRPr lang="en-US" sz="1600" dirty="0"/>
                    </a:p>
                  </a:txBody>
                  <a:tcPr/>
                </a:tc>
                <a:tc>
                  <a:txBody>
                    <a:bodyPr/>
                    <a:lstStyle/>
                    <a:p>
                      <a:r>
                        <a:rPr lang="it-IT" sz="1600" dirty="0"/>
                        <a:t>Send to:</a:t>
                      </a:r>
                      <a:r>
                        <a:rPr lang="it-IT" sz="1600" baseline="0" dirty="0"/>
                        <a:t> VNet Gateway</a:t>
                      </a:r>
                      <a:endParaRPr lang="en-US" sz="1600" dirty="0"/>
                    </a:p>
                  </a:txBody>
                  <a:tcPr/>
                </a:tc>
                <a:extLst>
                  <a:ext uri="{0D108BD9-81ED-4DB2-BD59-A6C34878D82A}">
                    <a16:rowId xmlns:a16="http://schemas.microsoft.com/office/drawing/2014/main" val="3476746608"/>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sp>
        <p:nvSpPr>
          <p:cNvPr id="40" name="Rectangle 39"/>
          <p:cNvSpPr/>
          <p:nvPr/>
        </p:nvSpPr>
        <p:spPr bwMode="auto">
          <a:xfrm>
            <a:off x="6954912" y="5905163"/>
            <a:ext cx="4846267" cy="322364"/>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a:off x="5285817" y="3839604"/>
            <a:ext cx="2477108"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Oval 2"/>
          <p:cNvSpPr/>
          <p:nvPr/>
        </p:nvSpPr>
        <p:spPr bwMode="auto">
          <a:xfrm>
            <a:off x="4389530" y="2493873"/>
            <a:ext cx="1120377" cy="268339"/>
          </a:xfrm>
          <a:prstGeom prst="ellipse">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 name="Straight Arrow Connector 13"/>
          <p:cNvCxnSpPr>
            <a:stCxn id="3" idx="6"/>
            <a:endCxn id="36" idx="1"/>
          </p:cNvCxnSpPr>
          <p:nvPr/>
        </p:nvCxnSpPr>
        <p:spPr>
          <a:xfrm>
            <a:off x="5509907" y="2628043"/>
            <a:ext cx="1521075" cy="32771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1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Internet access from a VM</a:t>
            </a:r>
            <a:endParaRPr lang="en-US" noProof="0" dirty="0">
              <a:solidFill>
                <a:srgbClr val="FF0000"/>
              </a:solidFill>
            </a:endParaRP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Azure provides default internet access via NAT</a:t>
            </a:r>
          </a:p>
        </p:txBody>
      </p:sp>
      <p:sp>
        <p:nvSpPr>
          <p:cNvPr id="74" name="Cloud 73"/>
          <p:cNvSpPr/>
          <p:nvPr/>
        </p:nvSpPr>
        <p:spPr bwMode="auto">
          <a:xfrm>
            <a:off x="10198270" y="2929687"/>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11" name="Rectangle 10"/>
          <p:cNvSpPr/>
          <p:nvPr/>
        </p:nvSpPr>
        <p:spPr bwMode="auto">
          <a:xfrm>
            <a:off x="366141" y="2857189"/>
            <a:ext cx="495169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194921" y="262940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3" name="Rectangle 12"/>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 name="Rectangle 13"/>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Rounded Corners 17"/>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9" name="Rectangle 1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1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10.57.2.7</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549668" y="5394857"/>
            <a:ext cx="4551558"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a:t>
            </a:r>
            <a:r>
              <a:rPr lang="it-IT" sz="1400" kern="0" dirty="0">
                <a:gradFill>
                  <a:gsLst>
                    <a:gs pos="5439">
                      <a:srgbClr val="F8F8F8"/>
                    </a:gs>
                    <a:gs pos="10000">
                      <a:srgbClr val="F8F8F8"/>
                    </a:gs>
                  </a:gsLst>
                  <a:lin ang="5400000" scaled="0"/>
                </a:gradFill>
              </a:rPr>
              <a:t> (Azure VM Switch)			   </a:t>
            </a:r>
            <a:endParaRPr lang="en-US" sz="1400" kern="0" dirty="0">
              <a:gradFill>
                <a:gsLst>
                  <a:gs pos="5439">
                    <a:srgbClr val="F8F8F8"/>
                  </a:gs>
                  <a:gs pos="10000">
                    <a:srgbClr val="F8F8F8"/>
                  </a:gs>
                </a:gsLst>
                <a:lin ang="5400000" scaled="0"/>
              </a:gradFill>
            </a:endParaRPr>
          </a:p>
        </p:txBody>
      </p:sp>
      <p:sp>
        <p:nvSpPr>
          <p:cNvPr id="3" name="Rectangle 2"/>
          <p:cNvSpPr/>
          <p:nvPr/>
        </p:nvSpPr>
        <p:spPr bwMode="auto">
          <a:xfrm>
            <a:off x="677064" y="4313952"/>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1066719" y="4883004"/>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525754" y="4426927"/>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904102" y="4277357"/>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3026847" y="4883004"/>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33"/>
          <p:cNvSpPr/>
          <p:nvPr/>
        </p:nvSpPr>
        <p:spPr bwMode="auto">
          <a:xfrm>
            <a:off x="4166967" y="4516428"/>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 name="Straight Connector 7"/>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V="1">
            <a:off x="4245513" y="5385093"/>
            <a:ext cx="17063" cy="478545"/>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10676178" y="2065564"/>
            <a:ext cx="990440" cy="60671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Internet Host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IP = 1.2.3.4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Cloud 49"/>
          <p:cNvSpPr/>
          <p:nvPr/>
        </p:nvSpPr>
        <p:spPr bwMode="auto">
          <a:xfrm>
            <a:off x="10209138" y="5296118"/>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Azure WAN</a:t>
            </a:r>
            <a:endParaRPr kumimoji="0" lang="en-US" sz="2000" b="0" i="0" u="none" strike="noStrike" kern="0" cap="none" spc="0" normalizeH="0" baseline="0" noProof="0" dirty="0">
              <a:ln>
                <a:noFill/>
              </a:ln>
              <a:solidFill>
                <a:schemeClr val="tx1"/>
              </a:solidFill>
              <a:effectLst/>
              <a:uLnTx/>
              <a:uFillTx/>
            </a:endParaRPr>
          </a:p>
        </p:txBody>
      </p:sp>
      <p:cxnSp>
        <p:nvCxnSpPr>
          <p:cNvPr id="38" name="Straight Connector 37"/>
          <p:cNvCxnSpPr>
            <a:cxnSpLocks/>
            <a:stCxn id="50" idx="2"/>
            <a:endCxn id="50" idx="3"/>
          </p:cNvCxnSpPr>
          <p:nvPr/>
        </p:nvCxnSpPr>
        <p:spPr>
          <a:xfrm flipV="1">
            <a:off x="10215175" y="5361907"/>
            <a:ext cx="967091" cy="509536"/>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50" idx="3"/>
            <a:endCxn id="74" idx="1"/>
          </p:cNvCxnSpPr>
          <p:nvPr/>
        </p:nvCxnSpPr>
        <p:spPr>
          <a:xfrm flipH="1" flipV="1">
            <a:off x="11171398" y="4079111"/>
            <a:ext cx="10868" cy="1282796"/>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4" idx="1"/>
          </p:cNvCxnSpPr>
          <p:nvPr/>
        </p:nvCxnSpPr>
        <p:spPr>
          <a:xfrm flipV="1">
            <a:off x="11171398" y="3650451"/>
            <a:ext cx="495220" cy="428660"/>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11666618" y="3268662"/>
            <a:ext cx="0" cy="389540"/>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74" idx="3"/>
          </p:cNvCxnSpPr>
          <p:nvPr/>
        </p:nvCxnSpPr>
        <p:spPr>
          <a:xfrm flipH="1" flipV="1">
            <a:off x="11171398" y="2995476"/>
            <a:ext cx="495220" cy="273186"/>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4" idx="3"/>
            <a:endCxn id="120" idx="2"/>
          </p:cNvCxnSpPr>
          <p:nvPr/>
        </p:nvCxnSpPr>
        <p:spPr>
          <a:xfrm flipV="1">
            <a:off x="11171398" y="2672278"/>
            <a:ext cx="0" cy="323198"/>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4253893" y="5871443"/>
            <a:ext cx="5944377" cy="2832"/>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 Placeholder 5"/>
          <p:cNvSpPr txBox="1">
            <a:spLocks/>
          </p:cNvSpPr>
          <p:nvPr/>
        </p:nvSpPr>
        <p:spPr>
          <a:xfrm>
            <a:off x="5822504" y="4348755"/>
            <a:ext cx="3072135" cy="8494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All VMs source-NATted</a:t>
            </a:r>
            <a:r>
              <a:rPr kumimoji="0" lang="it-IT" sz="1600" b="0" i="0" u="none" strike="noStrike" kern="1200" cap="none" spc="0" normalizeH="0" noProof="0" dirty="0">
                <a:ln>
                  <a:noFill/>
                </a:ln>
                <a:gradFill>
                  <a:gsLst>
                    <a:gs pos="1250">
                      <a:schemeClr val="tx1"/>
                    </a:gs>
                    <a:gs pos="100000">
                      <a:schemeClr val="tx1"/>
                    </a:gs>
                  </a:gsLst>
                  <a:lin ang="5400000" scaled="0"/>
                </a:gradFill>
                <a:effectLst/>
                <a:uLnTx/>
                <a:uFillTx/>
                <a:latin typeface="+mn-lt"/>
                <a:ea typeface="+mn-ea"/>
                <a:cs typeface="+mn-cs"/>
              </a:rPr>
              <a:t> to a non-configuratble </a:t>
            </a:r>
            <a:r>
              <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public IP</a:t>
            </a:r>
            <a:r>
              <a:rPr kumimoji="0" lang="it-IT" sz="1600" b="0" i="0" u="none" strike="noStrike" kern="1200" cap="none" spc="0" normalizeH="0" noProof="0" dirty="0">
                <a:ln>
                  <a:noFill/>
                </a:ln>
                <a:gradFill>
                  <a:gsLst>
                    <a:gs pos="1250">
                      <a:schemeClr val="tx1"/>
                    </a:gs>
                    <a:gs pos="100000">
                      <a:schemeClr val="tx1"/>
                    </a:gs>
                  </a:gsLst>
                  <a:lin ang="5400000" scaled="0"/>
                </a:gradFill>
                <a:effectLst/>
                <a:uLnTx/>
                <a:uFillTx/>
                <a:latin typeface="+mn-lt"/>
                <a:ea typeface="+mn-ea"/>
                <a:cs typeface="+mn-cs"/>
              </a:rPr>
              <a:t> address</a:t>
            </a:r>
            <a:endPar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cxnSp>
        <p:nvCxnSpPr>
          <p:cNvPr id="71" name="Straight Connector 70"/>
          <p:cNvCxnSpPr>
            <a:cxnSpLocks/>
            <a:stCxn id="70" idx="2"/>
            <a:endCxn id="67" idx="7"/>
          </p:cNvCxnSpPr>
          <p:nvPr/>
        </p:nvCxnSpPr>
        <p:spPr>
          <a:xfrm flipH="1">
            <a:off x="5192266" y="5198218"/>
            <a:ext cx="2166306" cy="5991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endCxn id="67" idx="2"/>
          </p:cNvCxnSpPr>
          <p:nvPr/>
        </p:nvCxnSpPr>
        <p:spPr>
          <a:xfrm>
            <a:off x="467207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auto">
          <a:xfrm>
            <a:off x="4957712" y="5760614"/>
            <a:ext cx="274797" cy="251248"/>
          </a:xfrm>
          <a:prstGeom prst="ellipse">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 name="Arrow: Left 4"/>
          <p:cNvSpPr/>
          <p:nvPr/>
        </p:nvSpPr>
        <p:spPr bwMode="auto">
          <a:xfrm flipH="1">
            <a:off x="7231272" y="5545912"/>
            <a:ext cx="1371600" cy="609600"/>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683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1292662"/>
          </a:xfrm>
        </p:spPr>
        <p:txBody>
          <a:bodyPr/>
          <a:lstStyle/>
          <a:p>
            <a:r>
              <a:rPr lang="en-US" noProof="0" dirty="0"/>
              <a:t>How a VNet-2-VNet connection is reflected in the route table</a:t>
            </a:r>
          </a:p>
        </p:txBody>
      </p:sp>
      <p:grpSp>
        <p:nvGrpSpPr>
          <p:cNvPr id="4" name="Group 3"/>
          <p:cNvGrpSpPr/>
          <p:nvPr/>
        </p:nvGrpSpPr>
        <p:grpSpPr>
          <a:xfrm>
            <a:off x="1554848" y="2308555"/>
            <a:ext cx="9966851" cy="2688156"/>
            <a:chOff x="731897" y="2705745"/>
            <a:chExt cx="11008640" cy="2931039"/>
          </a:xfrm>
        </p:grpSpPr>
        <p:sp>
          <p:nvSpPr>
            <p:cNvPr id="5" name="Rectangle 4"/>
            <p:cNvSpPr/>
            <p:nvPr/>
          </p:nvSpPr>
          <p:spPr bwMode="auto">
            <a:xfrm>
              <a:off x="731897"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579408"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200" b="0" i="0" u="none" strike="noStrike" kern="0" cap="none" spc="0" normalizeH="0" baseline="0" noProof="0" dirty="0" err="1">
                  <a:ln>
                    <a:noFill/>
                  </a:ln>
                  <a:solidFill>
                    <a:schemeClr val="tx1"/>
                  </a:solidFill>
                  <a:effectLst/>
                  <a:uLnTx/>
                  <a:uFillTx/>
                </a:rPr>
                <a:t>Name</a:t>
              </a:r>
              <a:r>
                <a:rPr kumimoji="0" lang="it-IT" sz="1200" b="0" i="0" u="none" strike="noStrike" kern="0" cap="none" spc="0" normalizeH="0" baseline="0" noProof="0" dirty="0">
                  <a:ln>
                    <a:noFill/>
                  </a:ln>
                  <a:solidFill>
                    <a:schemeClr val="tx1"/>
                  </a:solidFill>
                  <a:effectLst/>
                  <a:uLnTx/>
                  <a:uFillTx/>
                </a:rPr>
                <a:t>: </a:t>
              </a:r>
              <a:r>
                <a:rPr lang="it-IT" sz="1200" kern="0" dirty="0">
                  <a:solidFill>
                    <a:schemeClr val="tx1"/>
                  </a:solidFill>
                </a:rPr>
                <a:t>VNet3</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10.57.0.0/16 </a:t>
              </a:r>
              <a:endParaRPr kumimoji="0" lang="en-US" sz="12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901319"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1066311"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1423101"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2102850"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1819081"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10.57.1.0/24</a:t>
              </a:r>
              <a:endParaRPr kumimoji="0" lang="en-US" sz="12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322398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3687293"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10.57.3.0/27</a:t>
              </a:r>
              <a:endParaRPr kumimoji="0" lang="en-US" sz="12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908345"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762041"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7005100" y="2948628"/>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852611" y="2705745"/>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200" b="0" i="0" u="none" strike="noStrike" kern="0" cap="none" spc="0" normalizeH="0" baseline="0" noProof="0" dirty="0" err="1">
                  <a:ln>
                    <a:noFill/>
                  </a:ln>
                  <a:solidFill>
                    <a:schemeClr val="tx1"/>
                  </a:solidFill>
                  <a:effectLst/>
                  <a:uLnTx/>
                  <a:uFillTx/>
                </a:rPr>
                <a:t>Name</a:t>
              </a:r>
              <a:r>
                <a:rPr kumimoji="0" lang="it-IT" sz="1200" b="0" i="0" u="none" strike="noStrike" kern="0" cap="none" spc="0" normalizeH="0" baseline="0" noProof="0" dirty="0">
                  <a:ln>
                    <a:noFill/>
                  </a:ln>
                  <a:solidFill>
                    <a:schemeClr val="tx1"/>
                  </a:solidFill>
                  <a:effectLst/>
                  <a:uLnTx/>
                  <a:uFillTx/>
                </a:rPr>
                <a:t>: </a:t>
              </a:r>
              <a:r>
                <a:rPr lang="it-IT" sz="1200" kern="0" dirty="0">
                  <a:solidFill>
                    <a:schemeClr val="tx1"/>
                  </a:solidFill>
                </a:rPr>
                <a:t>VNet4</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10.6.0.0/16 </a:t>
              </a:r>
              <a:endParaRPr kumimoji="0" lang="en-US" sz="12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9508951"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9673943" y="414900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10030733" y="478453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10710482" y="426096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10426713" y="3523319"/>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10.6.11.0/24</a:t>
              </a:r>
              <a:endParaRPr kumimoji="0" lang="en-US" sz="12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7183826" y="3760642"/>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647138" y="3523316"/>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10.6.3.0/27</a:t>
              </a:r>
              <a:endParaRPr kumimoji="0" lang="en-US" sz="12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868190" y="4313366"/>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721886" y="4410268"/>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28" name="Table 27"/>
          <p:cNvGraphicFramePr>
            <a:graphicFrameLocks noGrp="1"/>
          </p:cNvGraphicFramePr>
          <p:nvPr/>
        </p:nvGraphicFramePr>
        <p:xfrm>
          <a:off x="1351436" y="5234603"/>
          <a:ext cx="4694128" cy="134112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r>
                        <a:rPr lang="it-IT" sz="1600" b="0" baseline="0" dirty="0"/>
                        <a:t>: TRVNET3</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10.57.0.0/16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10.6.0.0/16</a:t>
                      </a:r>
                      <a:endParaRPr lang="en-US" sz="1600" dirty="0"/>
                    </a:p>
                  </a:txBody>
                  <a:tcPr/>
                </a:tc>
                <a:tc>
                  <a:txBody>
                    <a:bodyPr/>
                    <a:lstStyle/>
                    <a:p>
                      <a:r>
                        <a:rPr lang="it-IT" sz="1600" dirty="0"/>
                        <a:t>Send to: VNet Gateway</a:t>
                      </a:r>
                      <a:endParaRPr lang="en-US" sz="1600" dirty="0"/>
                    </a:p>
                  </a:txBody>
                  <a:tcPr/>
                </a:tc>
                <a:extLst>
                  <a:ext uri="{0D108BD9-81ED-4DB2-BD59-A6C34878D82A}">
                    <a16:rowId xmlns:a16="http://schemas.microsoft.com/office/drawing/2014/main" val="1535236198"/>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graphicFrame>
        <p:nvGraphicFramePr>
          <p:cNvPr id="36" name="Table 35"/>
          <p:cNvGraphicFramePr>
            <a:graphicFrameLocks noGrp="1"/>
          </p:cNvGraphicFramePr>
          <p:nvPr/>
        </p:nvGraphicFramePr>
        <p:xfrm>
          <a:off x="7030982" y="5234603"/>
          <a:ext cx="4694128" cy="134112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r>
                        <a:rPr lang="it-IT" sz="1600" b="0" baseline="0" dirty="0"/>
                        <a:t>: TRVNET4</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10.6.0.0/16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10.57.0.0/16</a:t>
                      </a:r>
                      <a:endParaRPr lang="en-US" sz="1600" dirty="0"/>
                    </a:p>
                  </a:txBody>
                  <a:tcPr/>
                </a:tc>
                <a:tc>
                  <a:txBody>
                    <a:bodyPr/>
                    <a:lstStyle/>
                    <a:p>
                      <a:r>
                        <a:rPr lang="it-IT" sz="1600" dirty="0"/>
                        <a:t>Send to:</a:t>
                      </a:r>
                      <a:r>
                        <a:rPr lang="it-IT" sz="1600" baseline="0" dirty="0"/>
                        <a:t> VNet Gateway</a:t>
                      </a:r>
                      <a:endParaRPr lang="en-US" sz="1600" dirty="0"/>
                    </a:p>
                  </a:txBody>
                  <a:tcPr/>
                </a:tc>
                <a:extLst>
                  <a:ext uri="{0D108BD9-81ED-4DB2-BD59-A6C34878D82A}">
                    <a16:rowId xmlns:a16="http://schemas.microsoft.com/office/drawing/2014/main" val="3476746608"/>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sp>
        <p:nvSpPr>
          <p:cNvPr id="2" name="Rectangle 1"/>
          <p:cNvSpPr/>
          <p:nvPr/>
        </p:nvSpPr>
        <p:spPr bwMode="auto">
          <a:xfrm>
            <a:off x="1280530" y="5905163"/>
            <a:ext cx="4846267" cy="322364"/>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0" name="Rectangle 39"/>
          <p:cNvSpPr/>
          <p:nvPr/>
        </p:nvSpPr>
        <p:spPr bwMode="auto">
          <a:xfrm>
            <a:off x="6954912" y="5905163"/>
            <a:ext cx="4846267" cy="322364"/>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a:off x="5285817" y="3839604"/>
            <a:ext cx="2477108"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Oval 2"/>
          <p:cNvSpPr/>
          <p:nvPr/>
        </p:nvSpPr>
        <p:spPr bwMode="auto">
          <a:xfrm>
            <a:off x="4389530" y="2493873"/>
            <a:ext cx="1120377" cy="268339"/>
          </a:xfrm>
          <a:prstGeom prst="ellipse">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 name="Straight Arrow Connector 13"/>
          <p:cNvCxnSpPr>
            <a:stCxn id="3" idx="6"/>
            <a:endCxn id="36" idx="1"/>
          </p:cNvCxnSpPr>
          <p:nvPr/>
        </p:nvCxnSpPr>
        <p:spPr>
          <a:xfrm>
            <a:off x="5509907" y="2628043"/>
            <a:ext cx="1521075" cy="32771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10069076" y="2499808"/>
            <a:ext cx="1120377" cy="268339"/>
          </a:xfrm>
          <a:prstGeom prst="ellipse">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Arrow Connector 42"/>
          <p:cNvCxnSpPr>
            <a:stCxn id="42" idx="2"/>
            <a:endCxn id="28" idx="3"/>
          </p:cNvCxnSpPr>
          <p:nvPr/>
        </p:nvCxnSpPr>
        <p:spPr>
          <a:xfrm flipH="1">
            <a:off x="6045564" y="2633978"/>
            <a:ext cx="4023512" cy="32711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9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Multiple VNets can be connected</a:t>
            </a:r>
          </a:p>
        </p:txBody>
      </p:sp>
      <p:grpSp>
        <p:nvGrpSpPr>
          <p:cNvPr id="76" name="Group 75"/>
          <p:cNvGrpSpPr/>
          <p:nvPr/>
        </p:nvGrpSpPr>
        <p:grpSpPr>
          <a:xfrm>
            <a:off x="2240641" y="1891947"/>
            <a:ext cx="7955193" cy="4714241"/>
            <a:chOff x="1958506" y="1843272"/>
            <a:chExt cx="8557364" cy="4714241"/>
          </a:xfrm>
        </p:grpSpPr>
        <p:sp>
          <p:nvSpPr>
            <p:cNvPr id="77" name="Rectangle 76"/>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8" name="Rectangle: Rounded Corners 77"/>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79"/>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1" name="Rectangle 80"/>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3" name="Rectangle: Rounded Corners 82"/>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84" name="Rectangle 83"/>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5" name="Rectangle: Rounded Corners 84"/>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86" name="Rectangle 85"/>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7" name="Rectangle 86"/>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9" name="Rectangle: Rounded Corners 8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90" name="Rectangle 8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9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2" name="Rectangle 9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3" name="Rectangle 9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4" name="Rectangle: Rounded Corners 9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95" name="Rectangle 9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6" name="Rectangle: Rounded Corners 95"/>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97" name="Rectangle 96"/>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8" name="Rectangle 97"/>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0" name="Rectangle 99"/>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Rounded Corners 100"/>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102" name="Rectangle 101"/>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Rectangle 103"/>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107" name="Rectangle 106"/>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8" name="Rectangle: Rounded Corners 107"/>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109" name="Rectangle 108"/>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40" name="Table 39"/>
          <p:cNvGraphicFramePr>
            <a:graphicFrameLocks noGrp="1"/>
          </p:cNvGraphicFramePr>
          <p:nvPr>
            <p:extLst/>
          </p:nvPr>
        </p:nvGraphicFramePr>
        <p:xfrm>
          <a:off x="81074" y="3211161"/>
          <a:ext cx="2006396" cy="128016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TRVNET3</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10.57.0.0/16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1" name="Table 40"/>
          <p:cNvGraphicFramePr>
            <a:graphicFrameLocks noGrp="1"/>
          </p:cNvGraphicFramePr>
          <p:nvPr>
            <p:extLst/>
          </p:nvPr>
        </p:nvGraphicFramePr>
        <p:xfrm>
          <a:off x="10346577" y="2172713"/>
          <a:ext cx="2006396" cy="128016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TRVNET4</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10.6.0.0/16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2" name="Table 41"/>
          <p:cNvGraphicFramePr>
            <a:graphicFrameLocks noGrp="1"/>
          </p:cNvGraphicFramePr>
          <p:nvPr>
            <p:extLst/>
          </p:nvPr>
        </p:nvGraphicFramePr>
        <p:xfrm>
          <a:off x="10346577" y="4680901"/>
          <a:ext cx="2006396" cy="128016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TRVNET5</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spTree>
    <p:extLst>
      <p:ext uri="{BB962C8B-B14F-4D97-AF65-F5344CB8AC3E}">
        <p14:creationId xmlns:p14="http://schemas.microsoft.com/office/powerpoint/2010/main" val="75160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Routing with multiple VNet-2-VNet connections</a:t>
            </a:r>
          </a:p>
        </p:txBody>
      </p:sp>
      <p:grpSp>
        <p:nvGrpSpPr>
          <p:cNvPr id="2" name="Group 1"/>
          <p:cNvGrpSpPr/>
          <p:nvPr/>
        </p:nvGrpSpPr>
        <p:grpSpPr>
          <a:xfrm>
            <a:off x="2240641"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40" name="Table 39"/>
          <p:cNvGraphicFramePr>
            <a:graphicFrameLocks noGrp="1"/>
          </p:cNvGraphicFramePr>
          <p:nvPr>
            <p:extLst/>
          </p:nvPr>
        </p:nvGraphicFramePr>
        <p:xfrm>
          <a:off x="81074" y="3211161"/>
          <a:ext cx="2006396" cy="170688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TRVNET3</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10.57.0.0/16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10.6.0.0/16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2" name="Table 41"/>
          <p:cNvGraphicFramePr>
            <a:graphicFrameLocks noGrp="1"/>
          </p:cNvGraphicFramePr>
          <p:nvPr>
            <p:extLst/>
          </p:nvPr>
        </p:nvGraphicFramePr>
        <p:xfrm>
          <a:off x="10346577" y="2172713"/>
          <a:ext cx="2006396" cy="170688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TRVNET4</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10.6.0.0/16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10.57.0.0/16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3" name="Table 42"/>
          <p:cNvGraphicFramePr>
            <a:graphicFrameLocks noGrp="1"/>
          </p:cNvGraphicFramePr>
          <p:nvPr>
            <p:extLst/>
          </p:nvPr>
        </p:nvGraphicFramePr>
        <p:xfrm>
          <a:off x="10346577" y="4680901"/>
          <a:ext cx="2006396" cy="128016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TRVNET5</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sp>
        <p:nvSpPr>
          <p:cNvPr id="44" name="Rectangle 43"/>
          <p:cNvSpPr/>
          <p:nvPr/>
        </p:nvSpPr>
        <p:spPr bwMode="auto">
          <a:xfrm>
            <a:off x="81074" y="4073469"/>
            <a:ext cx="2013211" cy="436201"/>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5" name="Rectangle 44"/>
          <p:cNvSpPr/>
          <p:nvPr/>
        </p:nvSpPr>
        <p:spPr bwMode="auto">
          <a:xfrm>
            <a:off x="10346577" y="3031024"/>
            <a:ext cx="2013211" cy="436201"/>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346833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Routing with multiple VNet-2-VNet connections</a:t>
            </a:r>
          </a:p>
        </p:txBody>
      </p:sp>
      <p:grpSp>
        <p:nvGrpSpPr>
          <p:cNvPr id="2" name="Group 1"/>
          <p:cNvGrpSpPr/>
          <p:nvPr/>
        </p:nvGrpSpPr>
        <p:grpSpPr>
          <a:xfrm>
            <a:off x="2240641"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40" name="Table 39"/>
          <p:cNvGraphicFramePr>
            <a:graphicFrameLocks noGrp="1"/>
          </p:cNvGraphicFramePr>
          <p:nvPr>
            <p:extLst/>
          </p:nvPr>
        </p:nvGraphicFramePr>
        <p:xfrm>
          <a:off x="81074" y="3211161"/>
          <a:ext cx="2006396" cy="213360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TRVNET3</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10.57.0.0/16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10.6.0.0/16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 10.7.0.0/16 </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2787617860"/>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2" name="Table 41"/>
          <p:cNvGraphicFramePr>
            <a:graphicFrameLocks noGrp="1"/>
          </p:cNvGraphicFramePr>
          <p:nvPr>
            <p:extLst/>
          </p:nvPr>
        </p:nvGraphicFramePr>
        <p:xfrm>
          <a:off x="10346577" y="2172713"/>
          <a:ext cx="2006396" cy="170688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TRVNET4</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10.6.0.0/16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10.57.0.0/16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3" name="Table 42"/>
          <p:cNvGraphicFramePr>
            <a:graphicFrameLocks noGrp="1"/>
          </p:cNvGraphicFramePr>
          <p:nvPr>
            <p:extLst/>
          </p:nvPr>
        </p:nvGraphicFramePr>
        <p:xfrm>
          <a:off x="10346577" y="4680901"/>
          <a:ext cx="2006396" cy="170688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TRVNET5</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10.57.0.0/16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sp>
        <p:nvSpPr>
          <p:cNvPr id="44" name="Rectangle 43"/>
          <p:cNvSpPr/>
          <p:nvPr/>
        </p:nvSpPr>
        <p:spPr bwMode="auto">
          <a:xfrm>
            <a:off x="81074" y="4479667"/>
            <a:ext cx="2013211" cy="436201"/>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5" name="Rectangle 44"/>
          <p:cNvSpPr/>
          <p:nvPr/>
        </p:nvSpPr>
        <p:spPr bwMode="auto">
          <a:xfrm>
            <a:off x="10333369" y="5528136"/>
            <a:ext cx="2013211" cy="436201"/>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327136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Routing with multiple VNet-2-VNet connections</a:t>
            </a:r>
          </a:p>
        </p:txBody>
      </p:sp>
      <p:grpSp>
        <p:nvGrpSpPr>
          <p:cNvPr id="2" name="Group 1"/>
          <p:cNvGrpSpPr/>
          <p:nvPr/>
        </p:nvGrpSpPr>
        <p:grpSpPr>
          <a:xfrm>
            <a:off x="2240641"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aphicFrame>
        <p:nvGraphicFramePr>
          <p:cNvPr id="40" name="Table 39"/>
          <p:cNvGraphicFramePr>
            <a:graphicFrameLocks noGrp="1"/>
          </p:cNvGraphicFramePr>
          <p:nvPr>
            <p:extLst/>
          </p:nvPr>
        </p:nvGraphicFramePr>
        <p:xfrm>
          <a:off x="81074" y="3211161"/>
          <a:ext cx="2006396" cy="213360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TRVNET3</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10.57.0.0/16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10.6.0.0/16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 10.7.0.0/16 </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2787617860"/>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2" name="Table 41"/>
          <p:cNvGraphicFramePr>
            <a:graphicFrameLocks noGrp="1"/>
          </p:cNvGraphicFramePr>
          <p:nvPr>
            <p:extLst/>
          </p:nvPr>
        </p:nvGraphicFramePr>
        <p:xfrm>
          <a:off x="10346577" y="2172713"/>
          <a:ext cx="2006396" cy="170688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TRVNET4</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10.6.0.0/16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10.57.0.0/16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graphicFrame>
        <p:nvGraphicFramePr>
          <p:cNvPr id="43" name="Table 42"/>
          <p:cNvGraphicFramePr>
            <a:graphicFrameLocks noGrp="1"/>
          </p:cNvGraphicFramePr>
          <p:nvPr>
            <p:extLst/>
          </p:nvPr>
        </p:nvGraphicFramePr>
        <p:xfrm>
          <a:off x="10346577" y="4680901"/>
          <a:ext cx="2006396" cy="1706880"/>
        </p:xfrm>
        <a:graphic>
          <a:graphicData uri="http://schemas.openxmlformats.org/drawingml/2006/table">
            <a:tbl>
              <a:tblPr firstRow="1" bandRow="1">
                <a:tableStyleId>{5C22544A-7EE6-4342-B048-85BDC9FD1C3A}</a:tableStyleId>
              </a:tblPr>
              <a:tblGrid>
                <a:gridCol w="1003198">
                  <a:extLst>
                    <a:ext uri="{9D8B030D-6E8A-4147-A177-3AD203B41FA5}">
                      <a16:colId xmlns:a16="http://schemas.microsoft.com/office/drawing/2014/main" val="1890790428"/>
                    </a:ext>
                  </a:extLst>
                </a:gridCol>
                <a:gridCol w="1003198">
                  <a:extLst>
                    <a:ext uri="{9D8B030D-6E8A-4147-A177-3AD203B41FA5}">
                      <a16:colId xmlns:a16="http://schemas.microsoft.com/office/drawing/2014/main" val="4238020326"/>
                    </a:ext>
                  </a:extLst>
                </a:gridCol>
              </a:tblGrid>
              <a:tr h="42672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TRVNET5</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10.7.0.0/16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426720">
                <a:tc>
                  <a:txBody>
                    <a:bodyPr/>
                    <a:lstStyle/>
                    <a:p>
                      <a:r>
                        <a:rPr lang="it-IT" sz="1100" dirty="0"/>
                        <a:t>Dest:</a:t>
                      </a:r>
                      <a:r>
                        <a:rPr lang="it-IT" sz="1100" baseline="0" dirty="0"/>
                        <a:t> 10.57.0.0/16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42672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sp>
        <p:nvSpPr>
          <p:cNvPr id="44" name="TextBox 43"/>
          <p:cNvSpPr txBox="1"/>
          <p:nvPr/>
        </p:nvSpPr>
        <p:spPr>
          <a:xfrm>
            <a:off x="1642901" y="5469629"/>
            <a:ext cx="2857656" cy="1403461"/>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No transit routing: TRVNET4 and TRVNET5 do not have routes in their tables to send traffic to each other!!</a:t>
            </a:r>
          </a:p>
        </p:txBody>
      </p:sp>
    </p:spTree>
    <p:extLst>
      <p:ext uri="{BB962C8B-B14F-4D97-AF65-F5344CB8AC3E}">
        <p14:creationId xmlns:p14="http://schemas.microsoft.com/office/powerpoint/2010/main" val="182615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Tree>
    <p:extLst>
      <p:ext uri="{BB962C8B-B14F-4D97-AF65-F5344CB8AC3E}">
        <p14:creationId xmlns:p14="http://schemas.microsoft.com/office/powerpoint/2010/main" val="140082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5" name="Arrow: Left-Right 44"/>
          <p:cNvSpPr/>
          <p:nvPr/>
        </p:nvSpPr>
        <p:spPr bwMode="auto">
          <a:xfrm rot="5400000">
            <a:off x="4881401" y="4215611"/>
            <a:ext cx="181980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 name="TextBox 45"/>
          <p:cNvSpPr txBox="1"/>
          <p:nvPr/>
        </p:nvSpPr>
        <p:spPr>
          <a:xfrm>
            <a:off x="8794078" y="3732513"/>
            <a:ext cx="3553500" cy="10433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Option #1: full mesh topology (each VNet is directly connected to any other VNet)</a:t>
            </a:r>
          </a:p>
        </p:txBody>
      </p:sp>
    </p:spTree>
    <p:extLst>
      <p:ext uri="{BB962C8B-B14F-4D97-AF65-F5344CB8AC3E}">
        <p14:creationId xmlns:p14="http://schemas.microsoft.com/office/powerpoint/2010/main" val="136450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6" name="TextBox 45"/>
          <p:cNvSpPr txBox="1"/>
          <p:nvPr/>
        </p:nvSpPr>
        <p:spPr>
          <a:xfrm>
            <a:off x="9044688" y="3747454"/>
            <a:ext cx="3208523" cy="1092607"/>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Option #2: leverage BGP support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42" name="Rectangle 41"/>
          <p:cNvSpPr/>
          <p:nvPr/>
        </p:nvSpPr>
        <p:spPr bwMode="auto">
          <a:xfrm>
            <a:off x="3172603" y="4629966"/>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 name="Rectangle 42"/>
          <p:cNvSpPr/>
          <p:nvPr/>
        </p:nvSpPr>
        <p:spPr bwMode="auto">
          <a:xfrm>
            <a:off x="5777756" y="3422004"/>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Rectangle 43"/>
          <p:cNvSpPr/>
          <p:nvPr/>
        </p:nvSpPr>
        <p:spPr bwMode="auto">
          <a:xfrm>
            <a:off x="5805156" y="5948301"/>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stCxn id="42" idx="3"/>
            <a:endCxn id="43" idx="1"/>
          </p:cNvCxnSpPr>
          <p:nvPr/>
        </p:nvCxnSpPr>
        <p:spPr>
          <a:xfrm flipV="1">
            <a:off x="3549063" y="3525601"/>
            <a:ext cx="2228693" cy="1207962"/>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3"/>
          </p:cNvCxnSpPr>
          <p:nvPr/>
        </p:nvCxnSpPr>
        <p:spPr>
          <a:xfrm>
            <a:off x="3549063" y="4733563"/>
            <a:ext cx="2231251" cy="1308008"/>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6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2" name="Rectangle 41"/>
          <p:cNvSpPr/>
          <p:nvPr/>
        </p:nvSpPr>
        <p:spPr bwMode="auto">
          <a:xfrm>
            <a:off x="3172603" y="4629966"/>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 name="Rectangle 42"/>
          <p:cNvSpPr/>
          <p:nvPr/>
        </p:nvSpPr>
        <p:spPr bwMode="auto">
          <a:xfrm>
            <a:off x="5777756" y="3422004"/>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Rectangle 43"/>
          <p:cNvSpPr/>
          <p:nvPr/>
        </p:nvSpPr>
        <p:spPr bwMode="auto">
          <a:xfrm>
            <a:off x="5805156" y="5948301"/>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stCxn id="42" idx="3"/>
            <a:endCxn id="43" idx="1"/>
          </p:cNvCxnSpPr>
          <p:nvPr/>
        </p:nvCxnSpPr>
        <p:spPr>
          <a:xfrm flipV="1">
            <a:off x="3549063" y="3525601"/>
            <a:ext cx="2228693" cy="1207962"/>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3"/>
          </p:cNvCxnSpPr>
          <p:nvPr/>
        </p:nvCxnSpPr>
        <p:spPr>
          <a:xfrm>
            <a:off x="3549063" y="4733563"/>
            <a:ext cx="2231251" cy="1308008"/>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4" name="Speech Bubble: Oval 53"/>
          <p:cNvSpPr/>
          <p:nvPr/>
        </p:nvSpPr>
        <p:spPr bwMode="auto">
          <a:xfrm>
            <a:off x="1597031" y="6350526"/>
            <a:ext cx="2789046" cy="511324"/>
          </a:xfrm>
          <a:prstGeom prst="wedgeEllipseCallout">
            <a:avLst>
              <a:gd name="adj1" fmla="val 99934"/>
              <a:gd name="adj2" fmla="val -9542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err="1">
                <a:ln>
                  <a:noFill/>
                </a:ln>
                <a:solidFill>
                  <a:srgbClr val="505050"/>
                </a:solidFill>
                <a:effectLst/>
                <a:uLnTx/>
                <a:uFillTx/>
              </a:rPr>
              <a:t>Please</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send</a:t>
            </a:r>
            <a:r>
              <a:rPr kumimoji="0" lang="it-IT" sz="1050" b="0" i="0" u="none" strike="noStrike" kern="0" cap="none" spc="0" normalizeH="0" baseline="0" noProof="0" dirty="0">
                <a:ln>
                  <a:noFill/>
                </a:ln>
                <a:solidFill>
                  <a:srgbClr val="505050"/>
                </a:solidFill>
                <a:effectLst/>
                <a:uLnTx/>
                <a:uFillTx/>
              </a:rPr>
              <a:t> me </a:t>
            </a:r>
            <a:r>
              <a:rPr kumimoji="0" lang="it-IT" sz="1050" b="0" i="0" u="none" strike="noStrike" kern="0" cap="none" spc="0" normalizeH="0" baseline="0" noProof="0" dirty="0" err="1">
                <a:ln>
                  <a:noFill/>
                </a:ln>
                <a:solidFill>
                  <a:srgbClr val="505050"/>
                </a:solidFill>
                <a:effectLst/>
                <a:uLnTx/>
                <a:uFillTx/>
              </a:rPr>
              <a:t>packets</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going</a:t>
            </a:r>
            <a:r>
              <a:rPr kumimoji="0" lang="it-IT" sz="1050" b="0" i="0" u="none" strike="noStrike" kern="0" cap="none" spc="0" normalizeH="0" baseline="0" noProof="0" dirty="0">
                <a:ln>
                  <a:noFill/>
                </a:ln>
                <a:solidFill>
                  <a:srgbClr val="505050"/>
                </a:solidFill>
                <a:effectLst/>
                <a:uLnTx/>
                <a:uFillTx/>
              </a:rPr>
              <a:t>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10.7.0.0/16</a:t>
            </a:r>
          </a:p>
        </p:txBody>
      </p:sp>
    </p:spTree>
    <p:extLst>
      <p:ext uri="{BB962C8B-B14F-4D97-AF65-F5344CB8AC3E}">
        <p14:creationId xmlns:p14="http://schemas.microsoft.com/office/powerpoint/2010/main" val="244718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2" name="Rectangle 41"/>
          <p:cNvSpPr/>
          <p:nvPr/>
        </p:nvSpPr>
        <p:spPr bwMode="auto">
          <a:xfrm>
            <a:off x="3172603" y="4629966"/>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 name="Rectangle 42"/>
          <p:cNvSpPr/>
          <p:nvPr/>
        </p:nvSpPr>
        <p:spPr bwMode="auto">
          <a:xfrm>
            <a:off x="5777756" y="3422004"/>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Rectangle 43"/>
          <p:cNvSpPr/>
          <p:nvPr/>
        </p:nvSpPr>
        <p:spPr bwMode="auto">
          <a:xfrm>
            <a:off x="5805156" y="5948301"/>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stCxn id="42" idx="3"/>
            <a:endCxn id="43" idx="1"/>
          </p:cNvCxnSpPr>
          <p:nvPr/>
        </p:nvCxnSpPr>
        <p:spPr>
          <a:xfrm flipV="1">
            <a:off x="3549063" y="3525601"/>
            <a:ext cx="2228693" cy="1207962"/>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3"/>
          </p:cNvCxnSpPr>
          <p:nvPr/>
        </p:nvCxnSpPr>
        <p:spPr>
          <a:xfrm>
            <a:off x="3549063" y="4733563"/>
            <a:ext cx="2231251" cy="1308008"/>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4" name="Speech Bubble: Oval 53"/>
          <p:cNvSpPr/>
          <p:nvPr/>
        </p:nvSpPr>
        <p:spPr bwMode="auto">
          <a:xfrm>
            <a:off x="1597031" y="6350526"/>
            <a:ext cx="2789046" cy="511324"/>
          </a:xfrm>
          <a:prstGeom prst="wedgeEllipseCallout">
            <a:avLst>
              <a:gd name="adj1" fmla="val 99934"/>
              <a:gd name="adj2" fmla="val -9542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err="1">
                <a:ln>
                  <a:noFill/>
                </a:ln>
                <a:solidFill>
                  <a:srgbClr val="505050"/>
                </a:solidFill>
                <a:effectLst/>
                <a:uLnTx/>
                <a:uFillTx/>
              </a:rPr>
              <a:t>Please</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send</a:t>
            </a:r>
            <a:r>
              <a:rPr kumimoji="0" lang="it-IT" sz="1050" b="0" i="0" u="none" strike="noStrike" kern="0" cap="none" spc="0" normalizeH="0" baseline="0" noProof="0" dirty="0">
                <a:ln>
                  <a:noFill/>
                </a:ln>
                <a:solidFill>
                  <a:srgbClr val="505050"/>
                </a:solidFill>
                <a:effectLst/>
                <a:uLnTx/>
                <a:uFillTx/>
              </a:rPr>
              <a:t> me </a:t>
            </a:r>
            <a:r>
              <a:rPr kumimoji="0" lang="it-IT" sz="1050" b="0" i="0" u="none" strike="noStrike" kern="0" cap="none" spc="0" normalizeH="0" baseline="0" noProof="0" dirty="0" err="1">
                <a:ln>
                  <a:noFill/>
                </a:ln>
                <a:solidFill>
                  <a:srgbClr val="505050"/>
                </a:solidFill>
                <a:effectLst/>
                <a:uLnTx/>
                <a:uFillTx/>
              </a:rPr>
              <a:t>packets</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going</a:t>
            </a:r>
            <a:r>
              <a:rPr kumimoji="0" lang="it-IT" sz="1050" b="0" i="0" u="none" strike="noStrike" kern="0" cap="none" spc="0" normalizeH="0" baseline="0" noProof="0" dirty="0">
                <a:ln>
                  <a:noFill/>
                </a:ln>
                <a:solidFill>
                  <a:srgbClr val="505050"/>
                </a:solidFill>
                <a:effectLst/>
                <a:uLnTx/>
                <a:uFillTx/>
              </a:rPr>
              <a:t>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10.7.0.0/16</a:t>
            </a:r>
          </a:p>
        </p:txBody>
      </p:sp>
      <p:sp>
        <p:nvSpPr>
          <p:cNvPr id="56" name="Speech Bubble: Oval 55"/>
          <p:cNvSpPr/>
          <p:nvPr/>
        </p:nvSpPr>
        <p:spPr bwMode="auto">
          <a:xfrm>
            <a:off x="3625538" y="5425474"/>
            <a:ext cx="624061" cy="235039"/>
          </a:xfrm>
          <a:prstGeom prst="wedgeEllipseCallout">
            <a:avLst>
              <a:gd name="adj1" fmla="val -82570"/>
              <a:gd name="adj2" fmla="val -31239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OK</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374800" y="5590800"/>
              <a:ext cx="4643280" cy="952560"/>
            </p14:xfrm>
          </p:contentPart>
        </mc:Choice>
        <mc:Fallback xmlns="">
          <p:pic>
            <p:nvPicPr>
              <p:cNvPr id="3" name="Ink 2"/>
              <p:cNvPicPr/>
              <p:nvPr/>
            </p:nvPicPr>
            <p:blipFill>
              <a:blip r:embed="rId4"/>
              <a:stretch>
                <a:fillRect/>
              </a:stretch>
            </p:blipFill>
            <p:spPr>
              <a:xfrm>
                <a:off x="5365440" y="5581440"/>
                <a:ext cx="4662000" cy="971280"/>
              </a:xfrm>
              <a:prstGeom prst="rect">
                <a:avLst/>
              </a:prstGeom>
            </p:spPr>
          </p:pic>
        </mc:Fallback>
      </mc:AlternateContent>
    </p:spTree>
    <p:extLst>
      <p:ext uri="{BB962C8B-B14F-4D97-AF65-F5344CB8AC3E}">
        <p14:creationId xmlns:p14="http://schemas.microsoft.com/office/powerpoint/2010/main" val="23029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Internet access to a VM</a:t>
            </a:r>
            <a:endParaRPr lang="en-US" noProof="0" dirty="0">
              <a:solidFill>
                <a:srgbClr val="FF0000"/>
              </a:solidFill>
            </a:endParaRP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Azure provides public access via a public IP + NAT</a:t>
            </a:r>
          </a:p>
        </p:txBody>
      </p:sp>
      <p:sp>
        <p:nvSpPr>
          <p:cNvPr id="74" name="Cloud 73"/>
          <p:cNvSpPr/>
          <p:nvPr/>
        </p:nvSpPr>
        <p:spPr bwMode="auto">
          <a:xfrm>
            <a:off x="10198270" y="2929687"/>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11" name="Rectangle 10"/>
          <p:cNvSpPr/>
          <p:nvPr/>
        </p:nvSpPr>
        <p:spPr bwMode="auto">
          <a:xfrm>
            <a:off x="366141" y="2857189"/>
            <a:ext cx="495169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194921" y="262940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3" name="Rectangle 12"/>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 name="Rectangle 13"/>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Rounded Corners 17"/>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9" name="Rectangle 1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1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10.57.2.7</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549668" y="5394857"/>
            <a:ext cx="4551558"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a:t>
            </a:r>
            <a:r>
              <a:rPr lang="it-IT" sz="1400" kern="0" dirty="0">
                <a:gradFill>
                  <a:gsLst>
                    <a:gs pos="5439">
                      <a:srgbClr val="F8F8F8"/>
                    </a:gs>
                    <a:gs pos="10000">
                      <a:srgbClr val="F8F8F8"/>
                    </a:gs>
                  </a:gsLst>
                  <a:lin ang="5400000" scaled="0"/>
                </a:gradFill>
              </a:rPr>
              <a:t> (Azure VM Switch)			   </a:t>
            </a:r>
            <a:endParaRPr lang="en-US" sz="1400" kern="0" dirty="0">
              <a:gradFill>
                <a:gsLst>
                  <a:gs pos="5439">
                    <a:srgbClr val="F8F8F8"/>
                  </a:gs>
                  <a:gs pos="10000">
                    <a:srgbClr val="F8F8F8"/>
                  </a:gs>
                </a:gsLst>
                <a:lin ang="5400000" scaled="0"/>
              </a:gradFill>
            </a:endParaRPr>
          </a:p>
        </p:txBody>
      </p:sp>
      <p:sp>
        <p:nvSpPr>
          <p:cNvPr id="3" name="Rectangle 2"/>
          <p:cNvSpPr/>
          <p:nvPr/>
        </p:nvSpPr>
        <p:spPr bwMode="auto">
          <a:xfrm>
            <a:off x="677064" y="4313952"/>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1066719" y="4883004"/>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525754" y="4426927"/>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904102" y="4277357"/>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3026847" y="4883004"/>
            <a:ext cx="188364" cy="176854"/>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33"/>
          <p:cNvSpPr/>
          <p:nvPr/>
        </p:nvSpPr>
        <p:spPr bwMode="auto">
          <a:xfrm>
            <a:off x="4166967" y="4516428"/>
            <a:ext cx="188364" cy="176854"/>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 name="Straight Connector 7"/>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V="1">
            <a:off x="4245513" y="5385093"/>
            <a:ext cx="17063" cy="478545"/>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10676178" y="2065564"/>
            <a:ext cx="990440" cy="60671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Internet Host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IP = 1.2.3.4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Cloud 49"/>
          <p:cNvSpPr/>
          <p:nvPr/>
        </p:nvSpPr>
        <p:spPr bwMode="auto">
          <a:xfrm>
            <a:off x="10209138" y="5296118"/>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Azure WAN</a:t>
            </a:r>
            <a:endParaRPr kumimoji="0" lang="en-US" sz="2000" b="0" i="0" u="none" strike="noStrike" kern="0" cap="none" spc="0" normalizeH="0" baseline="0" noProof="0" dirty="0">
              <a:ln>
                <a:noFill/>
              </a:ln>
              <a:solidFill>
                <a:schemeClr val="tx1"/>
              </a:solidFill>
              <a:effectLst/>
              <a:uLnTx/>
              <a:uFillTx/>
            </a:endParaRPr>
          </a:p>
        </p:txBody>
      </p:sp>
      <p:cxnSp>
        <p:nvCxnSpPr>
          <p:cNvPr id="38" name="Straight Connector 37"/>
          <p:cNvCxnSpPr>
            <a:cxnSpLocks/>
            <a:stCxn id="50" idx="2"/>
            <a:endCxn id="50" idx="3"/>
          </p:cNvCxnSpPr>
          <p:nvPr/>
        </p:nvCxnSpPr>
        <p:spPr>
          <a:xfrm flipV="1">
            <a:off x="10215175" y="5361907"/>
            <a:ext cx="967091" cy="509536"/>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50" idx="3"/>
            <a:endCxn id="74" idx="1"/>
          </p:cNvCxnSpPr>
          <p:nvPr/>
        </p:nvCxnSpPr>
        <p:spPr>
          <a:xfrm flipH="1" flipV="1">
            <a:off x="11171398" y="4079111"/>
            <a:ext cx="10868" cy="1282796"/>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4" idx="1"/>
          </p:cNvCxnSpPr>
          <p:nvPr/>
        </p:nvCxnSpPr>
        <p:spPr>
          <a:xfrm flipV="1">
            <a:off x="11171398" y="3650451"/>
            <a:ext cx="495220" cy="428660"/>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11666618" y="3268662"/>
            <a:ext cx="0" cy="389540"/>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74" idx="3"/>
          </p:cNvCxnSpPr>
          <p:nvPr/>
        </p:nvCxnSpPr>
        <p:spPr>
          <a:xfrm flipH="1" flipV="1">
            <a:off x="11171398" y="2995476"/>
            <a:ext cx="495220" cy="273186"/>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4" idx="3"/>
            <a:endCxn id="120" idx="2"/>
          </p:cNvCxnSpPr>
          <p:nvPr/>
        </p:nvCxnSpPr>
        <p:spPr>
          <a:xfrm flipV="1">
            <a:off x="11171398" y="2672278"/>
            <a:ext cx="0" cy="323198"/>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4253893" y="5871443"/>
            <a:ext cx="5944377" cy="2832"/>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 Placeholder 5"/>
          <p:cNvSpPr txBox="1">
            <a:spLocks/>
          </p:cNvSpPr>
          <p:nvPr/>
        </p:nvSpPr>
        <p:spPr>
          <a:xfrm>
            <a:off x="6133717" y="3771713"/>
            <a:ext cx="3361119" cy="11203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VM5 </a:t>
            </a:r>
            <a:r>
              <a:rPr kumimoji="0" lang="it-IT" sz="16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NIC’s</a:t>
            </a:r>
            <a:r>
              <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public 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40.112.124.15 (also</a:t>
            </a:r>
            <a:r>
              <a:rPr kumimoji="0" lang="en-US" sz="1600" b="0" i="0" u="none" strike="noStrike" kern="1200" cap="none" spc="0" normalizeH="0" noProof="0" dirty="0">
                <a:ln>
                  <a:noFill/>
                </a:ln>
                <a:gradFill>
                  <a:gsLst>
                    <a:gs pos="1250">
                      <a:schemeClr val="tx1"/>
                    </a:gs>
                    <a:gs pos="100000">
                      <a:schemeClr val="tx1"/>
                    </a:gs>
                  </a:gsLst>
                  <a:lin ang="5400000" scaled="0"/>
                </a:gradFill>
                <a:effectLst/>
                <a:uLnTx/>
                <a:uFillTx/>
                <a:latin typeface="+mn-lt"/>
                <a:ea typeface="+mn-ea"/>
                <a:cs typeface="+mn-cs"/>
              </a:rPr>
              <a:t> used for outgoing traffic, instead of the default public IP address)</a:t>
            </a:r>
            <a:endPar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cxnSp>
        <p:nvCxnSpPr>
          <p:cNvPr id="71" name="Straight Connector 70"/>
          <p:cNvCxnSpPr>
            <a:cxnSpLocks/>
            <a:stCxn id="70" idx="2"/>
            <a:endCxn id="67" idx="7"/>
          </p:cNvCxnSpPr>
          <p:nvPr/>
        </p:nvCxnSpPr>
        <p:spPr>
          <a:xfrm flipH="1">
            <a:off x="5192266" y="4892020"/>
            <a:ext cx="2622011" cy="9053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endCxn id="67" idx="2"/>
          </p:cNvCxnSpPr>
          <p:nvPr/>
        </p:nvCxnSpPr>
        <p:spPr>
          <a:xfrm>
            <a:off x="467207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auto">
          <a:xfrm>
            <a:off x="4957712" y="5760614"/>
            <a:ext cx="274797" cy="251248"/>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 name="Arrow: Left 4"/>
          <p:cNvSpPr/>
          <p:nvPr/>
        </p:nvSpPr>
        <p:spPr bwMode="auto">
          <a:xfrm>
            <a:off x="7231272" y="5326062"/>
            <a:ext cx="1371600" cy="609600"/>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1" name="Arrow: Left 50"/>
          <p:cNvSpPr/>
          <p:nvPr/>
        </p:nvSpPr>
        <p:spPr bwMode="auto">
          <a:xfrm flipH="1">
            <a:off x="7513637" y="5859462"/>
            <a:ext cx="1371600" cy="609600"/>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1803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2" name="Rectangle 41"/>
          <p:cNvSpPr/>
          <p:nvPr/>
        </p:nvSpPr>
        <p:spPr bwMode="auto">
          <a:xfrm>
            <a:off x="3172603" y="4629966"/>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 name="Rectangle 42"/>
          <p:cNvSpPr/>
          <p:nvPr/>
        </p:nvSpPr>
        <p:spPr bwMode="auto">
          <a:xfrm>
            <a:off x="5777756" y="3422004"/>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Rectangle 43"/>
          <p:cNvSpPr/>
          <p:nvPr/>
        </p:nvSpPr>
        <p:spPr bwMode="auto">
          <a:xfrm>
            <a:off x="5805156" y="5948301"/>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stCxn id="42" idx="3"/>
            <a:endCxn id="43" idx="1"/>
          </p:cNvCxnSpPr>
          <p:nvPr/>
        </p:nvCxnSpPr>
        <p:spPr>
          <a:xfrm flipV="1">
            <a:off x="3549063" y="3525601"/>
            <a:ext cx="2228693" cy="1207962"/>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3"/>
          </p:cNvCxnSpPr>
          <p:nvPr/>
        </p:nvCxnSpPr>
        <p:spPr>
          <a:xfrm>
            <a:off x="3549063" y="4733563"/>
            <a:ext cx="2231251" cy="1308008"/>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4" name="Speech Bubble: Oval 53"/>
          <p:cNvSpPr/>
          <p:nvPr/>
        </p:nvSpPr>
        <p:spPr bwMode="auto">
          <a:xfrm>
            <a:off x="1597031" y="6350526"/>
            <a:ext cx="2789046" cy="511324"/>
          </a:xfrm>
          <a:prstGeom prst="wedgeEllipseCallout">
            <a:avLst>
              <a:gd name="adj1" fmla="val 99934"/>
              <a:gd name="adj2" fmla="val -9542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err="1">
                <a:ln>
                  <a:noFill/>
                </a:ln>
                <a:solidFill>
                  <a:srgbClr val="505050"/>
                </a:solidFill>
                <a:effectLst/>
                <a:uLnTx/>
                <a:uFillTx/>
              </a:rPr>
              <a:t>Please</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send</a:t>
            </a:r>
            <a:r>
              <a:rPr kumimoji="0" lang="it-IT" sz="1050" b="0" i="0" u="none" strike="noStrike" kern="0" cap="none" spc="0" normalizeH="0" baseline="0" noProof="0" dirty="0">
                <a:ln>
                  <a:noFill/>
                </a:ln>
                <a:solidFill>
                  <a:srgbClr val="505050"/>
                </a:solidFill>
                <a:effectLst/>
                <a:uLnTx/>
                <a:uFillTx/>
              </a:rPr>
              <a:t> me </a:t>
            </a:r>
            <a:r>
              <a:rPr kumimoji="0" lang="it-IT" sz="1050" b="0" i="0" u="none" strike="noStrike" kern="0" cap="none" spc="0" normalizeH="0" baseline="0" noProof="0" dirty="0" err="1">
                <a:ln>
                  <a:noFill/>
                </a:ln>
                <a:solidFill>
                  <a:srgbClr val="505050"/>
                </a:solidFill>
                <a:effectLst/>
                <a:uLnTx/>
                <a:uFillTx/>
              </a:rPr>
              <a:t>packets</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going</a:t>
            </a:r>
            <a:r>
              <a:rPr kumimoji="0" lang="it-IT" sz="1050" b="0" i="0" u="none" strike="noStrike" kern="0" cap="none" spc="0" normalizeH="0" baseline="0" noProof="0" dirty="0">
                <a:ln>
                  <a:noFill/>
                </a:ln>
                <a:solidFill>
                  <a:srgbClr val="505050"/>
                </a:solidFill>
                <a:effectLst/>
                <a:uLnTx/>
                <a:uFillTx/>
              </a:rPr>
              <a:t>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10.7.0.0/16</a:t>
            </a:r>
          </a:p>
        </p:txBody>
      </p:sp>
      <p:sp>
        <p:nvSpPr>
          <p:cNvPr id="55" name="Speech Bubble: Oval 54"/>
          <p:cNvSpPr/>
          <p:nvPr/>
        </p:nvSpPr>
        <p:spPr bwMode="auto">
          <a:xfrm>
            <a:off x="318822" y="5469951"/>
            <a:ext cx="2789046" cy="685543"/>
          </a:xfrm>
          <a:prstGeom prst="wedgeEllipseCallout">
            <a:avLst>
              <a:gd name="adj1" fmla="val 53488"/>
              <a:gd name="adj2" fmla="val -18271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err="1">
                <a:ln>
                  <a:noFill/>
                </a:ln>
                <a:solidFill>
                  <a:srgbClr val="505050"/>
                </a:solidFill>
                <a:effectLst/>
                <a:uLnTx/>
                <a:uFillTx/>
              </a:rPr>
              <a:t>Please</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send</a:t>
            </a:r>
            <a:r>
              <a:rPr kumimoji="0" lang="it-IT" sz="1050" b="0" i="0" u="none" strike="noStrike" kern="0" cap="none" spc="0" normalizeH="0" baseline="0" noProof="0" dirty="0">
                <a:ln>
                  <a:noFill/>
                </a:ln>
                <a:solidFill>
                  <a:srgbClr val="505050"/>
                </a:solidFill>
                <a:effectLst/>
                <a:uLnTx/>
                <a:uFillTx/>
              </a:rPr>
              <a:t> me </a:t>
            </a:r>
            <a:r>
              <a:rPr kumimoji="0" lang="it-IT" sz="1050" b="0" i="0" u="none" strike="noStrike" kern="0" cap="none" spc="0" normalizeH="0" baseline="0" noProof="0" dirty="0" err="1">
                <a:ln>
                  <a:noFill/>
                </a:ln>
                <a:solidFill>
                  <a:srgbClr val="505050"/>
                </a:solidFill>
                <a:effectLst/>
                <a:uLnTx/>
                <a:uFillTx/>
              </a:rPr>
              <a:t>packets</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going</a:t>
            </a:r>
            <a:r>
              <a:rPr kumimoji="0" lang="it-IT" sz="1050" b="0" i="0" u="none" strike="noStrike" kern="0" cap="none" spc="0" normalizeH="0" baseline="0" noProof="0" dirty="0">
                <a:ln>
                  <a:noFill/>
                </a:ln>
                <a:solidFill>
                  <a:srgbClr val="505050"/>
                </a:solidFill>
                <a:effectLst/>
                <a:uLnTx/>
                <a:uFillTx/>
              </a:rPr>
              <a:t>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10.7.0.0/16 and</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10.57.0.0/16</a:t>
            </a:r>
          </a:p>
        </p:txBody>
      </p:sp>
      <p:sp>
        <p:nvSpPr>
          <p:cNvPr id="56" name="Speech Bubble: Oval 55"/>
          <p:cNvSpPr/>
          <p:nvPr/>
        </p:nvSpPr>
        <p:spPr bwMode="auto">
          <a:xfrm>
            <a:off x="3625538" y="5425474"/>
            <a:ext cx="624061" cy="235039"/>
          </a:xfrm>
          <a:prstGeom prst="wedgeEllipseCallout">
            <a:avLst>
              <a:gd name="adj1" fmla="val -82570"/>
              <a:gd name="adj2" fmla="val -31239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OK</a:t>
            </a:r>
          </a:p>
        </p:txBody>
      </p:sp>
    </p:spTree>
    <p:extLst>
      <p:ext uri="{BB962C8B-B14F-4D97-AF65-F5344CB8AC3E}">
        <p14:creationId xmlns:p14="http://schemas.microsoft.com/office/powerpoint/2010/main" val="16729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achieve any-to-any connectivity?</a:t>
            </a:r>
          </a:p>
        </p:txBody>
      </p:sp>
      <p:grpSp>
        <p:nvGrpSpPr>
          <p:cNvPr id="2" name="Group 1"/>
          <p:cNvGrpSpPr/>
          <p:nvPr/>
        </p:nvGrpSpPr>
        <p:grpSpPr>
          <a:xfrm>
            <a:off x="549019" y="1891947"/>
            <a:ext cx="7955193" cy="4714241"/>
            <a:chOff x="1958506" y="1843272"/>
            <a:chExt cx="8557364" cy="4714241"/>
          </a:xfrm>
        </p:grpSpPr>
        <p:sp>
          <p:nvSpPr>
            <p:cNvPr id="5" name="Rectangle 4"/>
            <p:cNvSpPr/>
            <p:nvPr/>
          </p:nvSpPr>
          <p:spPr bwMode="auto">
            <a:xfrm>
              <a:off x="1958506" y="3222945"/>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3477723" y="3041093"/>
              <a:ext cx="2110804" cy="39902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VNet3</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10.57.0.0/16 </a:t>
              </a:r>
              <a:endParaRPr kumimoji="0" lang="en-US" sz="1100" b="0" i="0" u="none" strike="noStrike" kern="0" cap="none" spc="0" normalizeH="0" baseline="0" noProof="0" dirty="0">
                <a:ln>
                  <a:noFill/>
                </a:ln>
                <a:solidFill>
                  <a:schemeClr val="tx1"/>
                </a:solidFill>
                <a:effectLst/>
                <a:uLnTx/>
                <a:uFillTx/>
              </a:endParaRPr>
            </a:p>
          </p:txBody>
        </p:sp>
        <p:sp>
          <p:nvSpPr>
            <p:cNvPr id="8" name="Rectangle 7"/>
            <p:cNvSpPr/>
            <p:nvPr/>
          </p:nvSpPr>
          <p:spPr bwMode="auto">
            <a:xfrm>
              <a:off x="2097823"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2233496" y="412169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2526887" y="459753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3085848" y="420552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2852503" y="3653229"/>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10.57.1.0/24</a:t>
              </a:r>
              <a:endParaRPr kumimoji="0" lang="en-US" sz="11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4007760" y="383091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4388743" y="365322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10.57.3.0/27</a:t>
              </a:r>
              <a:endParaRPr kumimoji="0" lang="en-US" sz="11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4570515" y="4244755"/>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450209" y="4317308"/>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bwMode="auto">
            <a:xfrm>
              <a:off x="6621895" y="2025124"/>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Rectangle: Rounded Corners 28"/>
            <p:cNvSpPr/>
            <p:nvPr/>
          </p:nvSpPr>
          <p:spPr bwMode="auto">
            <a:xfrm>
              <a:off x="8141113" y="1843272"/>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VNet4</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10.6.0.0/16 </a:t>
              </a:r>
              <a:endParaRPr kumimoji="0" lang="en-US" sz="1100" b="0" i="0" u="none" strike="noStrike" kern="0" cap="none" spc="0" normalizeH="0" baseline="0" noProof="0" dirty="0">
                <a:ln>
                  <a:noFill/>
                </a:ln>
                <a:solidFill>
                  <a:schemeClr val="tx1"/>
                </a:solidFill>
                <a:effectLst/>
                <a:uLnTx/>
                <a:uFillTx/>
              </a:endParaRPr>
            </a:p>
          </p:txBody>
        </p:sp>
        <p:sp>
          <p:nvSpPr>
            <p:cNvPr id="30" name="Rectangle 29"/>
            <p:cNvSpPr/>
            <p:nvPr/>
          </p:nvSpPr>
          <p:spPr bwMode="auto">
            <a:xfrm>
              <a:off x="8680824" y="2633097"/>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8816498" y="292387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9109889" y="3399710"/>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9668850" y="3007699"/>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9435506" y="2455408"/>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10.6.11.0/24</a:t>
              </a:r>
              <a:endParaRPr kumimoji="0" lang="en-US" sz="1100" b="0" i="0" u="none" strike="noStrike" kern="0" cap="none" spc="0" normalizeH="0" baseline="0" noProof="0" dirty="0">
                <a:ln>
                  <a:noFill/>
                </a:ln>
                <a:solidFill>
                  <a:schemeClr val="tx1"/>
                </a:solidFill>
                <a:effectLst/>
                <a:uLnTx/>
                <a:uFillTx/>
              </a:endParaRPr>
            </a:p>
          </p:txBody>
        </p:sp>
        <p:sp>
          <p:nvSpPr>
            <p:cNvPr id="35" name="Rectangle 34"/>
            <p:cNvSpPr/>
            <p:nvPr/>
          </p:nvSpPr>
          <p:spPr bwMode="auto">
            <a:xfrm>
              <a:off x="6768865" y="2633098"/>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Rounded Corners 36"/>
            <p:cNvSpPr/>
            <p:nvPr/>
          </p:nvSpPr>
          <p:spPr bwMode="auto">
            <a:xfrm>
              <a:off x="7149850" y="2455407"/>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10.6.3.0/27</a:t>
              </a:r>
              <a:endParaRPr kumimoji="0" lang="en-US" sz="1100" b="0" i="0" u="none" strike="noStrike" kern="0" cap="none" spc="0" normalizeH="0" baseline="0" noProof="0" dirty="0">
                <a:ln>
                  <a:noFill/>
                </a:ln>
                <a:solidFill>
                  <a:schemeClr val="tx1"/>
                </a:solidFill>
                <a:effectLst/>
                <a:uLnTx/>
                <a:uFillTx/>
              </a:endParaRPr>
            </a:p>
          </p:txBody>
        </p:sp>
        <p:sp>
          <p:nvSpPr>
            <p:cNvPr id="38" name="Rectangle 37"/>
            <p:cNvSpPr/>
            <p:nvPr/>
          </p:nvSpPr>
          <p:spPr bwMode="auto">
            <a:xfrm>
              <a:off x="7331624" y="3046931"/>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7211319" y="3119481"/>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Arrow: Left-Right 40"/>
            <p:cNvSpPr/>
            <p:nvPr/>
          </p:nvSpPr>
          <p:spPr bwMode="auto">
            <a:xfrm rot="20045750">
              <a:off x="5262283" y="3715072"/>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6621895" y="4544830"/>
              <a:ext cx="3893975" cy="20126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Rounded Corners 64"/>
            <p:cNvSpPr/>
            <p:nvPr/>
          </p:nvSpPr>
          <p:spPr bwMode="auto">
            <a:xfrm>
              <a:off x="8141113" y="4362978"/>
              <a:ext cx="2110803" cy="39902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100" b="0" i="0" u="none" strike="noStrike" kern="0" cap="none" spc="0" normalizeH="0" baseline="0" noProof="0" dirty="0" err="1">
                  <a:ln>
                    <a:noFill/>
                  </a:ln>
                  <a:solidFill>
                    <a:schemeClr val="tx1"/>
                  </a:solidFill>
                  <a:effectLst/>
                  <a:uLnTx/>
                  <a:uFillTx/>
                </a:rPr>
                <a:t>Name</a:t>
              </a:r>
              <a:r>
                <a:rPr kumimoji="0" lang="it-IT" sz="1100" b="0" i="0" u="none" strike="noStrike" kern="0" cap="none" spc="0" normalizeH="0" baseline="0" noProof="0" dirty="0">
                  <a:ln>
                    <a:noFill/>
                  </a:ln>
                  <a:solidFill>
                    <a:schemeClr val="tx1"/>
                  </a:solidFill>
                  <a:effectLst/>
                  <a:uLnTx/>
                  <a:uFillTx/>
                </a:rPr>
                <a:t>: </a:t>
              </a:r>
              <a:r>
                <a:rPr lang="it-IT" sz="1100" kern="0" dirty="0">
                  <a:solidFill>
                    <a:schemeClr val="tx1"/>
                  </a:solidFill>
                </a:rPr>
                <a:t>VNet5</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err="1">
                  <a:ln>
                    <a:noFill/>
                  </a:ln>
                  <a:solidFill>
                    <a:schemeClr val="tx1"/>
                  </a:solidFill>
                  <a:effectLst/>
                  <a:uLnTx/>
                  <a:uFillTx/>
                </a:rPr>
                <a:t>Address</a:t>
              </a:r>
              <a:r>
                <a:rPr kumimoji="0" lang="it-IT" sz="1100" b="0" i="0" u="none" strike="noStrike" kern="0" cap="none" spc="0" normalizeH="0" baseline="0" noProof="0" dirty="0">
                  <a:ln>
                    <a:noFill/>
                  </a:ln>
                  <a:solidFill>
                    <a:schemeClr val="tx1"/>
                  </a:solidFill>
                  <a:effectLst/>
                  <a:uLnTx/>
                  <a:uFillTx/>
                </a:rPr>
                <a:t> </a:t>
              </a:r>
              <a:r>
                <a:rPr kumimoji="0" lang="it-IT" sz="1100" b="0" i="0" u="none" strike="noStrike" kern="0" cap="none" spc="0" normalizeH="0" baseline="0" noProof="0" dirty="0" err="1">
                  <a:ln>
                    <a:noFill/>
                  </a:ln>
                  <a:solidFill>
                    <a:schemeClr val="tx1"/>
                  </a:solidFill>
                  <a:effectLst/>
                  <a:uLnTx/>
                  <a:uFillTx/>
                </a:rPr>
                <a:t>space</a:t>
              </a:r>
              <a:r>
                <a:rPr kumimoji="0" lang="it-IT" sz="1100" b="0" i="0" u="none" strike="noStrike" kern="0" cap="none" spc="0" normalizeH="0" baseline="0" noProof="0" dirty="0">
                  <a:ln>
                    <a:noFill/>
                  </a:ln>
                  <a:solidFill>
                    <a:schemeClr val="tx1"/>
                  </a:solidFill>
                  <a:effectLst/>
                  <a:uLnTx/>
                  <a:uFillTx/>
                </a:rPr>
                <a:t>: 10.7.0.0/16 </a:t>
              </a:r>
              <a:endParaRPr kumimoji="0" lang="en-US" sz="1100" b="0" i="0" u="none" strike="noStrike" kern="0" cap="none" spc="0" normalizeH="0" baseline="0" noProof="0" dirty="0">
                <a:ln>
                  <a:noFill/>
                </a:ln>
                <a:solidFill>
                  <a:schemeClr val="tx1"/>
                </a:solidFill>
                <a:effectLst/>
                <a:uLnTx/>
                <a:uFillTx/>
              </a:endParaRPr>
            </a:p>
          </p:txBody>
        </p:sp>
        <p:sp>
          <p:nvSpPr>
            <p:cNvPr id="66" name="Rectangle 65"/>
            <p:cNvSpPr/>
            <p:nvPr/>
          </p:nvSpPr>
          <p:spPr bwMode="auto">
            <a:xfrm>
              <a:off x="8680824" y="5152803"/>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7" name="Rectangle 66"/>
            <p:cNvSpPr/>
            <p:nvPr/>
          </p:nvSpPr>
          <p:spPr bwMode="auto">
            <a:xfrm>
              <a:off x="8816498" y="5443582"/>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67"/>
            <p:cNvSpPr/>
            <p:nvPr/>
          </p:nvSpPr>
          <p:spPr bwMode="auto">
            <a:xfrm>
              <a:off x="9109889" y="5919416"/>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9668850" y="5527405"/>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Rounded Corners 69"/>
            <p:cNvSpPr/>
            <p:nvPr/>
          </p:nvSpPr>
          <p:spPr bwMode="auto">
            <a:xfrm>
              <a:off x="9435506" y="4975114"/>
              <a:ext cx="863047"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10.7.8.0/24</a:t>
              </a:r>
              <a:endParaRPr kumimoji="0" lang="en-US" sz="11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768865" y="5152804"/>
              <a:ext cx="1687286" cy="11296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7149850" y="4975113"/>
              <a:ext cx="1236742" cy="35924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Gateway </a:t>
              </a:r>
              <a:r>
                <a:rPr kumimoji="0" lang="it-IT" sz="1100" b="0" i="0" u="none" strike="noStrike" kern="0" cap="none" spc="0" normalizeH="0" baseline="0" noProof="0" dirty="0" err="1">
                  <a:ln>
                    <a:noFill/>
                  </a:ln>
                  <a:solidFill>
                    <a:schemeClr val="tx1"/>
                  </a:solidFill>
                  <a:effectLst/>
                  <a:uLnTx/>
                  <a:uFillTx/>
                </a:rPr>
                <a:t>Subnet</a:t>
              </a:r>
              <a:endParaRPr kumimoji="0" lang="it-IT" sz="11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solidFill>
                    <a:schemeClr val="tx1"/>
                  </a:solidFill>
                  <a:effectLst/>
                  <a:uLnTx/>
                  <a:uFillTx/>
                </a:rPr>
                <a:t>10.7.3.0/27</a:t>
              </a:r>
              <a:endParaRPr kumimoji="0" lang="en-US" sz="1100" b="0" i="0" u="none" strike="noStrike" kern="0" cap="none" spc="0" normalizeH="0" baseline="0" noProof="0" dirty="0">
                <a:ln>
                  <a:noFill/>
                </a:ln>
                <a:solidFill>
                  <a:schemeClr val="tx1"/>
                </a:solidFill>
                <a:effectLst/>
                <a:uLnTx/>
                <a:uFillTx/>
              </a:endParaRPr>
            </a:p>
          </p:txBody>
        </p:sp>
        <p:sp>
          <p:nvSpPr>
            <p:cNvPr id="73" name="Rectangle 72"/>
            <p:cNvSpPr/>
            <p:nvPr/>
          </p:nvSpPr>
          <p:spPr bwMode="auto">
            <a:xfrm>
              <a:off x="7331624" y="5566637"/>
              <a:ext cx="629701" cy="299069"/>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7211319" y="5639187"/>
              <a:ext cx="629701" cy="299069"/>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05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Left-Right 74"/>
            <p:cNvSpPr/>
            <p:nvPr/>
          </p:nvSpPr>
          <p:spPr bwMode="auto">
            <a:xfrm rot="1770774">
              <a:off x="5209466" y="4846483"/>
              <a:ext cx="1957550" cy="430793"/>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VNet-2-VNet</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42" name="Rectangle 41"/>
          <p:cNvSpPr/>
          <p:nvPr/>
        </p:nvSpPr>
        <p:spPr bwMode="auto">
          <a:xfrm>
            <a:off x="3172603" y="4629966"/>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 name="Rectangle 42"/>
          <p:cNvSpPr/>
          <p:nvPr/>
        </p:nvSpPr>
        <p:spPr bwMode="auto">
          <a:xfrm>
            <a:off x="5777756" y="3422004"/>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 name="Rectangle 43"/>
          <p:cNvSpPr/>
          <p:nvPr/>
        </p:nvSpPr>
        <p:spPr bwMode="auto">
          <a:xfrm>
            <a:off x="5805156" y="5948301"/>
            <a:ext cx="376460" cy="207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stCxn id="42" idx="3"/>
            <a:endCxn id="43" idx="1"/>
          </p:cNvCxnSpPr>
          <p:nvPr/>
        </p:nvCxnSpPr>
        <p:spPr>
          <a:xfrm flipV="1">
            <a:off x="3549063" y="3525601"/>
            <a:ext cx="2228693" cy="1207962"/>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3"/>
          </p:cNvCxnSpPr>
          <p:nvPr/>
        </p:nvCxnSpPr>
        <p:spPr>
          <a:xfrm>
            <a:off x="3549063" y="4733563"/>
            <a:ext cx="2231251" cy="1308008"/>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4" name="Speech Bubble: Oval 53"/>
          <p:cNvSpPr/>
          <p:nvPr/>
        </p:nvSpPr>
        <p:spPr bwMode="auto">
          <a:xfrm>
            <a:off x="1597031" y="6350526"/>
            <a:ext cx="2789046" cy="511324"/>
          </a:xfrm>
          <a:prstGeom prst="wedgeEllipseCallout">
            <a:avLst>
              <a:gd name="adj1" fmla="val 99934"/>
              <a:gd name="adj2" fmla="val -9542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err="1">
                <a:ln>
                  <a:noFill/>
                </a:ln>
                <a:solidFill>
                  <a:srgbClr val="505050"/>
                </a:solidFill>
                <a:effectLst/>
                <a:uLnTx/>
                <a:uFillTx/>
              </a:rPr>
              <a:t>Please</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send</a:t>
            </a:r>
            <a:r>
              <a:rPr kumimoji="0" lang="it-IT" sz="1050" b="0" i="0" u="none" strike="noStrike" kern="0" cap="none" spc="0" normalizeH="0" baseline="0" noProof="0" dirty="0">
                <a:ln>
                  <a:noFill/>
                </a:ln>
                <a:solidFill>
                  <a:srgbClr val="505050"/>
                </a:solidFill>
                <a:effectLst/>
                <a:uLnTx/>
                <a:uFillTx/>
              </a:rPr>
              <a:t> me </a:t>
            </a:r>
            <a:r>
              <a:rPr kumimoji="0" lang="it-IT" sz="1050" b="0" i="0" u="none" strike="noStrike" kern="0" cap="none" spc="0" normalizeH="0" baseline="0" noProof="0" dirty="0" err="1">
                <a:ln>
                  <a:noFill/>
                </a:ln>
                <a:solidFill>
                  <a:srgbClr val="505050"/>
                </a:solidFill>
                <a:effectLst/>
                <a:uLnTx/>
                <a:uFillTx/>
              </a:rPr>
              <a:t>packets</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going</a:t>
            </a:r>
            <a:r>
              <a:rPr kumimoji="0" lang="it-IT" sz="1050" b="0" i="0" u="none" strike="noStrike" kern="0" cap="none" spc="0" normalizeH="0" baseline="0" noProof="0" dirty="0">
                <a:ln>
                  <a:noFill/>
                </a:ln>
                <a:solidFill>
                  <a:srgbClr val="505050"/>
                </a:solidFill>
                <a:effectLst/>
                <a:uLnTx/>
                <a:uFillTx/>
              </a:rPr>
              <a:t>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10.7.0.0/16</a:t>
            </a:r>
          </a:p>
        </p:txBody>
      </p:sp>
      <p:sp>
        <p:nvSpPr>
          <p:cNvPr id="55" name="Speech Bubble: Oval 54"/>
          <p:cNvSpPr/>
          <p:nvPr/>
        </p:nvSpPr>
        <p:spPr bwMode="auto">
          <a:xfrm>
            <a:off x="318822" y="5469951"/>
            <a:ext cx="2789046" cy="685543"/>
          </a:xfrm>
          <a:prstGeom prst="wedgeEllipseCallout">
            <a:avLst>
              <a:gd name="adj1" fmla="val 53488"/>
              <a:gd name="adj2" fmla="val -18271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err="1">
                <a:ln>
                  <a:noFill/>
                </a:ln>
                <a:solidFill>
                  <a:srgbClr val="505050"/>
                </a:solidFill>
                <a:effectLst/>
                <a:uLnTx/>
                <a:uFillTx/>
              </a:rPr>
              <a:t>Please</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send</a:t>
            </a:r>
            <a:r>
              <a:rPr kumimoji="0" lang="it-IT" sz="1050" b="0" i="0" u="none" strike="noStrike" kern="0" cap="none" spc="0" normalizeH="0" baseline="0" noProof="0" dirty="0">
                <a:ln>
                  <a:noFill/>
                </a:ln>
                <a:solidFill>
                  <a:srgbClr val="505050"/>
                </a:solidFill>
                <a:effectLst/>
                <a:uLnTx/>
                <a:uFillTx/>
              </a:rPr>
              <a:t> me </a:t>
            </a:r>
            <a:r>
              <a:rPr kumimoji="0" lang="it-IT" sz="1050" b="0" i="0" u="none" strike="noStrike" kern="0" cap="none" spc="0" normalizeH="0" baseline="0" noProof="0" dirty="0" err="1">
                <a:ln>
                  <a:noFill/>
                </a:ln>
                <a:solidFill>
                  <a:srgbClr val="505050"/>
                </a:solidFill>
                <a:effectLst/>
                <a:uLnTx/>
                <a:uFillTx/>
              </a:rPr>
              <a:t>packets</a:t>
            </a:r>
            <a:r>
              <a:rPr kumimoji="0" lang="it-IT" sz="1050" b="0" i="0" u="none" strike="noStrike" kern="0" cap="none" spc="0" normalizeH="0" baseline="0" noProof="0" dirty="0">
                <a:ln>
                  <a:noFill/>
                </a:ln>
                <a:solidFill>
                  <a:srgbClr val="505050"/>
                </a:solidFill>
                <a:effectLst/>
                <a:uLnTx/>
                <a:uFillTx/>
              </a:rPr>
              <a:t> </a:t>
            </a:r>
            <a:r>
              <a:rPr kumimoji="0" lang="it-IT" sz="1050" b="0" i="0" u="none" strike="noStrike" kern="0" cap="none" spc="0" normalizeH="0" baseline="0" noProof="0" dirty="0" err="1">
                <a:ln>
                  <a:noFill/>
                </a:ln>
                <a:solidFill>
                  <a:srgbClr val="505050"/>
                </a:solidFill>
                <a:effectLst/>
                <a:uLnTx/>
                <a:uFillTx/>
              </a:rPr>
              <a:t>going</a:t>
            </a:r>
            <a:r>
              <a:rPr kumimoji="0" lang="it-IT" sz="1050" b="0" i="0" u="none" strike="noStrike" kern="0" cap="none" spc="0" normalizeH="0" baseline="0" noProof="0" dirty="0">
                <a:ln>
                  <a:noFill/>
                </a:ln>
                <a:solidFill>
                  <a:srgbClr val="505050"/>
                </a:solidFill>
                <a:effectLst/>
                <a:uLnTx/>
                <a:uFillTx/>
              </a:rPr>
              <a:t>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10.7.0.0/16 and</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10.57.0.0/16</a:t>
            </a:r>
          </a:p>
        </p:txBody>
      </p:sp>
      <p:sp>
        <p:nvSpPr>
          <p:cNvPr id="56" name="Speech Bubble: Oval 55"/>
          <p:cNvSpPr/>
          <p:nvPr/>
        </p:nvSpPr>
        <p:spPr bwMode="auto">
          <a:xfrm>
            <a:off x="3625538" y="5425474"/>
            <a:ext cx="624061" cy="235039"/>
          </a:xfrm>
          <a:prstGeom prst="wedgeEllipseCallout">
            <a:avLst>
              <a:gd name="adj1" fmla="val -82570"/>
              <a:gd name="adj2" fmla="val -31239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OK</a:t>
            </a:r>
          </a:p>
        </p:txBody>
      </p:sp>
      <p:sp>
        <p:nvSpPr>
          <p:cNvPr id="49" name="Speech Bubble: Oval 48"/>
          <p:cNvSpPr/>
          <p:nvPr/>
        </p:nvSpPr>
        <p:spPr bwMode="auto">
          <a:xfrm>
            <a:off x="4014788" y="2462418"/>
            <a:ext cx="624061" cy="235039"/>
          </a:xfrm>
          <a:prstGeom prst="wedgeEllipseCallout">
            <a:avLst>
              <a:gd name="adj1" fmla="val 173847"/>
              <a:gd name="adj2" fmla="val 303593"/>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050" b="0" i="0" u="none" strike="noStrike" kern="0" cap="none" spc="0" normalizeH="0" baseline="0" noProof="0" dirty="0">
                <a:ln>
                  <a:noFill/>
                </a:ln>
                <a:solidFill>
                  <a:srgbClr val="505050"/>
                </a:solidFill>
                <a:effectLst/>
                <a:uLnTx/>
                <a:uFillTx/>
              </a:rPr>
              <a:t>OK</a:t>
            </a:r>
          </a:p>
        </p:txBody>
      </p:sp>
      <p:graphicFrame>
        <p:nvGraphicFramePr>
          <p:cNvPr id="50" name="Table 49"/>
          <p:cNvGraphicFramePr>
            <a:graphicFrameLocks noGrp="1"/>
          </p:cNvGraphicFramePr>
          <p:nvPr>
            <p:extLst/>
          </p:nvPr>
        </p:nvGraphicFramePr>
        <p:xfrm>
          <a:off x="9311740" y="2204800"/>
          <a:ext cx="2681828" cy="1750680"/>
        </p:xfrm>
        <a:graphic>
          <a:graphicData uri="http://schemas.openxmlformats.org/drawingml/2006/table">
            <a:tbl>
              <a:tblPr firstRow="1" bandRow="1">
                <a:tableStyleId>{5C22544A-7EE6-4342-B048-85BDC9FD1C3A}</a:tableStyleId>
              </a:tblPr>
              <a:tblGrid>
                <a:gridCol w="1340914">
                  <a:extLst>
                    <a:ext uri="{9D8B030D-6E8A-4147-A177-3AD203B41FA5}">
                      <a16:colId xmlns:a16="http://schemas.microsoft.com/office/drawing/2014/main" val="1890790428"/>
                    </a:ext>
                  </a:extLst>
                </a:gridCol>
                <a:gridCol w="1340914">
                  <a:extLst>
                    <a:ext uri="{9D8B030D-6E8A-4147-A177-3AD203B41FA5}">
                      <a16:colId xmlns:a16="http://schemas.microsoft.com/office/drawing/2014/main" val="4238020326"/>
                    </a:ext>
                  </a:extLst>
                </a:gridCol>
              </a:tblGrid>
              <a:tr h="330990">
                <a:tc gridSpan="2">
                  <a:txBody>
                    <a:bodyPr/>
                    <a:lstStyle/>
                    <a:p>
                      <a:pPr algn="ctr"/>
                      <a:r>
                        <a:rPr lang="it-IT" sz="1100" b="0" dirty="0"/>
                        <a:t>System</a:t>
                      </a:r>
                      <a:r>
                        <a:rPr lang="it-IT" sz="1100" b="0" baseline="0" dirty="0"/>
                        <a:t> </a:t>
                      </a:r>
                      <a:r>
                        <a:rPr lang="it-IT" sz="1100" b="0" baseline="0" dirty="0" err="1"/>
                        <a:t>Route</a:t>
                      </a:r>
                      <a:r>
                        <a:rPr lang="it-IT" sz="1100" b="0" baseline="0" dirty="0"/>
                        <a:t> </a:t>
                      </a:r>
                      <a:r>
                        <a:rPr lang="it-IT" sz="1100" b="0" baseline="0" dirty="0" err="1"/>
                        <a:t>Table</a:t>
                      </a:r>
                      <a:r>
                        <a:rPr lang="it-IT" sz="1100" b="0" baseline="0" dirty="0"/>
                        <a:t>: TRVNET4</a:t>
                      </a:r>
                      <a:endParaRPr lang="en-US" sz="1100" b="0" dirty="0"/>
                    </a:p>
                  </a:txBody>
                  <a:tcPr/>
                </a:tc>
                <a:tc hMerge="1">
                  <a:txBody>
                    <a:bodyPr/>
                    <a:lstStyle/>
                    <a:p>
                      <a:endParaRPr lang="en-US" dirty="0"/>
                    </a:p>
                  </a:txBody>
                  <a:tcPr/>
                </a:tc>
                <a:extLst>
                  <a:ext uri="{0D108BD9-81ED-4DB2-BD59-A6C34878D82A}">
                    <a16:rowId xmlns:a16="http://schemas.microsoft.com/office/drawing/2014/main" val="2028981185"/>
                  </a:ext>
                </a:extLst>
              </a:tr>
              <a:tr h="426720">
                <a:tc>
                  <a:txBody>
                    <a:bodyPr/>
                    <a:lstStyle/>
                    <a:p>
                      <a:r>
                        <a:rPr lang="it-IT" sz="1100" dirty="0"/>
                        <a:t>Dest: 10.6.0.0/16</a:t>
                      </a:r>
                      <a:endParaRPr lang="en-US" sz="1100" dirty="0"/>
                    </a:p>
                  </a:txBody>
                  <a:tcPr/>
                </a:tc>
                <a:tc>
                  <a:txBody>
                    <a:bodyPr/>
                    <a:lstStyle/>
                    <a:p>
                      <a:r>
                        <a:rPr lang="it-IT" sz="1100" dirty="0"/>
                        <a:t>Send to: Local VNet</a:t>
                      </a:r>
                      <a:endParaRPr lang="en-US" sz="1100" dirty="0"/>
                    </a:p>
                  </a:txBody>
                  <a:tcPr/>
                </a:tc>
                <a:extLst>
                  <a:ext uri="{0D108BD9-81ED-4DB2-BD59-A6C34878D82A}">
                    <a16:rowId xmlns:a16="http://schemas.microsoft.com/office/drawing/2014/main" val="1675012222"/>
                  </a:ext>
                </a:extLst>
              </a:tr>
              <a:tr h="330990">
                <a:tc>
                  <a:txBody>
                    <a:bodyPr/>
                    <a:lstStyle/>
                    <a:p>
                      <a:r>
                        <a:rPr lang="it-IT" sz="1100" dirty="0"/>
                        <a:t>Dest:</a:t>
                      </a:r>
                      <a:r>
                        <a:rPr lang="it-IT" sz="1100" baseline="0" dirty="0"/>
                        <a:t> 10.57.0.0/16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1535236198"/>
                  </a:ext>
                </a:extLst>
              </a:tr>
              <a:tr h="330990">
                <a:tc>
                  <a:txBody>
                    <a:bodyPr/>
                    <a:lstStyle/>
                    <a:p>
                      <a:r>
                        <a:rPr lang="it-IT" sz="1100" dirty="0"/>
                        <a:t>Dest:</a:t>
                      </a:r>
                      <a:r>
                        <a:rPr lang="it-IT" sz="1100" baseline="0" dirty="0"/>
                        <a:t> 10.7.0.0/16</a:t>
                      </a:r>
                      <a:endParaRPr lang="en-US" sz="1100" dirty="0"/>
                    </a:p>
                  </a:txBody>
                  <a:tcPr/>
                </a:tc>
                <a:tc>
                  <a:txBody>
                    <a:bodyPr/>
                    <a:lstStyle/>
                    <a:p>
                      <a:r>
                        <a:rPr lang="it-IT" sz="1100" dirty="0"/>
                        <a:t>Send to VNet GW</a:t>
                      </a:r>
                      <a:endParaRPr lang="en-US" sz="1100" dirty="0"/>
                    </a:p>
                  </a:txBody>
                  <a:tcPr/>
                </a:tc>
                <a:extLst>
                  <a:ext uri="{0D108BD9-81ED-4DB2-BD59-A6C34878D82A}">
                    <a16:rowId xmlns:a16="http://schemas.microsoft.com/office/drawing/2014/main" val="935617424"/>
                  </a:ext>
                </a:extLst>
              </a:tr>
              <a:tr h="330990">
                <a:tc>
                  <a:txBody>
                    <a:bodyPr/>
                    <a:lstStyle/>
                    <a:p>
                      <a:r>
                        <a:rPr lang="it-IT" sz="1100" dirty="0"/>
                        <a:t>Dest:</a:t>
                      </a:r>
                      <a:r>
                        <a:rPr lang="it-IT" sz="1100" baseline="0" dirty="0"/>
                        <a:t> </a:t>
                      </a:r>
                      <a:r>
                        <a:rPr lang="it-IT" sz="1100" dirty="0"/>
                        <a:t>0.0.0.0/0</a:t>
                      </a:r>
                      <a:endParaRPr lang="en-US" sz="1100" dirty="0"/>
                    </a:p>
                  </a:txBody>
                  <a:tcPr/>
                </a:tc>
                <a:tc>
                  <a:txBody>
                    <a:bodyPr/>
                    <a:lstStyle/>
                    <a:p>
                      <a:r>
                        <a:rPr lang="it-IT" sz="1100" dirty="0" err="1"/>
                        <a:t>Send</a:t>
                      </a:r>
                      <a:r>
                        <a:rPr lang="it-IT" sz="1100" dirty="0"/>
                        <a:t> to: Inter</a:t>
                      </a:r>
                      <a:r>
                        <a:rPr lang="it-IT" sz="1100" baseline="0" dirty="0"/>
                        <a:t>net</a:t>
                      </a:r>
                      <a:endParaRPr lang="it-IT" sz="1100" dirty="0"/>
                    </a:p>
                  </a:txBody>
                  <a:tcPr/>
                </a:tc>
                <a:extLst>
                  <a:ext uri="{0D108BD9-81ED-4DB2-BD59-A6C34878D82A}">
                    <a16:rowId xmlns:a16="http://schemas.microsoft.com/office/drawing/2014/main" val="4080251713"/>
                  </a:ext>
                </a:extLst>
              </a:tr>
            </a:tbl>
          </a:graphicData>
        </a:graphic>
      </p:graphicFrame>
      <p:sp>
        <p:nvSpPr>
          <p:cNvPr id="51" name="Rectangle 50"/>
          <p:cNvSpPr/>
          <p:nvPr/>
        </p:nvSpPr>
        <p:spPr bwMode="auto">
          <a:xfrm>
            <a:off x="9255132" y="3313449"/>
            <a:ext cx="2784983" cy="275252"/>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 name="Callout: Double Bent Line with Accent Bar 12"/>
          <p:cNvSpPr/>
          <p:nvPr/>
        </p:nvSpPr>
        <p:spPr bwMode="auto">
          <a:xfrm>
            <a:off x="9458620" y="4441320"/>
            <a:ext cx="2565698" cy="1499576"/>
          </a:xfrm>
          <a:prstGeom prst="accentCallout3">
            <a:avLst>
              <a:gd name="adj1" fmla="val 20028"/>
              <a:gd name="adj2" fmla="val -4122"/>
              <a:gd name="adj3" fmla="val 18750"/>
              <a:gd name="adj4" fmla="val -16667"/>
              <a:gd name="adj5" fmla="val -7805"/>
              <a:gd name="adj6" fmla="val -31044"/>
              <a:gd name="adj7" fmla="val -66861"/>
              <a:gd name="adj8" fmla="val -10603"/>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TRVNET4 </a:t>
            </a:r>
            <a:r>
              <a:rPr kumimoji="0" lang="it-IT" sz="2000" b="0" i="0" u="none" strike="noStrike" kern="0" cap="none" spc="0" normalizeH="0" baseline="0" noProof="0" dirty="0" err="1">
                <a:ln>
                  <a:noFill/>
                </a:ln>
                <a:solidFill>
                  <a:schemeClr val="tx1"/>
                </a:solidFill>
                <a:effectLst/>
                <a:uLnTx/>
                <a:uFillTx/>
              </a:rPr>
              <a:t>has</a:t>
            </a:r>
            <a:r>
              <a:rPr kumimoji="0" lang="it-IT" sz="2000" b="0" i="0" u="none" strike="noStrike" kern="0" cap="none" spc="0" normalizeH="0" baseline="0" noProof="0" dirty="0">
                <a:ln>
                  <a:noFill/>
                </a:ln>
                <a:solidFill>
                  <a:schemeClr val="tx1"/>
                </a:solidFill>
                <a:effectLst/>
                <a:uLnTx/>
                <a:uFillTx/>
              </a:rPr>
              <a:t> </a:t>
            </a:r>
            <a:r>
              <a:rPr kumimoji="0" lang="it-IT" sz="2000" b="0" i="0" u="none" strike="noStrike" kern="0" cap="none" spc="0" normalizeH="0" baseline="0" noProof="0" dirty="0" err="1">
                <a:ln>
                  <a:noFill/>
                </a:ln>
                <a:solidFill>
                  <a:schemeClr val="tx1"/>
                </a:solidFill>
                <a:effectLst/>
                <a:uLnTx/>
                <a:uFillTx/>
              </a:rPr>
              <a:t>now</a:t>
            </a:r>
            <a:r>
              <a:rPr kumimoji="0" lang="it-IT" sz="2000" b="0" i="0" u="none" strike="noStrike" kern="0" cap="none" spc="0" normalizeH="0" baseline="0" noProof="0" dirty="0">
                <a:ln>
                  <a:noFill/>
                </a:ln>
                <a:solidFill>
                  <a:schemeClr val="tx1"/>
                </a:solidFill>
                <a:effectLst/>
                <a:uLnTx/>
                <a:uFillTx/>
              </a:rPr>
              <a:t> a </a:t>
            </a:r>
            <a:r>
              <a:rPr kumimoji="0" lang="it-IT" sz="2000" b="0" i="0" u="none" strike="noStrike" kern="0" cap="none" spc="0" normalizeH="0" baseline="0" noProof="0" dirty="0" err="1">
                <a:ln>
                  <a:noFill/>
                </a:ln>
                <a:solidFill>
                  <a:schemeClr val="tx1"/>
                </a:solidFill>
                <a:effectLst/>
                <a:uLnTx/>
                <a:uFillTx/>
              </a:rPr>
              <a:t>route</a:t>
            </a:r>
            <a:r>
              <a:rPr kumimoji="0" lang="it-IT" sz="2000" b="0" i="0" u="none" strike="noStrike" kern="0" cap="none" spc="0" normalizeH="0" baseline="0" noProof="0" dirty="0">
                <a:ln>
                  <a:noFill/>
                </a:ln>
                <a:solidFill>
                  <a:schemeClr val="tx1"/>
                </a:solidFill>
                <a:effectLst/>
                <a:uLnTx/>
                <a:uFillTx/>
              </a:rPr>
              <a:t> to </a:t>
            </a:r>
            <a:r>
              <a:rPr kumimoji="0" lang="it-IT" sz="2000" b="0" i="0" u="none" strike="noStrike" kern="0" cap="none" spc="0" normalizeH="0" baseline="0" noProof="0" dirty="0" err="1">
                <a:ln>
                  <a:noFill/>
                </a:ln>
                <a:solidFill>
                  <a:schemeClr val="tx1"/>
                </a:solidFill>
                <a:effectLst/>
                <a:uLnTx/>
                <a:uFillTx/>
              </a:rPr>
              <a:t>send</a:t>
            </a:r>
            <a:r>
              <a:rPr kumimoji="0" lang="it-IT" sz="2000" b="0" i="0" u="none" strike="noStrike" kern="0" cap="none" spc="0" normalizeH="0" baseline="0" noProof="0" dirty="0">
                <a:ln>
                  <a:noFill/>
                </a:ln>
                <a:solidFill>
                  <a:schemeClr val="tx1"/>
                </a:solidFill>
                <a:effectLst/>
                <a:uLnTx/>
                <a:uFillTx/>
              </a:rPr>
              <a:t> </a:t>
            </a:r>
            <a:r>
              <a:rPr kumimoji="0" lang="it-IT" sz="2000" b="0" i="0" u="none" strike="noStrike" kern="0" cap="none" spc="0" normalizeH="0" baseline="0" noProof="0" dirty="0" err="1">
                <a:ln>
                  <a:noFill/>
                </a:ln>
                <a:solidFill>
                  <a:schemeClr val="tx1"/>
                </a:solidFill>
                <a:effectLst/>
                <a:uLnTx/>
                <a:uFillTx/>
              </a:rPr>
              <a:t>traffic</a:t>
            </a:r>
            <a:r>
              <a:rPr kumimoji="0" lang="it-IT" sz="2000" b="0" i="0" u="none" strike="noStrike" kern="0" cap="none" spc="0" normalizeH="0" baseline="0" noProof="0" dirty="0">
                <a:ln>
                  <a:noFill/>
                </a:ln>
                <a:solidFill>
                  <a:schemeClr val="tx1"/>
                </a:solidFill>
                <a:effectLst/>
                <a:uLnTx/>
                <a:uFillTx/>
              </a:rPr>
              <a:t> to TRVNET5. TRVNET3 </a:t>
            </a:r>
            <a:r>
              <a:rPr kumimoji="0" lang="en-US" sz="2000" b="0" i="0" u="none" strike="noStrike" kern="0" cap="none" spc="0" normalizeH="0" baseline="0" noProof="0" dirty="0">
                <a:ln>
                  <a:noFill/>
                </a:ln>
                <a:solidFill>
                  <a:schemeClr val="tx1"/>
                </a:solidFill>
                <a:effectLst/>
                <a:uLnTx/>
                <a:uFillTx/>
              </a:rPr>
              <a:t>acts</a:t>
            </a:r>
            <a:r>
              <a:rPr kumimoji="0" lang="it-IT" sz="2000" b="0" i="0" u="none" strike="noStrike" kern="0" cap="none" spc="0" normalizeH="0" baseline="0" noProof="0" dirty="0">
                <a:ln>
                  <a:noFill/>
                </a:ln>
                <a:solidFill>
                  <a:schemeClr val="tx1"/>
                </a:solidFill>
                <a:effectLst/>
                <a:uLnTx/>
                <a:uFillTx/>
              </a:rPr>
              <a:t> </a:t>
            </a:r>
            <a:r>
              <a:rPr kumimoji="0" lang="it-IT" sz="2000" b="0" i="0" u="none" strike="noStrike" kern="0" cap="none" spc="0" normalizeH="0" baseline="0" noProof="0" dirty="0" err="1">
                <a:ln>
                  <a:noFill/>
                </a:ln>
                <a:solidFill>
                  <a:schemeClr val="tx1"/>
                </a:solidFill>
                <a:effectLst/>
                <a:uLnTx/>
                <a:uFillTx/>
              </a:rPr>
              <a:t>as</a:t>
            </a:r>
            <a:r>
              <a:rPr kumimoji="0" lang="it-IT" sz="2000" b="0" i="0" u="none" strike="noStrike" kern="0" cap="none" spc="0" normalizeH="0" baseline="0" noProof="0" dirty="0">
                <a:ln>
                  <a:noFill/>
                </a:ln>
                <a:solidFill>
                  <a:schemeClr val="tx1"/>
                </a:solidFill>
                <a:effectLst/>
                <a:uLnTx/>
                <a:uFillTx/>
              </a:rPr>
              <a:t> a </a:t>
            </a:r>
            <a:r>
              <a:rPr kumimoji="0" lang="it-IT" sz="2000" b="0" i="0" u="none" strike="noStrike" kern="0" cap="none" spc="0" normalizeH="0" baseline="0" noProof="0" dirty="0" err="1">
                <a:ln>
                  <a:noFill/>
                </a:ln>
                <a:solidFill>
                  <a:schemeClr val="tx1"/>
                </a:solidFill>
                <a:effectLst/>
                <a:uLnTx/>
                <a:uFillTx/>
              </a:rPr>
              <a:t>tranist</a:t>
            </a:r>
            <a:r>
              <a:rPr kumimoji="0" lang="it-IT" sz="2000" b="0" i="0" u="none" strike="noStrike" kern="0" cap="none" spc="0" normalizeH="0" baseline="0" noProof="0" dirty="0">
                <a:ln>
                  <a:noFill/>
                </a:ln>
                <a:solidFill>
                  <a:schemeClr val="tx1"/>
                </a:solidFill>
                <a:effectLst/>
                <a:uLnTx/>
                <a:uFillTx/>
              </a:rPr>
              <a:t> network </a:t>
            </a:r>
            <a:endParaRPr kumimoji="0" lang="en-US" sz="20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89091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VNet-2-VNet </a:t>
            </a:r>
            <a:r>
              <a:rPr lang="en-US" noProof="0" dirty="0" err="1"/>
              <a:t>connectivty</a:t>
            </a:r>
            <a:endParaRPr lang="en-US" noProof="0" dirty="0"/>
          </a:p>
        </p:txBody>
      </p:sp>
      <p:sp>
        <p:nvSpPr>
          <p:cNvPr id="6" name="Text Placeholder 5"/>
          <p:cNvSpPr>
            <a:spLocks noGrp="1"/>
          </p:cNvSpPr>
          <p:nvPr>
            <p:ph type="body" sz="quarter" idx="10"/>
          </p:nvPr>
        </p:nvSpPr>
        <p:spPr>
          <a:xfrm>
            <a:off x="274638" y="1212850"/>
            <a:ext cx="11887200" cy="2092881"/>
          </a:xfrm>
        </p:spPr>
        <p:txBody>
          <a:bodyPr/>
          <a:lstStyle/>
          <a:p>
            <a:r>
              <a:rPr lang="en-US" noProof="0" dirty="0"/>
              <a:t>VNet-2-VNet connections require four things</a:t>
            </a:r>
          </a:p>
          <a:p>
            <a:pPr lvl="1"/>
            <a:r>
              <a:rPr lang="en-US" noProof="0" dirty="0"/>
              <a:t>A virtual network gateway for VNet1</a:t>
            </a:r>
          </a:p>
          <a:p>
            <a:pPr lvl="1"/>
            <a:r>
              <a:rPr lang="en-US" noProof="0" dirty="0"/>
              <a:t>A virtual network gateway for VNet2</a:t>
            </a:r>
          </a:p>
          <a:p>
            <a:pPr lvl="1"/>
            <a:r>
              <a:rPr lang="en-US" noProof="0" dirty="0"/>
              <a:t>A connection from VNet1 to VNet2</a:t>
            </a:r>
          </a:p>
          <a:p>
            <a:pPr lvl="1"/>
            <a:r>
              <a:rPr lang="en-US" noProof="0" dirty="0"/>
              <a:t>A connection from VNet2 to VNet1</a:t>
            </a:r>
          </a:p>
        </p:txBody>
      </p:sp>
      <p:sp>
        <p:nvSpPr>
          <p:cNvPr id="60" name="Rectangle 59"/>
          <p:cNvSpPr/>
          <p:nvPr/>
        </p:nvSpPr>
        <p:spPr bwMode="auto">
          <a:xfrm>
            <a:off x="1468536" y="5042260"/>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GW1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(VNET1’s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gateway)</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5042260"/>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GW2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(VNET2’s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gateway)</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29912" y="3007742"/>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 1</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sym typeface="Wingdings" panose="05000000000000000000" pitchFamily="2" charset="2"/>
              </a:rPr>
              <a:t>2</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Arrow: Right 1"/>
          <p:cNvSpPr/>
          <p:nvPr/>
        </p:nvSpPr>
        <p:spPr bwMode="auto">
          <a:xfrm>
            <a:off x="4932644" y="5087979"/>
            <a:ext cx="2743169" cy="548634"/>
          </a:xfrm>
          <a:prstGeom prst="rightArrow">
            <a:avLst>
              <a:gd name="adj1" fmla="val 50000"/>
              <a:gd name="adj2" fmla="val 500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 1 </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sym typeface="Wingdings" panose="05000000000000000000" pitchFamily="2" charset="2"/>
              </a:rPr>
              <a:t> 2</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Cylinder 7"/>
          <p:cNvSpPr/>
          <p:nvPr/>
        </p:nvSpPr>
        <p:spPr bwMode="auto">
          <a:xfrm rot="16200000">
            <a:off x="6029912" y="3611561"/>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Arrow: Left 2"/>
          <p:cNvSpPr/>
          <p:nvPr/>
        </p:nvSpPr>
        <p:spPr bwMode="auto">
          <a:xfrm>
            <a:off x="4897499" y="5691797"/>
            <a:ext cx="2743169" cy="539170"/>
          </a:xfrm>
          <a:prstGeom prst="lef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 2 </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sym typeface="Wingdings" panose="05000000000000000000" pitchFamily="2" charset="2"/>
              </a:rPr>
              <a:t> 1</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 name="Right Brace 3"/>
          <p:cNvSpPr/>
          <p:nvPr/>
        </p:nvSpPr>
        <p:spPr>
          <a:xfrm>
            <a:off x="4480896" y="2582871"/>
            <a:ext cx="274317" cy="64007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4772941" y="2616675"/>
            <a:ext cx="4708796"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Connection objects have a «direction»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305749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VNet-2-VNet </a:t>
            </a:r>
            <a:r>
              <a:rPr lang="en-US" noProof="0" dirty="0" err="1"/>
              <a:t>connectivty</a:t>
            </a:r>
            <a:endParaRPr lang="en-US" noProof="0" dirty="0"/>
          </a:p>
        </p:txBody>
      </p:sp>
      <p:sp>
        <p:nvSpPr>
          <p:cNvPr id="6" name="Text Placeholder 5"/>
          <p:cNvSpPr>
            <a:spLocks noGrp="1"/>
          </p:cNvSpPr>
          <p:nvPr>
            <p:ph type="body" sz="quarter" idx="10"/>
          </p:nvPr>
        </p:nvSpPr>
        <p:spPr>
          <a:xfrm>
            <a:off x="274638" y="1212850"/>
            <a:ext cx="11887200" cy="2092881"/>
          </a:xfrm>
        </p:spPr>
        <p:txBody>
          <a:bodyPr/>
          <a:lstStyle/>
          <a:p>
            <a:r>
              <a:rPr lang="en-US" noProof="0" dirty="0"/>
              <a:t>VNet-2-VNet connections require four things</a:t>
            </a:r>
          </a:p>
          <a:p>
            <a:pPr lvl="1"/>
            <a:r>
              <a:rPr lang="en-US" noProof="0" dirty="0"/>
              <a:t>A virtual network gateway for VNet1</a:t>
            </a:r>
          </a:p>
          <a:p>
            <a:pPr lvl="1"/>
            <a:r>
              <a:rPr lang="en-US" noProof="0" dirty="0"/>
              <a:t>A virtual network gateway for VNet2</a:t>
            </a:r>
          </a:p>
          <a:p>
            <a:pPr lvl="1"/>
            <a:r>
              <a:rPr lang="en-US" noProof="0" dirty="0"/>
              <a:t>A connection from VNet1 to VNet2</a:t>
            </a:r>
          </a:p>
          <a:p>
            <a:pPr lvl="1"/>
            <a:r>
              <a:rPr lang="en-US" noProof="0" dirty="0"/>
              <a:t>A connection from VNet2 to VNet1</a:t>
            </a:r>
          </a:p>
        </p:txBody>
      </p:sp>
      <p:sp>
        <p:nvSpPr>
          <p:cNvPr id="60" name="Rectangle 59"/>
          <p:cNvSpPr/>
          <p:nvPr/>
        </p:nvSpPr>
        <p:spPr bwMode="auto">
          <a:xfrm>
            <a:off x="1468536" y="5042260"/>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GW1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(VNET1’s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gateway)</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5042260"/>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GW2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(VNET2’s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gateway)</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29912" y="3007742"/>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 1</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sym typeface="Wingdings" panose="05000000000000000000" pitchFamily="2" charset="2"/>
              </a:rPr>
              <a:t>2</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Arrow: Right 1"/>
          <p:cNvSpPr/>
          <p:nvPr/>
        </p:nvSpPr>
        <p:spPr bwMode="auto">
          <a:xfrm>
            <a:off x="4932644" y="5087979"/>
            <a:ext cx="2743169" cy="548634"/>
          </a:xfrm>
          <a:prstGeom prst="rightArrow">
            <a:avLst>
              <a:gd name="adj1" fmla="val 50000"/>
              <a:gd name="adj2" fmla="val 500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 1 </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sym typeface="Wingdings" panose="05000000000000000000" pitchFamily="2" charset="2"/>
              </a:rPr>
              <a:t> 2</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Cylinder 7"/>
          <p:cNvSpPr/>
          <p:nvPr/>
        </p:nvSpPr>
        <p:spPr bwMode="auto">
          <a:xfrm rot="16200000">
            <a:off x="6029912" y="3611561"/>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Arrow: Left 2"/>
          <p:cNvSpPr/>
          <p:nvPr/>
        </p:nvSpPr>
        <p:spPr bwMode="auto">
          <a:xfrm>
            <a:off x="4897499" y="5691797"/>
            <a:ext cx="2743169" cy="539170"/>
          </a:xfrm>
          <a:prstGeom prst="lef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 2 </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sym typeface="Wingdings" panose="05000000000000000000" pitchFamily="2" charset="2"/>
              </a:rPr>
              <a:t> 1</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1737726" y="205458"/>
            <a:ext cx="10022625" cy="447104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Get first peer</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$GW1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GW1 -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Get second peer$GW2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GW2 -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Create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-to-</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connection GW1 --&gt; GW2</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$exampleConn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AzureRmVirtualNetworkGatewayConnection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MYCONN1TO2 -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-VirtualNetworkGateway1 $GW1 -VirtualNetworkGateway2 $GW2 </a:t>
            </a:r>
            <a:r>
              <a:rPr kumimoji="0" lang="en-US" sz="20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20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ConnectionType</a:t>
            </a:r>
            <a:r>
              <a:rPr kumimoji="0" lang="en-US" sz="20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Vnet2Vnet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SharedKey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ABCDEFG123</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Create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-to-</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connection GW2 --&gt; GW1</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$exampleConn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AzureRmVirtualNetworkGatewayConnection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MYCONN2TO1 -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-VirtualNetworkGateway1 $GW2 -VirtualNetworkGateway2 $GW1 </a:t>
            </a:r>
            <a:r>
              <a:rPr kumimoji="0" lang="en-US" sz="20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20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ConnectionType</a:t>
            </a:r>
            <a:r>
              <a:rPr kumimoji="0" lang="en-US" sz="20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Vnet2Vnet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SharedKey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ABCDEFG123</a:t>
            </a:r>
            <a:endParaRPr kumimoji="0" lang="en-US"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2725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dirty="0"/>
              <a:t>How to achieve any-to-any connectivity?</a:t>
            </a:r>
          </a:p>
        </p:txBody>
      </p:sp>
      <p:graphicFrame>
        <p:nvGraphicFramePr>
          <p:cNvPr id="3" name="Table 2"/>
          <p:cNvGraphicFramePr>
            <a:graphicFrameLocks noGrp="1"/>
          </p:cNvGraphicFramePr>
          <p:nvPr>
            <p:extLst/>
          </p:nvPr>
        </p:nvGraphicFramePr>
        <p:xfrm>
          <a:off x="731897" y="2125677"/>
          <a:ext cx="11064120" cy="3383244"/>
        </p:xfrm>
        <a:graphic>
          <a:graphicData uri="http://schemas.openxmlformats.org/drawingml/2006/table">
            <a:tbl>
              <a:tblPr firstRow="1" bandRow="1">
                <a:tableStyleId>{5C22544A-7EE6-4342-B048-85BDC9FD1C3A}</a:tableStyleId>
              </a:tblPr>
              <a:tblGrid>
                <a:gridCol w="5532060">
                  <a:extLst>
                    <a:ext uri="{9D8B030D-6E8A-4147-A177-3AD203B41FA5}">
                      <a16:colId xmlns:a16="http://schemas.microsoft.com/office/drawing/2014/main" val="2639307137"/>
                    </a:ext>
                  </a:extLst>
                </a:gridCol>
                <a:gridCol w="5532060">
                  <a:extLst>
                    <a:ext uri="{9D8B030D-6E8A-4147-A177-3AD203B41FA5}">
                      <a16:colId xmlns:a16="http://schemas.microsoft.com/office/drawing/2014/main" val="3952730947"/>
                    </a:ext>
                  </a:extLst>
                </a:gridCol>
              </a:tblGrid>
              <a:tr h="547620">
                <a:tc>
                  <a:txBody>
                    <a:bodyPr/>
                    <a:lstStyle/>
                    <a:p>
                      <a:r>
                        <a:rPr lang="it-IT" dirty="0"/>
                        <a:t>Option#1: Full</a:t>
                      </a:r>
                      <a:r>
                        <a:rPr lang="it-IT" baseline="0" dirty="0"/>
                        <a:t> </a:t>
                      </a:r>
                      <a:r>
                        <a:rPr lang="it-IT" baseline="0" dirty="0" err="1"/>
                        <a:t>Mesh</a:t>
                      </a:r>
                      <a:endParaRPr lang="en-US" dirty="0"/>
                    </a:p>
                  </a:txBody>
                  <a:tcPr/>
                </a:tc>
                <a:tc>
                  <a:txBody>
                    <a:bodyPr/>
                    <a:lstStyle/>
                    <a:p>
                      <a:r>
                        <a:rPr lang="it-IT" dirty="0"/>
                        <a:t>Option#2: BGP + </a:t>
                      </a:r>
                      <a:r>
                        <a:rPr lang="it-IT" dirty="0" err="1"/>
                        <a:t>transit</a:t>
                      </a:r>
                      <a:r>
                        <a:rPr lang="it-IT" dirty="0"/>
                        <a:t> </a:t>
                      </a:r>
                      <a:r>
                        <a:rPr lang="it-IT" dirty="0" err="1"/>
                        <a:t>routing</a:t>
                      </a:r>
                      <a:endParaRPr lang="en-US" dirty="0"/>
                    </a:p>
                  </a:txBody>
                  <a:tcPr/>
                </a:tc>
                <a:extLst>
                  <a:ext uri="{0D108BD9-81ED-4DB2-BD59-A6C34878D82A}">
                    <a16:rowId xmlns:a16="http://schemas.microsoft.com/office/drawing/2014/main" val="1721889088"/>
                  </a:ext>
                </a:extLst>
              </a:tr>
              <a:tr h="945208">
                <a:tc>
                  <a:txBody>
                    <a:bodyPr/>
                    <a:lstStyle/>
                    <a:p>
                      <a:r>
                        <a:rPr lang="it-IT" dirty="0"/>
                        <a:t>Efficient routing:</a:t>
                      </a:r>
                      <a:r>
                        <a:rPr lang="it-IT" baseline="0" dirty="0"/>
                        <a:t> each VNet is directly connected to any other VNet</a:t>
                      </a:r>
                      <a:endParaRPr lang="en-US" dirty="0"/>
                    </a:p>
                  </a:txBody>
                  <a:tcPr/>
                </a:tc>
                <a:tc>
                  <a:txBody>
                    <a:bodyPr/>
                    <a:lstStyle/>
                    <a:p>
                      <a:r>
                        <a:rPr lang="it-IT" dirty="0"/>
                        <a:t>Traffic between VNets may cross 1 or more transit networks</a:t>
                      </a:r>
                      <a:endParaRPr lang="en-US" dirty="0"/>
                    </a:p>
                  </a:txBody>
                  <a:tcPr/>
                </a:tc>
                <a:extLst>
                  <a:ext uri="{0D108BD9-81ED-4DB2-BD59-A6C34878D82A}">
                    <a16:rowId xmlns:a16="http://schemas.microsoft.com/office/drawing/2014/main" val="546131375"/>
                  </a:ext>
                </a:extLst>
              </a:tr>
              <a:tr h="945208">
                <a:tc>
                  <a:txBody>
                    <a:bodyPr/>
                    <a:lstStyle/>
                    <a:p>
                      <a:r>
                        <a:rPr lang="it-IT" dirty="0"/>
                        <a:t>Many VNet-2-VNet  connections to be maintained</a:t>
                      </a:r>
                      <a:endParaRPr lang="en-US" dirty="0"/>
                    </a:p>
                  </a:txBody>
                  <a:tcPr/>
                </a:tc>
                <a:tc>
                  <a:txBody>
                    <a:bodyPr/>
                    <a:lstStyle/>
                    <a:p>
                      <a:r>
                        <a:rPr lang="it-IT" dirty="0" err="1"/>
                        <a:t>Any</a:t>
                      </a:r>
                      <a:r>
                        <a:rPr lang="it-IT" dirty="0"/>
                        <a:t>-to-</a:t>
                      </a:r>
                      <a:r>
                        <a:rPr lang="it-IT" dirty="0" err="1"/>
                        <a:t>any</a:t>
                      </a:r>
                      <a:r>
                        <a:rPr lang="it-IT" dirty="0"/>
                        <a:t> </a:t>
                      </a:r>
                      <a:r>
                        <a:rPr lang="it-IT" dirty="0" err="1"/>
                        <a:t>connectivity</a:t>
                      </a:r>
                      <a:r>
                        <a:rPr lang="it-IT" dirty="0"/>
                        <a:t> </a:t>
                      </a:r>
                      <a:r>
                        <a:rPr lang="it-IT" dirty="0" err="1"/>
                        <a:t>is</a:t>
                      </a:r>
                      <a:r>
                        <a:rPr lang="it-IT" dirty="0"/>
                        <a:t> </a:t>
                      </a:r>
                      <a:r>
                        <a:rPr lang="it-IT" dirty="0" err="1"/>
                        <a:t>possible</a:t>
                      </a:r>
                      <a:r>
                        <a:rPr lang="it-IT" dirty="0"/>
                        <a:t> with </a:t>
                      </a:r>
                      <a:r>
                        <a:rPr lang="it-IT" dirty="0" err="1"/>
                        <a:t>fewer</a:t>
                      </a:r>
                      <a:r>
                        <a:rPr lang="it-IT" dirty="0"/>
                        <a:t> VNET-2VNET </a:t>
                      </a:r>
                      <a:r>
                        <a:rPr lang="it-IT" dirty="0" err="1"/>
                        <a:t>connections</a:t>
                      </a:r>
                      <a:endParaRPr lang="en-US" dirty="0"/>
                    </a:p>
                  </a:txBody>
                  <a:tcPr/>
                </a:tc>
                <a:extLst>
                  <a:ext uri="{0D108BD9-81ED-4DB2-BD59-A6C34878D82A}">
                    <a16:rowId xmlns:a16="http://schemas.microsoft.com/office/drawing/2014/main" val="2652374917"/>
                  </a:ext>
                </a:extLst>
              </a:tr>
              <a:tr h="945208">
                <a:tc>
                  <a:txBody>
                    <a:bodyPr/>
                    <a:lstStyle/>
                    <a:p>
                      <a:r>
                        <a:rPr lang="it-IT" dirty="0"/>
                        <a:t>Cross-VNET communication</a:t>
                      </a:r>
                      <a:r>
                        <a:rPr lang="it-IT" baseline="0" dirty="0"/>
                        <a:t> performance is capped by VNet Gateway’s bandwidth  </a:t>
                      </a:r>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dirty="0"/>
                        <a:t>Cross-VNET communication</a:t>
                      </a:r>
                      <a:r>
                        <a:rPr lang="it-IT" baseline="0" dirty="0"/>
                        <a:t> performance is capped by VNet Gateway’s bandwidth  </a:t>
                      </a:r>
                      <a:endParaRPr lang="en-US" dirty="0"/>
                    </a:p>
                  </a:txBody>
                  <a:tcPr/>
                </a:tc>
                <a:extLst>
                  <a:ext uri="{0D108BD9-81ED-4DB2-BD59-A6C34878D82A}">
                    <a16:rowId xmlns:a16="http://schemas.microsoft.com/office/drawing/2014/main" val="1238187489"/>
                  </a:ext>
                </a:extLst>
              </a:tr>
            </a:tbl>
          </a:graphicData>
        </a:graphic>
      </p:graphicFrame>
    </p:spTree>
    <p:extLst>
      <p:ext uri="{BB962C8B-B14F-4D97-AF65-F5344CB8AC3E}">
        <p14:creationId xmlns:p14="http://schemas.microsoft.com/office/powerpoint/2010/main" val="26820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VNet-2-VNet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dirty="0"/>
              <a:t>How to achieve any-to-any connectivity?</a:t>
            </a:r>
          </a:p>
        </p:txBody>
      </p:sp>
      <p:graphicFrame>
        <p:nvGraphicFramePr>
          <p:cNvPr id="3" name="Table 2"/>
          <p:cNvGraphicFramePr>
            <a:graphicFrameLocks noGrp="1"/>
          </p:cNvGraphicFramePr>
          <p:nvPr>
            <p:extLst/>
          </p:nvPr>
        </p:nvGraphicFramePr>
        <p:xfrm>
          <a:off x="731897" y="2125677"/>
          <a:ext cx="11064120" cy="3383244"/>
        </p:xfrm>
        <a:graphic>
          <a:graphicData uri="http://schemas.openxmlformats.org/drawingml/2006/table">
            <a:tbl>
              <a:tblPr firstRow="1" bandRow="1">
                <a:tableStyleId>{5C22544A-7EE6-4342-B048-85BDC9FD1C3A}</a:tableStyleId>
              </a:tblPr>
              <a:tblGrid>
                <a:gridCol w="5532060">
                  <a:extLst>
                    <a:ext uri="{9D8B030D-6E8A-4147-A177-3AD203B41FA5}">
                      <a16:colId xmlns:a16="http://schemas.microsoft.com/office/drawing/2014/main" val="2639307137"/>
                    </a:ext>
                  </a:extLst>
                </a:gridCol>
                <a:gridCol w="5532060">
                  <a:extLst>
                    <a:ext uri="{9D8B030D-6E8A-4147-A177-3AD203B41FA5}">
                      <a16:colId xmlns:a16="http://schemas.microsoft.com/office/drawing/2014/main" val="3952730947"/>
                    </a:ext>
                  </a:extLst>
                </a:gridCol>
              </a:tblGrid>
              <a:tr h="547620">
                <a:tc>
                  <a:txBody>
                    <a:bodyPr/>
                    <a:lstStyle/>
                    <a:p>
                      <a:r>
                        <a:rPr lang="it-IT" dirty="0"/>
                        <a:t>Option#1: Full</a:t>
                      </a:r>
                      <a:r>
                        <a:rPr lang="it-IT" baseline="0" dirty="0"/>
                        <a:t> </a:t>
                      </a:r>
                      <a:r>
                        <a:rPr lang="it-IT" baseline="0" dirty="0" err="1"/>
                        <a:t>Mesh</a:t>
                      </a:r>
                      <a:endParaRPr lang="en-US" dirty="0"/>
                    </a:p>
                  </a:txBody>
                  <a:tcPr/>
                </a:tc>
                <a:tc>
                  <a:txBody>
                    <a:bodyPr/>
                    <a:lstStyle/>
                    <a:p>
                      <a:r>
                        <a:rPr lang="it-IT" dirty="0"/>
                        <a:t>Option#2: BGP + </a:t>
                      </a:r>
                      <a:r>
                        <a:rPr lang="it-IT" dirty="0" err="1"/>
                        <a:t>transit</a:t>
                      </a:r>
                      <a:r>
                        <a:rPr lang="it-IT" dirty="0"/>
                        <a:t> </a:t>
                      </a:r>
                      <a:r>
                        <a:rPr lang="it-IT" dirty="0" err="1"/>
                        <a:t>routing</a:t>
                      </a:r>
                      <a:endParaRPr lang="en-US" dirty="0"/>
                    </a:p>
                  </a:txBody>
                  <a:tcPr/>
                </a:tc>
                <a:extLst>
                  <a:ext uri="{0D108BD9-81ED-4DB2-BD59-A6C34878D82A}">
                    <a16:rowId xmlns:a16="http://schemas.microsoft.com/office/drawing/2014/main" val="1721889088"/>
                  </a:ext>
                </a:extLst>
              </a:tr>
              <a:tr h="945208">
                <a:tc>
                  <a:txBody>
                    <a:bodyPr/>
                    <a:lstStyle/>
                    <a:p>
                      <a:r>
                        <a:rPr lang="it-IT" dirty="0"/>
                        <a:t>Efficient routing:</a:t>
                      </a:r>
                      <a:r>
                        <a:rPr lang="it-IT" baseline="0" dirty="0"/>
                        <a:t> each VNet is directly connected to any other VNet</a:t>
                      </a:r>
                      <a:endParaRPr lang="en-US" dirty="0"/>
                    </a:p>
                  </a:txBody>
                  <a:tcPr/>
                </a:tc>
                <a:tc>
                  <a:txBody>
                    <a:bodyPr/>
                    <a:lstStyle/>
                    <a:p>
                      <a:r>
                        <a:rPr lang="it-IT" dirty="0"/>
                        <a:t>Traffic between VNets may cross 1 or more transit networks</a:t>
                      </a:r>
                      <a:endParaRPr lang="en-US" dirty="0"/>
                    </a:p>
                  </a:txBody>
                  <a:tcPr/>
                </a:tc>
                <a:extLst>
                  <a:ext uri="{0D108BD9-81ED-4DB2-BD59-A6C34878D82A}">
                    <a16:rowId xmlns:a16="http://schemas.microsoft.com/office/drawing/2014/main" val="546131375"/>
                  </a:ext>
                </a:extLst>
              </a:tr>
              <a:tr h="945208">
                <a:tc>
                  <a:txBody>
                    <a:bodyPr/>
                    <a:lstStyle/>
                    <a:p>
                      <a:r>
                        <a:rPr lang="it-IT" dirty="0"/>
                        <a:t>Many VNet-2-VNet  connections to be maintained</a:t>
                      </a:r>
                      <a:endParaRPr lang="en-US" dirty="0"/>
                    </a:p>
                  </a:txBody>
                  <a:tcPr/>
                </a:tc>
                <a:tc>
                  <a:txBody>
                    <a:bodyPr/>
                    <a:lstStyle/>
                    <a:p>
                      <a:r>
                        <a:rPr lang="it-IT" dirty="0" err="1"/>
                        <a:t>Any</a:t>
                      </a:r>
                      <a:r>
                        <a:rPr lang="it-IT" dirty="0"/>
                        <a:t>-to-</a:t>
                      </a:r>
                      <a:r>
                        <a:rPr lang="it-IT" dirty="0" err="1"/>
                        <a:t>any</a:t>
                      </a:r>
                      <a:r>
                        <a:rPr lang="it-IT" dirty="0"/>
                        <a:t> </a:t>
                      </a:r>
                      <a:r>
                        <a:rPr lang="it-IT" dirty="0" err="1"/>
                        <a:t>connectivity</a:t>
                      </a:r>
                      <a:r>
                        <a:rPr lang="it-IT" dirty="0"/>
                        <a:t> </a:t>
                      </a:r>
                      <a:r>
                        <a:rPr lang="it-IT" dirty="0" err="1"/>
                        <a:t>is</a:t>
                      </a:r>
                      <a:r>
                        <a:rPr lang="it-IT" dirty="0"/>
                        <a:t> </a:t>
                      </a:r>
                      <a:r>
                        <a:rPr lang="it-IT" dirty="0" err="1"/>
                        <a:t>possible</a:t>
                      </a:r>
                      <a:r>
                        <a:rPr lang="it-IT" dirty="0"/>
                        <a:t> with </a:t>
                      </a:r>
                      <a:r>
                        <a:rPr lang="it-IT" dirty="0" err="1"/>
                        <a:t>fewer</a:t>
                      </a:r>
                      <a:r>
                        <a:rPr lang="it-IT" dirty="0"/>
                        <a:t> VNET-2VNET </a:t>
                      </a:r>
                      <a:r>
                        <a:rPr lang="it-IT" dirty="0" err="1"/>
                        <a:t>connections</a:t>
                      </a:r>
                      <a:endParaRPr lang="en-US" dirty="0"/>
                    </a:p>
                  </a:txBody>
                  <a:tcPr/>
                </a:tc>
                <a:extLst>
                  <a:ext uri="{0D108BD9-81ED-4DB2-BD59-A6C34878D82A}">
                    <a16:rowId xmlns:a16="http://schemas.microsoft.com/office/drawing/2014/main" val="2652374917"/>
                  </a:ext>
                </a:extLst>
              </a:tr>
              <a:tr h="945208">
                <a:tc>
                  <a:txBody>
                    <a:bodyPr/>
                    <a:lstStyle/>
                    <a:p>
                      <a:r>
                        <a:rPr lang="it-IT" dirty="0"/>
                        <a:t>Cross-VNET communication</a:t>
                      </a:r>
                      <a:r>
                        <a:rPr lang="it-IT" baseline="0" dirty="0"/>
                        <a:t> performance is capped by VNet Gateway’s bandwidth  </a:t>
                      </a:r>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dirty="0"/>
                        <a:t>Cross-VNET communication</a:t>
                      </a:r>
                      <a:r>
                        <a:rPr lang="it-IT" baseline="0" dirty="0"/>
                        <a:t> performance is capped by VNet Gateway’s bandwidth  </a:t>
                      </a:r>
                      <a:endParaRPr lang="en-US" dirty="0"/>
                    </a:p>
                  </a:txBody>
                  <a:tcPr/>
                </a:tc>
                <a:extLst>
                  <a:ext uri="{0D108BD9-81ED-4DB2-BD59-A6C34878D82A}">
                    <a16:rowId xmlns:a16="http://schemas.microsoft.com/office/drawing/2014/main" val="1238187489"/>
                  </a:ext>
                </a:extLst>
              </a:tr>
            </a:tbl>
          </a:graphicData>
        </a:graphic>
      </p:graphicFrame>
      <p:pic>
        <p:nvPicPr>
          <p:cNvPr id="4" name="Picture 3" descr="Datei:Red exclamation mark.svg – Boarische Wikipedia"/>
          <p:cNvPicPr>
            <a:picLocks noChangeAspect="1"/>
          </p:cNvPicPr>
          <p:nvPr/>
        </p:nvPicPr>
        <p:blipFill>
          <a:blip r:embed="rId3"/>
          <a:stretch>
            <a:fillRect/>
          </a:stretch>
        </p:blipFill>
        <p:spPr>
          <a:xfrm>
            <a:off x="823336" y="4045896"/>
            <a:ext cx="388337" cy="388337"/>
          </a:xfrm>
          <a:prstGeom prst="rect">
            <a:avLst/>
          </a:prstGeom>
        </p:spPr>
      </p:pic>
      <p:pic>
        <p:nvPicPr>
          <p:cNvPr id="7" name="Picture 6" descr="Datei:Red exclamation mark.svg – Boarische Wikipedia"/>
          <p:cNvPicPr>
            <a:picLocks noChangeAspect="1"/>
          </p:cNvPicPr>
          <p:nvPr/>
        </p:nvPicPr>
        <p:blipFill>
          <a:blip r:embed="rId3"/>
          <a:stretch>
            <a:fillRect/>
          </a:stretch>
        </p:blipFill>
        <p:spPr>
          <a:xfrm>
            <a:off x="7406944" y="3040067"/>
            <a:ext cx="388337" cy="388337"/>
          </a:xfrm>
          <a:prstGeom prst="rect">
            <a:avLst/>
          </a:prstGeom>
        </p:spPr>
      </p:pic>
      <p:pic>
        <p:nvPicPr>
          <p:cNvPr id="8" name="Picture 7" descr="Datei:Red exclamation mark.svg – Boarische Wikipedia"/>
          <p:cNvPicPr>
            <a:picLocks noChangeAspect="1"/>
          </p:cNvPicPr>
          <p:nvPr/>
        </p:nvPicPr>
        <p:blipFill>
          <a:blip r:embed="rId3"/>
          <a:stretch>
            <a:fillRect/>
          </a:stretch>
        </p:blipFill>
        <p:spPr>
          <a:xfrm>
            <a:off x="9510041" y="4960285"/>
            <a:ext cx="388337" cy="388337"/>
          </a:xfrm>
          <a:prstGeom prst="rect">
            <a:avLst/>
          </a:prstGeom>
        </p:spPr>
      </p:pic>
      <p:pic>
        <p:nvPicPr>
          <p:cNvPr id="9" name="Picture 8" descr="Datei:Red exclamation mark.svg – Boarische Wikipedia"/>
          <p:cNvPicPr>
            <a:picLocks noChangeAspect="1"/>
          </p:cNvPicPr>
          <p:nvPr/>
        </p:nvPicPr>
        <p:blipFill>
          <a:blip r:embed="rId3"/>
          <a:stretch>
            <a:fillRect/>
          </a:stretch>
        </p:blipFill>
        <p:spPr>
          <a:xfrm>
            <a:off x="4023701" y="4960286"/>
            <a:ext cx="388337" cy="388337"/>
          </a:xfrm>
          <a:prstGeom prst="rect">
            <a:avLst/>
          </a:prstGeom>
        </p:spPr>
      </p:pic>
      <p:sp>
        <p:nvSpPr>
          <p:cNvPr id="5" name="Rectangle 4"/>
          <p:cNvSpPr/>
          <p:nvPr/>
        </p:nvSpPr>
        <p:spPr>
          <a:xfrm>
            <a:off x="680810" y="5783237"/>
            <a:ext cx="11115207" cy="590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Both options limitations: VNet peering addresses them by pushing the complexity of connecting VNet into Azure’s network stack!</a:t>
            </a:r>
          </a:p>
        </p:txBody>
      </p:sp>
    </p:spTree>
    <p:extLst>
      <p:ext uri="{BB962C8B-B14F-4D97-AF65-F5344CB8AC3E}">
        <p14:creationId xmlns:p14="http://schemas.microsoft.com/office/powerpoint/2010/main" val="135368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Virtual Network Peering</a:t>
            </a:r>
          </a:p>
        </p:txBody>
      </p:sp>
    </p:spTree>
    <p:extLst>
      <p:ext uri="{BB962C8B-B14F-4D97-AF65-F5344CB8AC3E}">
        <p14:creationId xmlns:p14="http://schemas.microsoft.com/office/powerpoint/2010/main" val="160070970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2850"/>
            <a:ext cx="11885514" cy="1849873"/>
          </a:xfrm>
        </p:spPr>
        <p:txBody>
          <a:bodyPr/>
          <a:lstStyle/>
          <a:p>
            <a:r>
              <a:rPr lang="en-US" dirty="0"/>
              <a:t>Ability to “merge” two Azure VNets, so that VMs in the two VNets can communicate with each other as if they were on the same VNet</a:t>
            </a:r>
          </a:p>
        </p:txBody>
      </p:sp>
      <p:sp>
        <p:nvSpPr>
          <p:cNvPr id="3" name="Title 2"/>
          <p:cNvSpPr>
            <a:spLocks noGrp="1"/>
          </p:cNvSpPr>
          <p:nvPr>
            <p:ph type="title"/>
          </p:nvPr>
        </p:nvSpPr>
        <p:spPr/>
        <p:txBody>
          <a:bodyPr/>
          <a:lstStyle/>
          <a:p>
            <a:r>
              <a:rPr lang="en-US" dirty="0"/>
              <a:t>What is VNet peering?</a:t>
            </a:r>
          </a:p>
        </p:txBody>
      </p:sp>
      <p:grpSp>
        <p:nvGrpSpPr>
          <p:cNvPr id="68" name="Group 67"/>
          <p:cNvGrpSpPr/>
          <p:nvPr/>
        </p:nvGrpSpPr>
        <p:grpSpPr>
          <a:xfrm>
            <a:off x="797237" y="3220734"/>
            <a:ext cx="5050274" cy="3367364"/>
            <a:chOff x="366141" y="2629407"/>
            <a:chExt cx="4951699" cy="3840732"/>
          </a:xfrm>
        </p:grpSpPr>
        <p:sp>
          <p:nvSpPr>
            <p:cNvPr id="37" name="Rectangle 36"/>
            <p:cNvSpPr/>
            <p:nvPr/>
          </p:nvSpPr>
          <p:spPr bwMode="auto">
            <a:xfrm>
              <a:off x="366141" y="2857189"/>
              <a:ext cx="4951699" cy="3612950"/>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38" name="Rectangle: Rounded Corners 37"/>
            <p:cNvSpPr/>
            <p:nvPr/>
          </p:nvSpPr>
          <p:spPr bwMode="auto">
            <a:xfrm>
              <a:off x="2194921" y="2629407"/>
              <a:ext cx="3003042" cy="525719"/>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VNet1</a:t>
              </a:r>
              <a:endParaRPr lang="en-US" sz="1632" kern="0" dirty="0">
                <a:solidFill>
                  <a:srgbClr val="505050"/>
                </a:solidFill>
                <a:latin typeface="Segoe UI"/>
              </a:endParaRPr>
            </a:p>
          </p:txBody>
        </p:sp>
        <p:sp>
          <p:nvSpPr>
            <p:cNvPr id="39" name="Rectangle 38"/>
            <p:cNvSpPr/>
            <p:nvPr/>
          </p:nvSpPr>
          <p:spPr bwMode="auto">
            <a:xfrm>
              <a:off x="549666" y="3658201"/>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40" name="Rectangle 39"/>
            <p:cNvSpPr/>
            <p:nvPr/>
          </p:nvSpPr>
          <p:spPr bwMode="auto">
            <a:xfrm>
              <a:off x="728390" y="404130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VM1</a:t>
              </a:r>
              <a:endParaRPr lang="en-US" sz="1428" kern="0" dirty="0">
                <a:gradFill>
                  <a:gsLst>
                    <a:gs pos="5439">
                      <a:srgbClr val="F8F8F8"/>
                    </a:gs>
                    <a:gs pos="10000">
                      <a:srgbClr val="F8F8F8"/>
                    </a:gs>
                  </a:gsLst>
                  <a:lin ang="5400000" scaled="0"/>
                </a:gradFill>
                <a:latin typeface="Segoe UI"/>
              </a:endParaRPr>
            </a:p>
          </p:txBody>
        </p:sp>
        <p:sp>
          <p:nvSpPr>
            <p:cNvPr id="41" name="Rectangle 40"/>
            <p:cNvSpPr/>
            <p:nvPr/>
          </p:nvSpPr>
          <p:spPr bwMode="auto">
            <a:xfrm>
              <a:off x="1115028" y="462288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VM2</a:t>
              </a:r>
              <a:endParaRPr lang="en-US" sz="1428" kern="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1851208" y="4151742"/>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VM3</a:t>
              </a:r>
              <a:endParaRPr lang="en-US" sz="1428" kern="0" dirty="0">
                <a:gradFill>
                  <a:gsLst>
                    <a:gs pos="5439">
                      <a:srgbClr val="F8F8F8"/>
                    </a:gs>
                    <a:gs pos="10000">
                      <a:srgbClr val="F8F8F8"/>
                    </a:gs>
                  </a:gsLst>
                  <a:lin ang="5400000" scaled="0"/>
                </a:gradFill>
                <a:latin typeface="Segoe UI"/>
              </a:endParaRPr>
            </a:p>
          </p:txBody>
        </p:sp>
        <p:sp>
          <p:nvSpPr>
            <p:cNvPr id="43" name="Rectangle: Rounded Corners 42"/>
            <p:cNvSpPr/>
            <p:nvPr/>
          </p:nvSpPr>
          <p:spPr bwMode="auto">
            <a:xfrm>
              <a:off x="1543818" y="3424093"/>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Subnet1</a:t>
              </a:r>
            </a:p>
          </p:txBody>
        </p:sp>
        <p:sp>
          <p:nvSpPr>
            <p:cNvPr id="44" name="Rectangle 43"/>
            <p:cNvSpPr/>
            <p:nvPr/>
          </p:nvSpPr>
          <p:spPr bwMode="auto">
            <a:xfrm>
              <a:off x="2952350" y="3662595"/>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45" name="Rectangle 44"/>
            <p:cNvSpPr/>
            <p:nvPr/>
          </p:nvSpPr>
          <p:spPr bwMode="auto">
            <a:xfrm>
              <a:off x="3202473" y="401005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VM4</a:t>
              </a:r>
              <a:endParaRPr lang="en-US" sz="1428" kern="0" dirty="0">
                <a:gradFill>
                  <a:gsLst>
                    <a:gs pos="5439">
                      <a:srgbClr val="F8F8F8"/>
                    </a:gs>
                    <a:gs pos="10000">
                      <a:srgbClr val="F8F8F8"/>
                    </a:gs>
                  </a:gsLst>
                  <a:lin ang="5400000" scaled="0"/>
                </a:gradFill>
                <a:latin typeface="Segoe UI"/>
              </a:endParaRPr>
            </a:p>
          </p:txBody>
        </p:sp>
        <p:sp>
          <p:nvSpPr>
            <p:cNvPr id="46" name="Rectangle 45"/>
            <p:cNvSpPr/>
            <p:nvPr/>
          </p:nvSpPr>
          <p:spPr bwMode="auto">
            <a:xfrm>
              <a:off x="3101525" y="458654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VM6</a:t>
              </a:r>
              <a:endParaRPr lang="en-US" sz="1428" kern="0" dirty="0">
                <a:gradFill>
                  <a:gsLst>
                    <a:gs pos="5439">
                      <a:srgbClr val="F8F8F8"/>
                    </a:gs>
                    <a:gs pos="10000">
                      <a:srgbClr val="F8F8F8"/>
                    </a:gs>
                  </a:gsLst>
                  <a:lin ang="5400000" scaled="0"/>
                </a:gradFill>
                <a:latin typeface="Segoe UI"/>
              </a:endParaRPr>
            </a:p>
          </p:txBody>
        </p:sp>
        <p:sp>
          <p:nvSpPr>
            <p:cNvPr id="47" name="Rectangle 46"/>
            <p:cNvSpPr/>
            <p:nvPr/>
          </p:nvSpPr>
          <p:spPr bwMode="auto">
            <a:xfrm>
              <a:off x="4253893" y="4238317"/>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VM5</a:t>
              </a:r>
              <a:endParaRPr lang="en-US" sz="1428" kern="0" dirty="0">
                <a:gradFill>
                  <a:gsLst>
                    <a:gs pos="5439">
                      <a:srgbClr val="F8F8F8"/>
                    </a:gs>
                    <a:gs pos="10000">
                      <a:srgbClr val="F8F8F8"/>
                    </a:gs>
                  </a:gsLst>
                  <a:lin ang="5400000" scaled="0"/>
                </a:gradFill>
                <a:latin typeface="Segoe UI"/>
              </a:endParaRPr>
            </a:p>
          </p:txBody>
        </p:sp>
        <p:sp>
          <p:nvSpPr>
            <p:cNvPr id="48" name="Rectangle: Rounded Corners 47"/>
            <p:cNvSpPr/>
            <p:nvPr/>
          </p:nvSpPr>
          <p:spPr bwMode="auto">
            <a:xfrm>
              <a:off x="3946502" y="3428486"/>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Subnet2</a:t>
              </a:r>
            </a:p>
          </p:txBody>
        </p:sp>
        <p:sp>
          <p:nvSpPr>
            <p:cNvPr id="49" name="Rectangle 48"/>
            <p:cNvSpPr/>
            <p:nvPr/>
          </p:nvSpPr>
          <p:spPr bwMode="auto">
            <a:xfrm>
              <a:off x="549667" y="5394857"/>
              <a:ext cx="4625375" cy="911711"/>
            </a:xfrm>
            <a:prstGeom prst="rect">
              <a:avLst/>
            </a:prstGeom>
            <a:solidFill>
              <a:srgbClr val="505050">
                <a:alpha val="61000"/>
              </a:srgbClr>
            </a:solidFill>
            <a:ln w="38100" cap="flat" cmpd="sng" algn="ctr">
              <a:solidFill>
                <a:srgbClr val="505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Switch/Routing</a:t>
              </a:r>
              <a:endParaRPr lang="en-US" sz="1428" kern="0" dirty="0">
                <a:gradFill>
                  <a:gsLst>
                    <a:gs pos="5439">
                      <a:srgbClr val="F8F8F8"/>
                    </a:gs>
                    <a:gs pos="10000">
                      <a:srgbClr val="F8F8F8"/>
                    </a:gs>
                  </a:gsLst>
                  <a:lin ang="5400000" scaled="0"/>
                </a:gradFill>
                <a:latin typeface="Segoe UI"/>
              </a:endParaRPr>
            </a:p>
          </p:txBody>
        </p:sp>
        <p:sp>
          <p:nvSpPr>
            <p:cNvPr id="50" name="Rectangle 49"/>
            <p:cNvSpPr/>
            <p:nvPr/>
          </p:nvSpPr>
          <p:spPr bwMode="auto">
            <a:xfrm>
              <a:off x="677064" y="4313952"/>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1" name="Rectangle 50"/>
            <p:cNvSpPr/>
            <p:nvPr/>
          </p:nvSpPr>
          <p:spPr bwMode="auto">
            <a:xfrm>
              <a:off x="1066719"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2" name="Rectangle 51"/>
            <p:cNvSpPr/>
            <p:nvPr/>
          </p:nvSpPr>
          <p:spPr bwMode="auto">
            <a:xfrm>
              <a:off x="2525754" y="442692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3" name="Rectangle 52"/>
            <p:cNvSpPr/>
            <p:nvPr/>
          </p:nvSpPr>
          <p:spPr bwMode="auto">
            <a:xfrm>
              <a:off x="3904102" y="427735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4" name="Rectangle 53"/>
            <p:cNvSpPr/>
            <p:nvPr/>
          </p:nvSpPr>
          <p:spPr bwMode="auto">
            <a:xfrm>
              <a:off x="3026847"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5" name="Rectangle 54"/>
            <p:cNvSpPr/>
            <p:nvPr/>
          </p:nvSpPr>
          <p:spPr bwMode="auto">
            <a:xfrm>
              <a:off x="4166967" y="4516428"/>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cxnSp>
          <p:nvCxnSpPr>
            <p:cNvPr id="56" name="Straight Connector 55"/>
            <p:cNvCxnSpPr/>
            <p:nvPr/>
          </p:nvCxnSpPr>
          <p:spPr>
            <a:xfrm flipH="1">
              <a:off x="4261148" y="4694890"/>
              <a:ext cx="1" cy="730292"/>
            </a:xfrm>
            <a:prstGeom prst="line">
              <a:avLst/>
            </a:prstGeom>
            <a:noFill/>
            <a:ln w="34925" cap="flat" cmpd="sng" algn="ctr">
              <a:solidFill>
                <a:srgbClr val="505050"/>
              </a:solidFill>
              <a:prstDash val="solid"/>
              <a:headEnd type="none"/>
              <a:tailEnd type="none"/>
            </a:ln>
            <a:effectLst/>
          </p:spPr>
        </p:cxnSp>
        <p:cxnSp>
          <p:nvCxnSpPr>
            <p:cNvPr id="57" name="Straight Connector 56"/>
            <p:cNvCxnSpPr/>
            <p:nvPr/>
          </p:nvCxnSpPr>
          <p:spPr>
            <a:xfrm flipH="1">
              <a:off x="743866" y="4479354"/>
              <a:ext cx="1" cy="939852"/>
            </a:xfrm>
            <a:prstGeom prst="line">
              <a:avLst/>
            </a:prstGeom>
            <a:noFill/>
            <a:ln w="34925" cap="flat" cmpd="sng" algn="ctr">
              <a:solidFill>
                <a:srgbClr val="505050"/>
              </a:solidFill>
              <a:prstDash val="solid"/>
              <a:headEnd type="none"/>
              <a:tailEnd type="none"/>
            </a:ln>
            <a:effectLst/>
          </p:spPr>
        </p:cxnSp>
        <p:cxnSp>
          <p:nvCxnSpPr>
            <p:cNvPr id="58" name="Straight Connector 57"/>
            <p:cNvCxnSpPr/>
            <p:nvPr/>
          </p:nvCxnSpPr>
          <p:spPr>
            <a:xfrm>
              <a:off x="1137470" y="5052981"/>
              <a:ext cx="5677" cy="353697"/>
            </a:xfrm>
            <a:prstGeom prst="line">
              <a:avLst/>
            </a:prstGeom>
            <a:noFill/>
            <a:ln w="34925" cap="flat" cmpd="sng" algn="ctr">
              <a:solidFill>
                <a:srgbClr val="505050"/>
              </a:solidFill>
              <a:prstDash val="solid"/>
              <a:headEnd type="none"/>
              <a:tailEnd type="none"/>
            </a:ln>
            <a:effectLst/>
          </p:spPr>
        </p:cxnSp>
        <p:cxnSp>
          <p:nvCxnSpPr>
            <p:cNvPr id="59" name="Straight Connector 58"/>
            <p:cNvCxnSpPr/>
            <p:nvPr/>
          </p:nvCxnSpPr>
          <p:spPr>
            <a:xfrm flipH="1">
              <a:off x="2619089" y="4584134"/>
              <a:ext cx="1" cy="816759"/>
            </a:xfrm>
            <a:prstGeom prst="line">
              <a:avLst/>
            </a:prstGeom>
            <a:noFill/>
            <a:ln w="34925" cap="flat" cmpd="sng" algn="ctr">
              <a:solidFill>
                <a:srgbClr val="505050"/>
              </a:solidFill>
              <a:prstDash val="solid"/>
              <a:headEnd type="none"/>
              <a:tailEnd type="none"/>
            </a:ln>
            <a:effectLst/>
          </p:spPr>
        </p:cxnSp>
        <p:cxnSp>
          <p:nvCxnSpPr>
            <p:cNvPr id="60" name="Straight Connector 59"/>
            <p:cNvCxnSpPr/>
            <p:nvPr/>
          </p:nvCxnSpPr>
          <p:spPr>
            <a:xfrm>
              <a:off x="3992608" y="4438430"/>
              <a:ext cx="19145" cy="968248"/>
            </a:xfrm>
            <a:prstGeom prst="line">
              <a:avLst/>
            </a:prstGeom>
            <a:noFill/>
            <a:ln w="34925" cap="flat" cmpd="sng" algn="ctr">
              <a:solidFill>
                <a:srgbClr val="505050"/>
              </a:solidFill>
              <a:prstDash val="solid"/>
              <a:headEnd type="none"/>
              <a:tailEnd type="none"/>
            </a:ln>
            <a:effectLst/>
          </p:spPr>
        </p:cxnSp>
        <p:cxnSp>
          <p:nvCxnSpPr>
            <p:cNvPr id="61" name="Straight Connector 60"/>
            <p:cNvCxnSpPr/>
            <p:nvPr/>
          </p:nvCxnSpPr>
          <p:spPr>
            <a:xfrm>
              <a:off x="3108573" y="5047938"/>
              <a:ext cx="5677" cy="353697"/>
            </a:xfrm>
            <a:prstGeom prst="line">
              <a:avLst/>
            </a:prstGeom>
            <a:noFill/>
            <a:ln w="34925" cap="flat" cmpd="sng" algn="ctr">
              <a:solidFill>
                <a:srgbClr val="505050"/>
              </a:solidFill>
              <a:prstDash val="solid"/>
              <a:headEnd type="none"/>
              <a:tailEnd type="none"/>
            </a:ln>
            <a:effectLst/>
          </p:spPr>
        </p:cxnSp>
        <p:cxnSp>
          <p:nvCxnSpPr>
            <p:cNvPr id="62" name="Straight Connector 61"/>
            <p:cNvCxnSpPr/>
            <p:nvPr/>
          </p:nvCxnSpPr>
          <p:spPr>
            <a:xfrm>
              <a:off x="1143147" y="5554023"/>
              <a:ext cx="1470051" cy="0"/>
            </a:xfrm>
            <a:prstGeom prst="line">
              <a:avLst/>
            </a:prstGeom>
            <a:noFill/>
            <a:ln w="31750" cap="flat" cmpd="sng" algn="ctr">
              <a:solidFill>
                <a:srgbClr val="BAD80A"/>
              </a:solidFill>
              <a:prstDash val="sysDash"/>
              <a:headEnd type="none"/>
              <a:tailEnd type="none"/>
            </a:ln>
            <a:effectLst/>
          </p:spPr>
        </p:cxnSp>
        <p:cxnSp>
          <p:nvCxnSpPr>
            <p:cNvPr id="63" name="Straight Connector 62"/>
            <p:cNvCxnSpPr/>
            <p:nvPr/>
          </p:nvCxnSpPr>
          <p:spPr>
            <a:xfrm flipV="1">
              <a:off x="1143147" y="5312973"/>
              <a:ext cx="0" cy="241050"/>
            </a:xfrm>
            <a:prstGeom prst="line">
              <a:avLst/>
            </a:prstGeom>
            <a:noFill/>
            <a:ln w="31750" cap="flat" cmpd="sng" algn="ctr">
              <a:solidFill>
                <a:srgbClr val="BAD80A"/>
              </a:solidFill>
              <a:prstDash val="sysDash"/>
              <a:headEnd type="none"/>
              <a:tailEnd type="none"/>
            </a:ln>
            <a:effectLst/>
          </p:spPr>
        </p:cxnSp>
        <p:cxnSp>
          <p:nvCxnSpPr>
            <p:cNvPr id="64" name="Straight Connector 63"/>
            <p:cNvCxnSpPr/>
            <p:nvPr/>
          </p:nvCxnSpPr>
          <p:spPr>
            <a:xfrm flipV="1">
              <a:off x="2613198" y="5304447"/>
              <a:ext cx="0" cy="241050"/>
            </a:xfrm>
            <a:prstGeom prst="line">
              <a:avLst/>
            </a:prstGeom>
            <a:noFill/>
            <a:ln w="31750" cap="flat" cmpd="sng" algn="ctr">
              <a:solidFill>
                <a:srgbClr val="BAD80A"/>
              </a:solidFill>
              <a:prstDash val="sysDash"/>
              <a:headEnd type="none"/>
              <a:tailEnd type="none"/>
            </a:ln>
            <a:effectLst/>
          </p:spPr>
        </p:cxnSp>
        <p:cxnSp>
          <p:nvCxnSpPr>
            <p:cNvPr id="65" name="Straight Connector 64"/>
            <p:cNvCxnSpPr/>
            <p:nvPr/>
          </p:nvCxnSpPr>
          <p:spPr>
            <a:xfrm flipV="1">
              <a:off x="743866" y="6148993"/>
              <a:ext cx="3265672" cy="20310"/>
            </a:xfrm>
            <a:prstGeom prst="line">
              <a:avLst/>
            </a:prstGeom>
            <a:noFill/>
            <a:ln w="31750" cap="flat" cmpd="sng" algn="ctr">
              <a:solidFill>
                <a:srgbClr val="BAD80A"/>
              </a:solidFill>
              <a:prstDash val="sysDash"/>
              <a:headEnd type="none"/>
              <a:tailEnd type="none"/>
            </a:ln>
            <a:effectLst/>
          </p:spPr>
        </p:cxnSp>
        <p:cxnSp>
          <p:nvCxnSpPr>
            <p:cNvPr id="66" name="Straight Connector 65"/>
            <p:cNvCxnSpPr/>
            <p:nvPr/>
          </p:nvCxnSpPr>
          <p:spPr>
            <a:xfrm flipV="1">
              <a:off x="728390" y="5312973"/>
              <a:ext cx="5884" cy="856330"/>
            </a:xfrm>
            <a:prstGeom prst="line">
              <a:avLst/>
            </a:prstGeom>
            <a:noFill/>
            <a:ln w="31750" cap="flat" cmpd="sng" algn="ctr">
              <a:solidFill>
                <a:srgbClr val="BAD80A"/>
              </a:solidFill>
              <a:prstDash val="sysDash"/>
              <a:headEnd type="none"/>
              <a:tailEnd type="none"/>
            </a:ln>
            <a:effectLst/>
          </p:spPr>
        </p:cxnSp>
        <p:cxnSp>
          <p:nvCxnSpPr>
            <p:cNvPr id="67" name="Straight Connector 66"/>
            <p:cNvCxnSpPr/>
            <p:nvPr/>
          </p:nvCxnSpPr>
          <p:spPr>
            <a:xfrm flipV="1">
              <a:off x="4009538" y="5334229"/>
              <a:ext cx="1" cy="814764"/>
            </a:xfrm>
            <a:prstGeom prst="line">
              <a:avLst/>
            </a:prstGeom>
            <a:noFill/>
            <a:ln w="31750" cap="flat" cmpd="sng" algn="ctr">
              <a:solidFill>
                <a:srgbClr val="BAD80A"/>
              </a:solidFill>
              <a:prstDash val="sysDash"/>
              <a:headEnd type="none"/>
              <a:tailEnd type="none"/>
            </a:ln>
            <a:effectLst/>
          </p:spPr>
        </p:cxnSp>
      </p:grpSp>
      <p:grpSp>
        <p:nvGrpSpPr>
          <p:cNvPr id="69" name="Group 68"/>
          <p:cNvGrpSpPr/>
          <p:nvPr/>
        </p:nvGrpSpPr>
        <p:grpSpPr>
          <a:xfrm>
            <a:off x="6739641" y="3217222"/>
            <a:ext cx="5050274" cy="3367364"/>
            <a:chOff x="366141" y="2629407"/>
            <a:chExt cx="4951699" cy="3840732"/>
          </a:xfrm>
        </p:grpSpPr>
        <p:sp>
          <p:nvSpPr>
            <p:cNvPr id="70" name="Rectangle 69"/>
            <p:cNvSpPr/>
            <p:nvPr/>
          </p:nvSpPr>
          <p:spPr bwMode="auto">
            <a:xfrm>
              <a:off x="366141" y="2857189"/>
              <a:ext cx="4951699" cy="3612950"/>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71" name="Rectangle: Rounded Corners 70"/>
            <p:cNvSpPr/>
            <p:nvPr/>
          </p:nvSpPr>
          <p:spPr bwMode="auto">
            <a:xfrm>
              <a:off x="2194921" y="2629407"/>
              <a:ext cx="3003042" cy="525719"/>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VNet2</a:t>
              </a:r>
              <a:endParaRPr lang="en-US" sz="1632" kern="0" dirty="0">
                <a:solidFill>
                  <a:srgbClr val="505050"/>
                </a:solidFill>
                <a:latin typeface="Segoe UI"/>
              </a:endParaRPr>
            </a:p>
          </p:txBody>
        </p:sp>
        <p:sp>
          <p:nvSpPr>
            <p:cNvPr id="72" name="Rectangle 71"/>
            <p:cNvSpPr/>
            <p:nvPr/>
          </p:nvSpPr>
          <p:spPr bwMode="auto">
            <a:xfrm>
              <a:off x="549666" y="3658201"/>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73" name="Rectangle 72"/>
            <p:cNvSpPr/>
            <p:nvPr/>
          </p:nvSpPr>
          <p:spPr bwMode="auto">
            <a:xfrm>
              <a:off x="728390" y="404130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VM1</a:t>
              </a:r>
              <a:endParaRPr lang="en-US" sz="1428" kern="0" dirty="0">
                <a:gradFill>
                  <a:gsLst>
                    <a:gs pos="5439">
                      <a:srgbClr val="F8F8F8"/>
                    </a:gs>
                    <a:gs pos="10000">
                      <a:srgbClr val="F8F8F8"/>
                    </a:gs>
                  </a:gsLst>
                  <a:lin ang="5400000" scaled="0"/>
                </a:gradFill>
                <a:latin typeface="Segoe UI"/>
              </a:endParaRPr>
            </a:p>
          </p:txBody>
        </p:sp>
        <p:sp>
          <p:nvSpPr>
            <p:cNvPr id="74" name="Rectangle 73"/>
            <p:cNvSpPr/>
            <p:nvPr/>
          </p:nvSpPr>
          <p:spPr bwMode="auto">
            <a:xfrm>
              <a:off x="1115028" y="462288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VM2</a:t>
              </a:r>
              <a:endParaRPr lang="en-US" sz="1428" kern="0" dirty="0">
                <a:gradFill>
                  <a:gsLst>
                    <a:gs pos="5439">
                      <a:srgbClr val="F8F8F8"/>
                    </a:gs>
                    <a:gs pos="10000">
                      <a:srgbClr val="F8F8F8"/>
                    </a:gs>
                  </a:gsLst>
                  <a:lin ang="5400000" scaled="0"/>
                </a:gradFill>
                <a:latin typeface="Segoe UI"/>
              </a:endParaRPr>
            </a:p>
          </p:txBody>
        </p:sp>
        <p:sp>
          <p:nvSpPr>
            <p:cNvPr id="75" name="Rectangle 74"/>
            <p:cNvSpPr/>
            <p:nvPr/>
          </p:nvSpPr>
          <p:spPr bwMode="auto">
            <a:xfrm>
              <a:off x="1851208" y="4151742"/>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VM3</a:t>
              </a:r>
              <a:endParaRPr lang="en-US" sz="1428" kern="0" dirty="0">
                <a:gradFill>
                  <a:gsLst>
                    <a:gs pos="5439">
                      <a:srgbClr val="F8F8F8"/>
                    </a:gs>
                    <a:gs pos="10000">
                      <a:srgbClr val="F8F8F8"/>
                    </a:gs>
                  </a:gsLst>
                  <a:lin ang="5400000" scaled="0"/>
                </a:gradFill>
                <a:latin typeface="Segoe UI"/>
              </a:endParaRPr>
            </a:p>
          </p:txBody>
        </p:sp>
        <p:sp>
          <p:nvSpPr>
            <p:cNvPr id="76" name="Rectangle: Rounded Corners 75"/>
            <p:cNvSpPr/>
            <p:nvPr/>
          </p:nvSpPr>
          <p:spPr bwMode="auto">
            <a:xfrm>
              <a:off x="1543818" y="3424093"/>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Subnet1</a:t>
              </a:r>
            </a:p>
          </p:txBody>
        </p:sp>
        <p:sp>
          <p:nvSpPr>
            <p:cNvPr id="77" name="Rectangle 76"/>
            <p:cNvSpPr/>
            <p:nvPr/>
          </p:nvSpPr>
          <p:spPr bwMode="auto">
            <a:xfrm>
              <a:off x="2952350" y="3662595"/>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78" name="Rectangle 77"/>
            <p:cNvSpPr/>
            <p:nvPr/>
          </p:nvSpPr>
          <p:spPr bwMode="auto">
            <a:xfrm>
              <a:off x="3202473" y="401005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VM4</a:t>
              </a:r>
              <a:endParaRPr lang="en-US" sz="1428" kern="0" dirty="0">
                <a:gradFill>
                  <a:gsLst>
                    <a:gs pos="5439">
                      <a:srgbClr val="F8F8F8"/>
                    </a:gs>
                    <a:gs pos="10000">
                      <a:srgbClr val="F8F8F8"/>
                    </a:gs>
                  </a:gsLst>
                  <a:lin ang="5400000" scaled="0"/>
                </a:gradFill>
                <a:latin typeface="Segoe UI"/>
              </a:endParaRPr>
            </a:p>
          </p:txBody>
        </p:sp>
        <p:sp>
          <p:nvSpPr>
            <p:cNvPr id="79" name="Rectangle 78"/>
            <p:cNvSpPr/>
            <p:nvPr/>
          </p:nvSpPr>
          <p:spPr bwMode="auto">
            <a:xfrm>
              <a:off x="3101525" y="458654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VM6</a:t>
              </a:r>
              <a:endParaRPr lang="en-US" sz="1428" kern="0" dirty="0">
                <a:gradFill>
                  <a:gsLst>
                    <a:gs pos="5439">
                      <a:srgbClr val="F8F8F8"/>
                    </a:gs>
                    <a:gs pos="10000">
                      <a:srgbClr val="F8F8F8"/>
                    </a:gs>
                  </a:gsLst>
                  <a:lin ang="5400000" scaled="0"/>
                </a:gradFill>
                <a:latin typeface="Segoe UI"/>
              </a:endParaRPr>
            </a:p>
          </p:txBody>
        </p:sp>
        <p:sp>
          <p:nvSpPr>
            <p:cNvPr id="80" name="Rectangle 79"/>
            <p:cNvSpPr/>
            <p:nvPr/>
          </p:nvSpPr>
          <p:spPr bwMode="auto">
            <a:xfrm>
              <a:off x="4253893" y="4238317"/>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VM5</a:t>
              </a:r>
              <a:endParaRPr lang="en-US" sz="1428" kern="0" dirty="0">
                <a:gradFill>
                  <a:gsLst>
                    <a:gs pos="5439">
                      <a:srgbClr val="F8F8F8"/>
                    </a:gs>
                    <a:gs pos="10000">
                      <a:srgbClr val="F8F8F8"/>
                    </a:gs>
                  </a:gsLst>
                  <a:lin ang="5400000" scaled="0"/>
                </a:gradFill>
                <a:latin typeface="Segoe UI"/>
              </a:endParaRPr>
            </a:p>
          </p:txBody>
        </p:sp>
        <p:sp>
          <p:nvSpPr>
            <p:cNvPr id="81" name="Rectangle: Rounded Corners 80"/>
            <p:cNvSpPr/>
            <p:nvPr/>
          </p:nvSpPr>
          <p:spPr bwMode="auto">
            <a:xfrm>
              <a:off x="3946502" y="3428486"/>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Subnet2</a:t>
              </a:r>
            </a:p>
          </p:txBody>
        </p:sp>
        <p:sp>
          <p:nvSpPr>
            <p:cNvPr id="82" name="Rectangle 81"/>
            <p:cNvSpPr/>
            <p:nvPr/>
          </p:nvSpPr>
          <p:spPr bwMode="auto">
            <a:xfrm>
              <a:off x="549667" y="5394857"/>
              <a:ext cx="4625375" cy="911711"/>
            </a:xfrm>
            <a:prstGeom prst="rect">
              <a:avLst/>
            </a:prstGeom>
            <a:solidFill>
              <a:srgbClr val="505050">
                <a:alpha val="61000"/>
              </a:srgbClr>
            </a:solidFill>
            <a:ln w="38100" cap="flat" cmpd="sng" algn="ctr">
              <a:solidFill>
                <a:srgbClr val="505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Switch/Routing</a:t>
              </a:r>
              <a:endParaRPr lang="en-US" sz="1428" kern="0" dirty="0">
                <a:gradFill>
                  <a:gsLst>
                    <a:gs pos="5439">
                      <a:srgbClr val="F8F8F8"/>
                    </a:gs>
                    <a:gs pos="10000">
                      <a:srgbClr val="F8F8F8"/>
                    </a:gs>
                  </a:gsLst>
                  <a:lin ang="5400000" scaled="0"/>
                </a:gradFill>
                <a:latin typeface="Segoe UI"/>
              </a:endParaRPr>
            </a:p>
          </p:txBody>
        </p:sp>
        <p:sp>
          <p:nvSpPr>
            <p:cNvPr id="83" name="Rectangle 82"/>
            <p:cNvSpPr/>
            <p:nvPr/>
          </p:nvSpPr>
          <p:spPr bwMode="auto">
            <a:xfrm>
              <a:off x="677064" y="4313952"/>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4" name="Rectangle 83"/>
            <p:cNvSpPr/>
            <p:nvPr/>
          </p:nvSpPr>
          <p:spPr bwMode="auto">
            <a:xfrm>
              <a:off x="1066719"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5" name="Rectangle 84"/>
            <p:cNvSpPr/>
            <p:nvPr/>
          </p:nvSpPr>
          <p:spPr bwMode="auto">
            <a:xfrm>
              <a:off x="2525754" y="442692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6" name="Rectangle 85"/>
            <p:cNvSpPr/>
            <p:nvPr/>
          </p:nvSpPr>
          <p:spPr bwMode="auto">
            <a:xfrm>
              <a:off x="3904102" y="427735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7" name="Rectangle 86"/>
            <p:cNvSpPr/>
            <p:nvPr/>
          </p:nvSpPr>
          <p:spPr bwMode="auto">
            <a:xfrm>
              <a:off x="3026847"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8" name="Rectangle 87"/>
            <p:cNvSpPr/>
            <p:nvPr/>
          </p:nvSpPr>
          <p:spPr bwMode="auto">
            <a:xfrm>
              <a:off x="4166967" y="4516428"/>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cxnSp>
          <p:nvCxnSpPr>
            <p:cNvPr id="89" name="Straight Connector 88"/>
            <p:cNvCxnSpPr/>
            <p:nvPr/>
          </p:nvCxnSpPr>
          <p:spPr>
            <a:xfrm flipH="1">
              <a:off x="4261148" y="4694890"/>
              <a:ext cx="1" cy="730292"/>
            </a:xfrm>
            <a:prstGeom prst="line">
              <a:avLst/>
            </a:prstGeom>
            <a:noFill/>
            <a:ln w="34925" cap="flat" cmpd="sng" algn="ctr">
              <a:solidFill>
                <a:srgbClr val="505050"/>
              </a:solidFill>
              <a:prstDash val="solid"/>
              <a:headEnd type="none"/>
              <a:tailEnd type="none"/>
            </a:ln>
            <a:effectLst/>
          </p:spPr>
        </p:cxnSp>
        <p:cxnSp>
          <p:nvCxnSpPr>
            <p:cNvPr id="90" name="Straight Connector 89"/>
            <p:cNvCxnSpPr/>
            <p:nvPr/>
          </p:nvCxnSpPr>
          <p:spPr>
            <a:xfrm flipH="1">
              <a:off x="743866" y="4479354"/>
              <a:ext cx="1" cy="939852"/>
            </a:xfrm>
            <a:prstGeom prst="line">
              <a:avLst/>
            </a:prstGeom>
            <a:noFill/>
            <a:ln w="34925" cap="flat" cmpd="sng" algn="ctr">
              <a:solidFill>
                <a:srgbClr val="505050"/>
              </a:solidFill>
              <a:prstDash val="solid"/>
              <a:headEnd type="none"/>
              <a:tailEnd type="none"/>
            </a:ln>
            <a:effectLst/>
          </p:spPr>
        </p:cxnSp>
        <p:cxnSp>
          <p:nvCxnSpPr>
            <p:cNvPr id="91" name="Straight Connector 90"/>
            <p:cNvCxnSpPr/>
            <p:nvPr/>
          </p:nvCxnSpPr>
          <p:spPr>
            <a:xfrm>
              <a:off x="1137470" y="5052981"/>
              <a:ext cx="5677" cy="353697"/>
            </a:xfrm>
            <a:prstGeom prst="line">
              <a:avLst/>
            </a:prstGeom>
            <a:noFill/>
            <a:ln w="34925" cap="flat" cmpd="sng" algn="ctr">
              <a:solidFill>
                <a:srgbClr val="505050"/>
              </a:solidFill>
              <a:prstDash val="solid"/>
              <a:headEnd type="none"/>
              <a:tailEnd type="none"/>
            </a:ln>
            <a:effectLst/>
          </p:spPr>
        </p:cxnSp>
        <p:cxnSp>
          <p:nvCxnSpPr>
            <p:cNvPr id="92" name="Straight Connector 91"/>
            <p:cNvCxnSpPr/>
            <p:nvPr/>
          </p:nvCxnSpPr>
          <p:spPr>
            <a:xfrm flipH="1">
              <a:off x="2619089" y="4584134"/>
              <a:ext cx="1" cy="816759"/>
            </a:xfrm>
            <a:prstGeom prst="line">
              <a:avLst/>
            </a:prstGeom>
            <a:noFill/>
            <a:ln w="34925" cap="flat" cmpd="sng" algn="ctr">
              <a:solidFill>
                <a:srgbClr val="505050"/>
              </a:solidFill>
              <a:prstDash val="solid"/>
              <a:headEnd type="none"/>
              <a:tailEnd type="none"/>
            </a:ln>
            <a:effectLst/>
          </p:spPr>
        </p:cxnSp>
        <p:cxnSp>
          <p:nvCxnSpPr>
            <p:cNvPr id="93" name="Straight Connector 92"/>
            <p:cNvCxnSpPr/>
            <p:nvPr/>
          </p:nvCxnSpPr>
          <p:spPr>
            <a:xfrm>
              <a:off x="3992608" y="4438430"/>
              <a:ext cx="19145" cy="968248"/>
            </a:xfrm>
            <a:prstGeom prst="line">
              <a:avLst/>
            </a:prstGeom>
            <a:noFill/>
            <a:ln w="34925" cap="flat" cmpd="sng" algn="ctr">
              <a:solidFill>
                <a:srgbClr val="505050"/>
              </a:solidFill>
              <a:prstDash val="solid"/>
              <a:headEnd type="none"/>
              <a:tailEnd type="none"/>
            </a:ln>
            <a:effectLst/>
          </p:spPr>
        </p:cxnSp>
        <p:cxnSp>
          <p:nvCxnSpPr>
            <p:cNvPr id="94" name="Straight Connector 93"/>
            <p:cNvCxnSpPr/>
            <p:nvPr/>
          </p:nvCxnSpPr>
          <p:spPr>
            <a:xfrm>
              <a:off x="3108573" y="5047938"/>
              <a:ext cx="5677" cy="353697"/>
            </a:xfrm>
            <a:prstGeom prst="line">
              <a:avLst/>
            </a:prstGeom>
            <a:noFill/>
            <a:ln w="34925" cap="flat" cmpd="sng" algn="ctr">
              <a:solidFill>
                <a:srgbClr val="505050"/>
              </a:solidFill>
              <a:prstDash val="solid"/>
              <a:headEnd type="none"/>
              <a:tailEnd type="none"/>
            </a:ln>
            <a:effectLst/>
          </p:spPr>
        </p:cxnSp>
        <p:cxnSp>
          <p:nvCxnSpPr>
            <p:cNvPr id="95" name="Straight Connector 94"/>
            <p:cNvCxnSpPr/>
            <p:nvPr/>
          </p:nvCxnSpPr>
          <p:spPr>
            <a:xfrm>
              <a:off x="1143147" y="5554023"/>
              <a:ext cx="1470051" cy="0"/>
            </a:xfrm>
            <a:prstGeom prst="line">
              <a:avLst/>
            </a:prstGeom>
            <a:noFill/>
            <a:ln w="31750" cap="flat" cmpd="sng" algn="ctr">
              <a:solidFill>
                <a:srgbClr val="BAD80A"/>
              </a:solidFill>
              <a:prstDash val="sysDash"/>
              <a:headEnd type="none"/>
              <a:tailEnd type="none"/>
            </a:ln>
            <a:effectLst/>
          </p:spPr>
        </p:cxnSp>
        <p:cxnSp>
          <p:nvCxnSpPr>
            <p:cNvPr id="96" name="Straight Connector 95"/>
            <p:cNvCxnSpPr/>
            <p:nvPr/>
          </p:nvCxnSpPr>
          <p:spPr>
            <a:xfrm flipV="1">
              <a:off x="1143147" y="5312973"/>
              <a:ext cx="0" cy="241050"/>
            </a:xfrm>
            <a:prstGeom prst="line">
              <a:avLst/>
            </a:prstGeom>
            <a:noFill/>
            <a:ln w="31750" cap="flat" cmpd="sng" algn="ctr">
              <a:solidFill>
                <a:srgbClr val="BAD80A"/>
              </a:solidFill>
              <a:prstDash val="sysDash"/>
              <a:headEnd type="none"/>
              <a:tailEnd type="none"/>
            </a:ln>
            <a:effectLst/>
          </p:spPr>
        </p:cxnSp>
        <p:cxnSp>
          <p:nvCxnSpPr>
            <p:cNvPr id="97" name="Straight Connector 96"/>
            <p:cNvCxnSpPr/>
            <p:nvPr/>
          </p:nvCxnSpPr>
          <p:spPr>
            <a:xfrm flipV="1">
              <a:off x="2613198" y="5304447"/>
              <a:ext cx="0" cy="241050"/>
            </a:xfrm>
            <a:prstGeom prst="line">
              <a:avLst/>
            </a:prstGeom>
            <a:noFill/>
            <a:ln w="31750" cap="flat" cmpd="sng" algn="ctr">
              <a:solidFill>
                <a:srgbClr val="BAD80A"/>
              </a:solidFill>
              <a:prstDash val="sysDash"/>
              <a:headEnd type="none"/>
              <a:tailEnd type="none"/>
            </a:ln>
            <a:effectLst/>
          </p:spPr>
        </p:cxnSp>
        <p:cxnSp>
          <p:nvCxnSpPr>
            <p:cNvPr id="98" name="Straight Connector 97"/>
            <p:cNvCxnSpPr/>
            <p:nvPr/>
          </p:nvCxnSpPr>
          <p:spPr>
            <a:xfrm flipV="1">
              <a:off x="743866" y="6148993"/>
              <a:ext cx="3265672" cy="20310"/>
            </a:xfrm>
            <a:prstGeom prst="line">
              <a:avLst/>
            </a:prstGeom>
            <a:noFill/>
            <a:ln w="31750" cap="flat" cmpd="sng" algn="ctr">
              <a:solidFill>
                <a:srgbClr val="BAD80A"/>
              </a:solidFill>
              <a:prstDash val="sysDash"/>
              <a:headEnd type="none"/>
              <a:tailEnd type="none"/>
            </a:ln>
            <a:effectLst/>
          </p:spPr>
        </p:cxnSp>
        <p:cxnSp>
          <p:nvCxnSpPr>
            <p:cNvPr id="99" name="Straight Connector 98"/>
            <p:cNvCxnSpPr/>
            <p:nvPr/>
          </p:nvCxnSpPr>
          <p:spPr>
            <a:xfrm flipV="1">
              <a:off x="728390" y="5312973"/>
              <a:ext cx="5884" cy="856330"/>
            </a:xfrm>
            <a:prstGeom prst="line">
              <a:avLst/>
            </a:prstGeom>
            <a:noFill/>
            <a:ln w="31750" cap="flat" cmpd="sng" algn="ctr">
              <a:solidFill>
                <a:srgbClr val="BAD80A"/>
              </a:solidFill>
              <a:prstDash val="sysDash"/>
              <a:headEnd type="none"/>
              <a:tailEnd type="none"/>
            </a:ln>
            <a:effectLst/>
          </p:spPr>
        </p:cxnSp>
        <p:cxnSp>
          <p:nvCxnSpPr>
            <p:cNvPr id="100" name="Straight Connector 99"/>
            <p:cNvCxnSpPr/>
            <p:nvPr/>
          </p:nvCxnSpPr>
          <p:spPr>
            <a:xfrm flipV="1">
              <a:off x="4009538" y="5334229"/>
              <a:ext cx="1" cy="814764"/>
            </a:xfrm>
            <a:prstGeom prst="line">
              <a:avLst/>
            </a:prstGeom>
            <a:noFill/>
            <a:ln w="31750" cap="flat" cmpd="sng" algn="ctr">
              <a:solidFill>
                <a:srgbClr val="BAD80A"/>
              </a:solidFill>
              <a:prstDash val="sysDash"/>
              <a:headEnd type="none"/>
              <a:tailEnd type="none"/>
            </a:ln>
            <a:effectLst/>
          </p:spPr>
        </p:cxnSp>
      </p:grpSp>
    </p:spTree>
    <p:extLst>
      <p:ext uri="{BB962C8B-B14F-4D97-AF65-F5344CB8AC3E}">
        <p14:creationId xmlns:p14="http://schemas.microsoft.com/office/powerpoint/2010/main" val="361016129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2850"/>
            <a:ext cx="11885514" cy="1849873"/>
          </a:xfrm>
        </p:spPr>
        <p:txBody>
          <a:bodyPr/>
          <a:lstStyle/>
          <a:p>
            <a:r>
              <a:rPr lang="en-US" dirty="0"/>
              <a:t>Ability to “merge” two Azure VNets, so that VMs in the two VNets can communicate with each other as if they were on the same VNet</a:t>
            </a:r>
          </a:p>
        </p:txBody>
      </p:sp>
      <p:sp>
        <p:nvSpPr>
          <p:cNvPr id="3" name="Title 2"/>
          <p:cNvSpPr>
            <a:spLocks noGrp="1"/>
          </p:cNvSpPr>
          <p:nvPr>
            <p:ph type="title"/>
          </p:nvPr>
        </p:nvSpPr>
        <p:spPr/>
        <p:txBody>
          <a:bodyPr/>
          <a:lstStyle/>
          <a:p>
            <a:r>
              <a:rPr lang="en-US" dirty="0"/>
              <a:t>What is VNet peering?</a:t>
            </a:r>
          </a:p>
        </p:txBody>
      </p:sp>
      <p:grpSp>
        <p:nvGrpSpPr>
          <p:cNvPr id="69" name="Group 68"/>
          <p:cNvGrpSpPr/>
          <p:nvPr/>
        </p:nvGrpSpPr>
        <p:grpSpPr>
          <a:xfrm>
            <a:off x="6739641" y="3217222"/>
            <a:ext cx="5050274" cy="3367364"/>
            <a:chOff x="366141" y="2629407"/>
            <a:chExt cx="4951699" cy="3840732"/>
          </a:xfrm>
        </p:grpSpPr>
        <p:sp>
          <p:nvSpPr>
            <p:cNvPr id="70" name="Rectangle 69"/>
            <p:cNvSpPr/>
            <p:nvPr/>
          </p:nvSpPr>
          <p:spPr bwMode="auto">
            <a:xfrm>
              <a:off x="366141" y="2857189"/>
              <a:ext cx="4951699" cy="3612950"/>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71" name="Rectangle: Rounded Corners 70"/>
            <p:cNvSpPr/>
            <p:nvPr/>
          </p:nvSpPr>
          <p:spPr bwMode="auto">
            <a:xfrm>
              <a:off x="2194921" y="2629407"/>
              <a:ext cx="3003042" cy="525719"/>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VNet2</a:t>
              </a:r>
              <a:endParaRPr lang="en-US" sz="1632" kern="0" dirty="0">
                <a:solidFill>
                  <a:srgbClr val="505050"/>
                </a:solidFill>
                <a:latin typeface="Segoe UI"/>
              </a:endParaRPr>
            </a:p>
          </p:txBody>
        </p:sp>
        <p:sp>
          <p:nvSpPr>
            <p:cNvPr id="72" name="Rectangle 71"/>
            <p:cNvSpPr/>
            <p:nvPr/>
          </p:nvSpPr>
          <p:spPr bwMode="auto">
            <a:xfrm>
              <a:off x="549666" y="3658201"/>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73" name="Rectangle 72"/>
            <p:cNvSpPr/>
            <p:nvPr/>
          </p:nvSpPr>
          <p:spPr bwMode="auto">
            <a:xfrm>
              <a:off x="728390" y="404130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VM1</a:t>
              </a:r>
              <a:endParaRPr lang="en-US" sz="1428" kern="0" dirty="0">
                <a:gradFill>
                  <a:gsLst>
                    <a:gs pos="5439">
                      <a:srgbClr val="F8F8F8"/>
                    </a:gs>
                    <a:gs pos="10000">
                      <a:srgbClr val="F8F8F8"/>
                    </a:gs>
                  </a:gsLst>
                  <a:lin ang="5400000" scaled="0"/>
                </a:gradFill>
                <a:latin typeface="Segoe UI"/>
              </a:endParaRPr>
            </a:p>
          </p:txBody>
        </p:sp>
        <p:sp>
          <p:nvSpPr>
            <p:cNvPr id="74" name="Rectangle 73"/>
            <p:cNvSpPr/>
            <p:nvPr/>
          </p:nvSpPr>
          <p:spPr bwMode="auto">
            <a:xfrm>
              <a:off x="1115028" y="462288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VM2</a:t>
              </a:r>
              <a:endParaRPr lang="en-US" sz="1428" kern="0" dirty="0">
                <a:gradFill>
                  <a:gsLst>
                    <a:gs pos="5439">
                      <a:srgbClr val="F8F8F8"/>
                    </a:gs>
                    <a:gs pos="10000">
                      <a:srgbClr val="F8F8F8"/>
                    </a:gs>
                  </a:gsLst>
                  <a:lin ang="5400000" scaled="0"/>
                </a:gradFill>
                <a:latin typeface="Segoe UI"/>
              </a:endParaRPr>
            </a:p>
          </p:txBody>
        </p:sp>
        <p:sp>
          <p:nvSpPr>
            <p:cNvPr id="75" name="Rectangle 74"/>
            <p:cNvSpPr/>
            <p:nvPr/>
          </p:nvSpPr>
          <p:spPr bwMode="auto">
            <a:xfrm>
              <a:off x="1851208" y="4151742"/>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VM3</a:t>
              </a:r>
              <a:endParaRPr lang="en-US" sz="1428" kern="0" dirty="0">
                <a:gradFill>
                  <a:gsLst>
                    <a:gs pos="5439">
                      <a:srgbClr val="F8F8F8"/>
                    </a:gs>
                    <a:gs pos="10000">
                      <a:srgbClr val="F8F8F8"/>
                    </a:gs>
                  </a:gsLst>
                  <a:lin ang="5400000" scaled="0"/>
                </a:gradFill>
                <a:latin typeface="Segoe UI"/>
              </a:endParaRPr>
            </a:p>
          </p:txBody>
        </p:sp>
        <p:sp>
          <p:nvSpPr>
            <p:cNvPr id="76" name="Rectangle: Rounded Corners 75"/>
            <p:cNvSpPr/>
            <p:nvPr/>
          </p:nvSpPr>
          <p:spPr bwMode="auto">
            <a:xfrm>
              <a:off x="1543818" y="3424093"/>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Subnet1</a:t>
              </a:r>
            </a:p>
          </p:txBody>
        </p:sp>
        <p:sp>
          <p:nvSpPr>
            <p:cNvPr id="77" name="Rectangle 76"/>
            <p:cNvSpPr/>
            <p:nvPr/>
          </p:nvSpPr>
          <p:spPr bwMode="auto">
            <a:xfrm>
              <a:off x="2952350" y="3662595"/>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78" name="Rectangle 77"/>
            <p:cNvSpPr/>
            <p:nvPr/>
          </p:nvSpPr>
          <p:spPr bwMode="auto">
            <a:xfrm>
              <a:off x="3202473" y="401005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VM4</a:t>
              </a:r>
              <a:endParaRPr lang="en-US" sz="1428" kern="0" dirty="0">
                <a:gradFill>
                  <a:gsLst>
                    <a:gs pos="5439">
                      <a:srgbClr val="F8F8F8"/>
                    </a:gs>
                    <a:gs pos="10000">
                      <a:srgbClr val="F8F8F8"/>
                    </a:gs>
                  </a:gsLst>
                  <a:lin ang="5400000" scaled="0"/>
                </a:gradFill>
                <a:latin typeface="Segoe UI"/>
              </a:endParaRPr>
            </a:p>
          </p:txBody>
        </p:sp>
        <p:sp>
          <p:nvSpPr>
            <p:cNvPr id="79" name="Rectangle 78"/>
            <p:cNvSpPr/>
            <p:nvPr/>
          </p:nvSpPr>
          <p:spPr bwMode="auto">
            <a:xfrm>
              <a:off x="3101525" y="458654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VM6</a:t>
              </a:r>
              <a:endParaRPr lang="en-US" sz="1428" kern="0" dirty="0">
                <a:gradFill>
                  <a:gsLst>
                    <a:gs pos="5439">
                      <a:srgbClr val="F8F8F8"/>
                    </a:gs>
                    <a:gs pos="10000">
                      <a:srgbClr val="F8F8F8"/>
                    </a:gs>
                  </a:gsLst>
                  <a:lin ang="5400000" scaled="0"/>
                </a:gradFill>
                <a:latin typeface="Segoe UI"/>
              </a:endParaRPr>
            </a:p>
          </p:txBody>
        </p:sp>
        <p:sp>
          <p:nvSpPr>
            <p:cNvPr id="80" name="Rectangle 79"/>
            <p:cNvSpPr/>
            <p:nvPr/>
          </p:nvSpPr>
          <p:spPr bwMode="auto">
            <a:xfrm>
              <a:off x="4253893" y="4238317"/>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VM5</a:t>
              </a:r>
              <a:endParaRPr lang="en-US" sz="1428" kern="0" dirty="0">
                <a:gradFill>
                  <a:gsLst>
                    <a:gs pos="5439">
                      <a:srgbClr val="F8F8F8"/>
                    </a:gs>
                    <a:gs pos="10000">
                      <a:srgbClr val="F8F8F8"/>
                    </a:gs>
                  </a:gsLst>
                  <a:lin ang="5400000" scaled="0"/>
                </a:gradFill>
                <a:latin typeface="Segoe UI"/>
              </a:endParaRPr>
            </a:p>
          </p:txBody>
        </p:sp>
        <p:sp>
          <p:nvSpPr>
            <p:cNvPr id="81" name="Rectangle: Rounded Corners 80"/>
            <p:cNvSpPr/>
            <p:nvPr/>
          </p:nvSpPr>
          <p:spPr bwMode="auto">
            <a:xfrm>
              <a:off x="3946502" y="3428486"/>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Subnet2</a:t>
              </a:r>
            </a:p>
          </p:txBody>
        </p:sp>
        <p:sp>
          <p:nvSpPr>
            <p:cNvPr id="83" name="Rectangle 82"/>
            <p:cNvSpPr/>
            <p:nvPr/>
          </p:nvSpPr>
          <p:spPr bwMode="auto">
            <a:xfrm>
              <a:off x="677064" y="4313952"/>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4" name="Rectangle 83"/>
            <p:cNvSpPr/>
            <p:nvPr/>
          </p:nvSpPr>
          <p:spPr bwMode="auto">
            <a:xfrm>
              <a:off x="1066719"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5" name="Rectangle 84"/>
            <p:cNvSpPr/>
            <p:nvPr/>
          </p:nvSpPr>
          <p:spPr bwMode="auto">
            <a:xfrm>
              <a:off x="2525754" y="442692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6" name="Rectangle 85"/>
            <p:cNvSpPr/>
            <p:nvPr/>
          </p:nvSpPr>
          <p:spPr bwMode="auto">
            <a:xfrm>
              <a:off x="3904102" y="427735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7" name="Rectangle 86"/>
            <p:cNvSpPr/>
            <p:nvPr/>
          </p:nvSpPr>
          <p:spPr bwMode="auto">
            <a:xfrm>
              <a:off x="3026847"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88" name="Rectangle 87"/>
            <p:cNvSpPr/>
            <p:nvPr/>
          </p:nvSpPr>
          <p:spPr bwMode="auto">
            <a:xfrm>
              <a:off x="4166967" y="4516428"/>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cxnSp>
          <p:nvCxnSpPr>
            <p:cNvPr id="89" name="Straight Connector 88"/>
            <p:cNvCxnSpPr/>
            <p:nvPr/>
          </p:nvCxnSpPr>
          <p:spPr>
            <a:xfrm flipH="1">
              <a:off x="4261148" y="4694890"/>
              <a:ext cx="1" cy="730292"/>
            </a:xfrm>
            <a:prstGeom prst="line">
              <a:avLst/>
            </a:prstGeom>
            <a:noFill/>
            <a:ln w="34925" cap="flat" cmpd="sng" algn="ctr">
              <a:solidFill>
                <a:srgbClr val="505050"/>
              </a:solidFill>
              <a:prstDash val="solid"/>
              <a:headEnd type="none"/>
              <a:tailEnd type="none"/>
            </a:ln>
            <a:effectLst/>
          </p:spPr>
        </p:cxnSp>
        <p:cxnSp>
          <p:nvCxnSpPr>
            <p:cNvPr id="90" name="Straight Connector 89"/>
            <p:cNvCxnSpPr/>
            <p:nvPr/>
          </p:nvCxnSpPr>
          <p:spPr>
            <a:xfrm flipH="1">
              <a:off x="743866" y="4479354"/>
              <a:ext cx="1" cy="939852"/>
            </a:xfrm>
            <a:prstGeom prst="line">
              <a:avLst/>
            </a:prstGeom>
            <a:noFill/>
            <a:ln w="34925" cap="flat" cmpd="sng" algn="ctr">
              <a:solidFill>
                <a:srgbClr val="505050"/>
              </a:solidFill>
              <a:prstDash val="solid"/>
              <a:headEnd type="none"/>
              <a:tailEnd type="none"/>
            </a:ln>
            <a:effectLst/>
          </p:spPr>
        </p:cxnSp>
        <p:cxnSp>
          <p:nvCxnSpPr>
            <p:cNvPr id="91" name="Straight Connector 90"/>
            <p:cNvCxnSpPr/>
            <p:nvPr/>
          </p:nvCxnSpPr>
          <p:spPr>
            <a:xfrm>
              <a:off x="1137470" y="5052981"/>
              <a:ext cx="5677" cy="353697"/>
            </a:xfrm>
            <a:prstGeom prst="line">
              <a:avLst/>
            </a:prstGeom>
            <a:noFill/>
            <a:ln w="34925" cap="flat" cmpd="sng" algn="ctr">
              <a:solidFill>
                <a:srgbClr val="505050"/>
              </a:solidFill>
              <a:prstDash val="solid"/>
              <a:headEnd type="none"/>
              <a:tailEnd type="none"/>
            </a:ln>
            <a:effectLst/>
          </p:spPr>
        </p:cxnSp>
        <p:cxnSp>
          <p:nvCxnSpPr>
            <p:cNvPr id="92" name="Straight Connector 91"/>
            <p:cNvCxnSpPr/>
            <p:nvPr/>
          </p:nvCxnSpPr>
          <p:spPr>
            <a:xfrm flipH="1">
              <a:off x="2619089" y="4584134"/>
              <a:ext cx="1" cy="816759"/>
            </a:xfrm>
            <a:prstGeom prst="line">
              <a:avLst/>
            </a:prstGeom>
            <a:noFill/>
            <a:ln w="34925" cap="flat" cmpd="sng" algn="ctr">
              <a:solidFill>
                <a:srgbClr val="505050"/>
              </a:solidFill>
              <a:prstDash val="solid"/>
              <a:headEnd type="none"/>
              <a:tailEnd type="none"/>
            </a:ln>
            <a:effectLst/>
          </p:spPr>
        </p:cxnSp>
        <p:cxnSp>
          <p:nvCxnSpPr>
            <p:cNvPr id="93" name="Straight Connector 92"/>
            <p:cNvCxnSpPr/>
            <p:nvPr/>
          </p:nvCxnSpPr>
          <p:spPr>
            <a:xfrm>
              <a:off x="3992608" y="4438430"/>
              <a:ext cx="19145" cy="968248"/>
            </a:xfrm>
            <a:prstGeom prst="line">
              <a:avLst/>
            </a:prstGeom>
            <a:noFill/>
            <a:ln w="34925" cap="flat" cmpd="sng" algn="ctr">
              <a:solidFill>
                <a:srgbClr val="505050"/>
              </a:solidFill>
              <a:prstDash val="solid"/>
              <a:headEnd type="none"/>
              <a:tailEnd type="none"/>
            </a:ln>
            <a:effectLst/>
          </p:spPr>
        </p:cxnSp>
        <p:cxnSp>
          <p:nvCxnSpPr>
            <p:cNvPr id="94" name="Straight Connector 93"/>
            <p:cNvCxnSpPr/>
            <p:nvPr/>
          </p:nvCxnSpPr>
          <p:spPr>
            <a:xfrm>
              <a:off x="3108573" y="5047938"/>
              <a:ext cx="5677" cy="353697"/>
            </a:xfrm>
            <a:prstGeom prst="line">
              <a:avLst/>
            </a:prstGeom>
            <a:noFill/>
            <a:ln w="34925" cap="flat" cmpd="sng" algn="ctr">
              <a:solidFill>
                <a:srgbClr val="505050"/>
              </a:solidFill>
              <a:prstDash val="solid"/>
              <a:headEnd type="none"/>
              <a:tailEnd type="none"/>
            </a:ln>
            <a:effectLst/>
          </p:spPr>
        </p:cxnSp>
        <p:cxnSp>
          <p:nvCxnSpPr>
            <p:cNvPr id="100" name="Straight Connector 99"/>
            <p:cNvCxnSpPr/>
            <p:nvPr/>
          </p:nvCxnSpPr>
          <p:spPr>
            <a:xfrm flipV="1">
              <a:off x="4009538" y="5334229"/>
              <a:ext cx="1" cy="814764"/>
            </a:xfrm>
            <a:prstGeom prst="line">
              <a:avLst/>
            </a:prstGeom>
            <a:noFill/>
            <a:ln w="31750" cap="flat" cmpd="sng" algn="ctr">
              <a:solidFill>
                <a:srgbClr val="BAD80A"/>
              </a:solidFill>
              <a:prstDash val="sysDash"/>
              <a:headEnd type="none"/>
              <a:tailEnd type="none"/>
            </a:ln>
            <a:effectLst/>
          </p:spPr>
        </p:cxnSp>
      </p:grpSp>
      <p:grpSp>
        <p:nvGrpSpPr>
          <p:cNvPr id="68" name="Group 67"/>
          <p:cNvGrpSpPr/>
          <p:nvPr/>
        </p:nvGrpSpPr>
        <p:grpSpPr>
          <a:xfrm>
            <a:off x="797236" y="3220734"/>
            <a:ext cx="10847038" cy="3367364"/>
            <a:chOff x="366141" y="2629407"/>
            <a:chExt cx="10635316" cy="3840732"/>
          </a:xfrm>
        </p:grpSpPr>
        <p:sp>
          <p:nvSpPr>
            <p:cNvPr id="37" name="Rectangle 36"/>
            <p:cNvSpPr/>
            <p:nvPr/>
          </p:nvSpPr>
          <p:spPr bwMode="auto">
            <a:xfrm>
              <a:off x="366141" y="2857189"/>
              <a:ext cx="4951699" cy="3612950"/>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38" name="Rectangle: Rounded Corners 37"/>
            <p:cNvSpPr/>
            <p:nvPr/>
          </p:nvSpPr>
          <p:spPr bwMode="auto">
            <a:xfrm>
              <a:off x="2194921" y="2629407"/>
              <a:ext cx="3003042" cy="525719"/>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VNet1</a:t>
              </a:r>
              <a:endParaRPr lang="en-US" sz="1632" kern="0" dirty="0">
                <a:solidFill>
                  <a:srgbClr val="505050"/>
                </a:solidFill>
                <a:latin typeface="Segoe UI"/>
              </a:endParaRPr>
            </a:p>
          </p:txBody>
        </p:sp>
        <p:sp>
          <p:nvSpPr>
            <p:cNvPr id="39" name="Rectangle 38"/>
            <p:cNvSpPr/>
            <p:nvPr/>
          </p:nvSpPr>
          <p:spPr bwMode="auto">
            <a:xfrm>
              <a:off x="549666" y="3658201"/>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40" name="Rectangle 39"/>
            <p:cNvSpPr/>
            <p:nvPr/>
          </p:nvSpPr>
          <p:spPr bwMode="auto">
            <a:xfrm>
              <a:off x="728390" y="404130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VM1</a:t>
              </a:r>
              <a:endParaRPr lang="en-US" sz="1428" kern="0" dirty="0">
                <a:gradFill>
                  <a:gsLst>
                    <a:gs pos="5439">
                      <a:srgbClr val="F8F8F8"/>
                    </a:gs>
                    <a:gs pos="10000">
                      <a:srgbClr val="F8F8F8"/>
                    </a:gs>
                  </a:gsLst>
                  <a:lin ang="5400000" scaled="0"/>
                </a:gradFill>
                <a:latin typeface="Segoe UI"/>
              </a:endParaRPr>
            </a:p>
          </p:txBody>
        </p:sp>
        <p:sp>
          <p:nvSpPr>
            <p:cNvPr id="41" name="Rectangle 40"/>
            <p:cNvSpPr/>
            <p:nvPr/>
          </p:nvSpPr>
          <p:spPr bwMode="auto">
            <a:xfrm>
              <a:off x="1115028" y="462288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VM2</a:t>
              </a:r>
              <a:endParaRPr lang="en-US" sz="1428" kern="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1851208" y="4151742"/>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VM3</a:t>
              </a:r>
              <a:endParaRPr lang="en-US" sz="1428" kern="0" dirty="0">
                <a:gradFill>
                  <a:gsLst>
                    <a:gs pos="5439">
                      <a:srgbClr val="F8F8F8"/>
                    </a:gs>
                    <a:gs pos="10000">
                      <a:srgbClr val="F8F8F8"/>
                    </a:gs>
                  </a:gsLst>
                  <a:lin ang="5400000" scaled="0"/>
                </a:gradFill>
                <a:latin typeface="Segoe UI"/>
              </a:endParaRPr>
            </a:p>
          </p:txBody>
        </p:sp>
        <p:sp>
          <p:nvSpPr>
            <p:cNvPr id="43" name="Rectangle: Rounded Corners 42"/>
            <p:cNvSpPr/>
            <p:nvPr/>
          </p:nvSpPr>
          <p:spPr bwMode="auto">
            <a:xfrm>
              <a:off x="1543818" y="3424093"/>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Subnet1</a:t>
              </a:r>
            </a:p>
          </p:txBody>
        </p:sp>
        <p:sp>
          <p:nvSpPr>
            <p:cNvPr id="44" name="Rectangle 43"/>
            <p:cNvSpPr/>
            <p:nvPr/>
          </p:nvSpPr>
          <p:spPr bwMode="auto">
            <a:xfrm>
              <a:off x="2952350" y="3662595"/>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45" name="Rectangle 44"/>
            <p:cNvSpPr/>
            <p:nvPr/>
          </p:nvSpPr>
          <p:spPr bwMode="auto">
            <a:xfrm>
              <a:off x="3202473" y="401005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VM4</a:t>
              </a:r>
              <a:endParaRPr lang="en-US" sz="1428" kern="0" dirty="0">
                <a:gradFill>
                  <a:gsLst>
                    <a:gs pos="5439">
                      <a:srgbClr val="F8F8F8"/>
                    </a:gs>
                    <a:gs pos="10000">
                      <a:srgbClr val="F8F8F8"/>
                    </a:gs>
                  </a:gsLst>
                  <a:lin ang="5400000" scaled="0"/>
                </a:gradFill>
                <a:latin typeface="Segoe UI"/>
              </a:endParaRPr>
            </a:p>
          </p:txBody>
        </p:sp>
        <p:sp>
          <p:nvSpPr>
            <p:cNvPr id="46" name="Rectangle 45"/>
            <p:cNvSpPr/>
            <p:nvPr/>
          </p:nvSpPr>
          <p:spPr bwMode="auto">
            <a:xfrm>
              <a:off x="3101525" y="458654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VM6</a:t>
              </a:r>
              <a:endParaRPr lang="en-US" sz="1428" kern="0" dirty="0">
                <a:gradFill>
                  <a:gsLst>
                    <a:gs pos="5439">
                      <a:srgbClr val="F8F8F8"/>
                    </a:gs>
                    <a:gs pos="10000">
                      <a:srgbClr val="F8F8F8"/>
                    </a:gs>
                  </a:gsLst>
                  <a:lin ang="5400000" scaled="0"/>
                </a:gradFill>
                <a:latin typeface="Segoe UI"/>
              </a:endParaRPr>
            </a:p>
          </p:txBody>
        </p:sp>
        <p:sp>
          <p:nvSpPr>
            <p:cNvPr id="47" name="Rectangle 46"/>
            <p:cNvSpPr/>
            <p:nvPr/>
          </p:nvSpPr>
          <p:spPr bwMode="auto">
            <a:xfrm>
              <a:off x="4253893" y="4238317"/>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VM5</a:t>
              </a:r>
              <a:endParaRPr lang="en-US" sz="1428" kern="0" dirty="0">
                <a:gradFill>
                  <a:gsLst>
                    <a:gs pos="5439">
                      <a:srgbClr val="F8F8F8"/>
                    </a:gs>
                    <a:gs pos="10000">
                      <a:srgbClr val="F8F8F8"/>
                    </a:gs>
                  </a:gsLst>
                  <a:lin ang="5400000" scaled="0"/>
                </a:gradFill>
                <a:latin typeface="Segoe UI"/>
              </a:endParaRPr>
            </a:p>
          </p:txBody>
        </p:sp>
        <p:sp>
          <p:nvSpPr>
            <p:cNvPr id="48" name="Rectangle: Rounded Corners 47"/>
            <p:cNvSpPr/>
            <p:nvPr/>
          </p:nvSpPr>
          <p:spPr bwMode="auto">
            <a:xfrm>
              <a:off x="3946502" y="3428486"/>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632" kern="0" dirty="0">
                  <a:solidFill>
                    <a:srgbClr val="505050"/>
                  </a:solidFill>
                  <a:latin typeface="Segoe UI"/>
                </a:rPr>
                <a:t>Subnet2</a:t>
              </a:r>
            </a:p>
          </p:txBody>
        </p:sp>
        <p:sp>
          <p:nvSpPr>
            <p:cNvPr id="49" name="Rectangle 48"/>
            <p:cNvSpPr/>
            <p:nvPr/>
          </p:nvSpPr>
          <p:spPr bwMode="auto">
            <a:xfrm>
              <a:off x="549667" y="5394857"/>
              <a:ext cx="10451790" cy="911711"/>
            </a:xfrm>
            <a:prstGeom prst="rect">
              <a:avLst/>
            </a:prstGeom>
            <a:solidFill>
              <a:srgbClr val="505050">
                <a:alpha val="61000"/>
              </a:srgbClr>
            </a:solidFill>
            <a:ln w="38100" cap="flat" cmpd="sng" algn="ctr">
              <a:solidFill>
                <a:srgbClr val="505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it-IT" sz="1428" kern="0" dirty="0">
                  <a:gradFill>
                    <a:gsLst>
                      <a:gs pos="5439">
                        <a:srgbClr val="F8F8F8"/>
                      </a:gs>
                      <a:gs pos="10000">
                        <a:srgbClr val="F8F8F8"/>
                      </a:gs>
                    </a:gsLst>
                    <a:lin ang="5400000" scaled="0"/>
                  </a:gradFill>
                  <a:latin typeface="Segoe UI"/>
                </a:rPr>
                <a:t>Switch/Routing</a:t>
              </a:r>
              <a:endParaRPr lang="en-US" sz="1428" kern="0" dirty="0">
                <a:gradFill>
                  <a:gsLst>
                    <a:gs pos="5439">
                      <a:srgbClr val="F8F8F8"/>
                    </a:gs>
                    <a:gs pos="10000">
                      <a:srgbClr val="F8F8F8"/>
                    </a:gs>
                  </a:gsLst>
                  <a:lin ang="5400000" scaled="0"/>
                </a:gradFill>
                <a:latin typeface="Segoe UI"/>
              </a:endParaRPr>
            </a:p>
          </p:txBody>
        </p:sp>
        <p:sp>
          <p:nvSpPr>
            <p:cNvPr id="50" name="Rectangle 49"/>
            <p:cNvSpPr/>
            <p:nvPr/>
          </p:nvSpPr>
          <p:spPr bwMode="auto">
            <a:xfrm>
              <a:off x="677064" y="4313952"/>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1" name="Rectangle 50"/>
            <p:cNvSpPr/>
            <p:nvPr/>
          </p:nvSpPr>
          <p:spPr bwMode="auto">
            <a:xfrm>
              <a:off x="1066719"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2" name="Rectangle 51"/>
            <p:cNvSpPr/>
            <p:nvPr/>
          </p:nvSpPr>
          <p:spPr bwMode="auto">
            <a:xfrm>
              <a:off x="2525754" y="442692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3" name="Rectangle 52"/>
            <p:cNvSpPr/>
            <p:nvPr/>
          </p:nvSpPr>
          <p:spPr bwMode="auto">
            <a:xfrm>
              <a:off x="3904102" y="427735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4" name="Rectangle 53"/>
            <p:cNvSpPr/>
            <p:nvPr/>
          </p:nvSpPr>
          <p:spPr bwMode="auto">
            <a:xfrm>
              <a:off x="3026847"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sp>
          <p:nvSpPr>
            <p:cNvPr id="55" name="Rectangle 54"/>
            <p:cNvSpPr/>
            <p:nvPr/>
          </p:nvSpPr>
          <p:spPr bwMode="auto">
            <a:xfrm>
              <a:off x="4166967" y="4516428"/>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latin typeface="Segoe UI"/>
              </a:endParaRPr>
            </a:p>
          </p:txBody>
        </p:sp>
        <p:cxnSp>
          <p:nvCxnSpPr>
            <p:cNvPr id="56" name="Straight Connector 55"/>
            <p:cNvCxnSpPr/>
            <p:nvPr/>
          </p:nvCxnSpPr>
          <p:spPr>
            <a:xfrm flipH="1">
              <a:off x="4261148" y="4694890"/>
              <a:ext cx="1" cy="730292"/>
            </a:xfrm>
            <a:prstGeom prst="line">
              <a:avLst/>
            </a:prstGeom>
            <a:noFill/>
            <a:ln w="34925" cap="flat" cmpd="sng" algn="ctr">
              <a:solidFill>
                <a:srgbClr val="505050"/>
              </a:solidFill>
              <a:prstDash val="solid"/>
              <a:headEnd type="none"/>
              <a:tailEnd type="none"/>
            </a:ln>
            <a:effectLst/>
          </p:spPr>
        </p:cxnSp>
        <p:cxnSp>
          <p:nvCxnSpPr>
            <p:cNvPr id="57" name="Straight Connector 56"/>
            <p:cNvCxnSpPr/>
            <p:nvPr/>
          </p:nvCxnSpPr>
          <p:spPr>
            <a:xfrm flipH="1">
              <a:off x="743866" y="4479354"/>
              <a:ext cx="1" cy="939852"/>
            </a:xfrm>
            <a:prstGeom prst="line">
              <a:avLst/>
            </a:prstGeom>
            <a:noFill/>
            <a:ln w="34925" cap="flat" cmpd="sng" algn="ctr">
              <a:solidFill>
                <a:srgbClr val="505050"/>
              </a:solidFill>
              <a:prstDash val="solid"/>
              <a:headEnd type="none"/>
              <a:tailEnd type="none"/>
            </a:ln>
            <a:effectLst/>
          </p:spPr>
        </p:cxnSp>
        <p:cxnSp>
          <p:nvCxnSpPr>
            <p:cNvPr id="58" name="Straight Connector 57"/>
            <p:cNvCxnSpPr/>
            <p:nvPr/>
          </p:nvCxnSpPr>
          <p:spPr>
            <a:xfrm>
              <a:off x="1137470" y="5052981"/>
              <a:ext cx="5677" cy="353697"/>
            </a:xfrm>
            <a:prstGeom prst="line">
              <a:avLst/>
            </a:prstGeom>
            <a:noFill/>
            <a:ln w="34925" cap="flat" cmpd="sng" algn="ctr">
              <a:solidFill>
                <a:srgbClr val="505050"/>
              </a:solidFill>
              <a:prstDash val="solid"/>
              <a:headEnd type="none"/>
              <a:tailEnd type="none"/>
            </a:ln>
            <a:effectLst/>
          </p:spPr>
        </p:cxnSp>
        <p:cxnSp>
          <p:nvCxnSpPr>
            <p:cNvPr id="59" name="Straight Connector 58"/>
            <p:cNvCxnSpPr/>
            <p:nvPr/>
          </p:nvCxnSpPr>
          <p:spPr>
            <a:xfrm flipH="1">
              <a:off x="2619089" y="4584134"/>
              <a:ext cx="1" cy="816759"/>
            </a:xfrm>
            <a:prstGeom prst="line">
              <a:avLst/>
            </a:prstGeom>
            <a:noFill/>
            <a:ln w="34925" cap="flat" cmpd="sng" algn="ctr">
              <a:solidFill>
                <a:srgbClr val="505050"/>
              </a:solidFill>
              <a:prstDash val="solid"/>
              <a:headEnd type="none"/>
              <a:tailEnd type="none"/>
            </a:ln>
            <a:effectLst/>
          </p:spPr>
        </p:cxnSp>
        <p:cxnSp>
          <p:nvCxnSpPr>
            <p:cNvPr id="60" name="Straight Connector 59"/>
            <p:cNvCxnSpPr/>
            <p:nvPr/>
          </p:nvCxnSpPr>
          <p:spPr>
            <a:xfrm>
              <a:off x="3992608" y="4438430"/>
              <a:ext cx="19145" cy="968248"/>
            </a:xfrm>
            <a:prstGeom prst="line">
              <a:avLst/>
            </a:prstGeom>
            <a:noFill/>
            <a:ln w="34925" cap="flat" cmpd="sng" algn="ctr">
              <a:solidFill>
                <a:srgbClr val="505050"/>
              </a:solidFill>
              <a:prstDash val="solid"/>
              <a:headEnd type="none"/>
              <a:tailEnd type="none"/>
            </a:ln>
            <a:effectLst/>
          </p:spPr>
        </p:cxnSp>
        <p:cxnSp>
          <p:nvCxnSpPr>
            <p:cNvPr id="61" name="Straight Connector 60"/>
            <p:cNvCxnSpPr/>
            <p:nvPr/>
          </p:nvCxnSpPr>
          <p:spPr>
            <a:xfrm>
              <a:off x="3108573" y="5047938"/>
              <a:ext cx="5677" cy="353697"/>
            </a:xfrm>
            <a:prstGeom prst="line">
              <a:avLst/>
            </a:prstGeom>
            <a:noFill/>
            <a:ln w="34925" cap="flat" cmpd="sng" algn="ctr">
              <a:solidFill>
                <a:srgbClr val="505050"/>
              </a:solidFill>
              <a:prstDash val="solid"/>
              <a:headEnd type="none"/>
              <a:tailEnd type="none"/>
            </a:ln>
            <a:effectLst/>
          </p:spPr>
        </p:cxnSp>
        <p:cxnSp>
          <p:nvCxnSpPr>
            <p:cNvPr id="62" name="Straight Connector 61"/>
            <p:cNvCxnSpPr/>
            <p:nvPr/>
          </p:nvCxnSpPr>
          <p:spPr>
            <a:xfrm>
              <a:off x="1143147" y="5554023"/>
              <a:ext cx="1470051" cy="0"/>
            </a:xfrm>
            <a:prstGeom prst="line">
              <a:avLst/>
            </a:prstGeom>
            <a:noFill/>
            <a:ln w="31750" cap="flat" cmpd="sng" algn="ctr">
              <a:solidFill>
                <a:srgbClr val="BAD80A"/>
              </a:solidFill>
              <a:prstDash val="sysDash"/>
              <a:headEnd type="none"/>
              <a:tailEnd type="none"/>
            </a:ln>
            <a:effectLst/>
          </p:spPr>
        </p:cxnSp>
        <p:cxnSp>
          <p:nvCxnSpPr>
            <p:cNvPr id="63" name="Straight Connector 62"/>
            <p:cNvCxnSpPr/>
            <p:nvPr/>
          </p:nvCxnSpPr>
          <p:spPr>
            <a:xfrm flipV="1">
              <a:off x="1143147" y="5312973"/>
              <a:ext cx="0" cy="241050"/>
            </a:xfrm>
            <a:prstGeom prst="line">
              <a:avLst/>
            </a:prstGeom>
            <a:noFill/>
            <a:ln w="31750" cap="flat" cmpd="sng" algn="ctr">
              <a:solidFill>
                <a:srgbClr val="BAD80A"/>
              </a:solidFill>
              <a:prstDash val="sysDash"/>
              <a:headEnd type="none"/>
              <a:tailEnd type="none"/>
            </a:ln>
            <a:effectLst/>
          </p:spPr>
        </p:cxnSp>
        <p:cxnSp>
          <p:nvCxnSpPr>
            <p:cNvPr id="64" name="Straight Connector 63"/>
            <p:cNvCxnSpPr/>
            <p:nvPr/>
          </p:nvCxnSpPr>
          <p:spPr>
            <a:xfrm flipV="1">
              <a:off x="2613198" y="5304447"/>
              <a:ext cx="0" cy="241050"/>
            </a:xfrm>
            <a:prstGeom prst="line">
              <a:avLst/>
            </a:prstGeom>
            <a:noFill/>
            <a:ln w="31750" cap="flat" cmpd="sng" algn="ctr">
              <a:solidFill>
                <a:srgbClr val="BAD80A"/>
              </a:solidFill>
              <a:prstDash val="sysDash"/>
              <a:headEnd type="none"/>
              <a:tailEnd type="none"/>
            </a:ln>
            <a:effectLst/>
          </p:spPr>
        </p:cxnSp>
        <p:cxnSp>
          <p:nvCxnSpPr>
            <p:cNvPr id="65" name="Straight Connector 64"/>
            <p:cNvCxnSpPr/>
            <p:nvPr/>
          </p:nvCxnSpPr>
          <p:spPr>
            <a:xfrm flipV="1">
              <a:off x="743866" y="6169303"/>
              <a:ext cx="9092087" cy="1"/>
            </a:xfrm>
            <a:prstGeom prst="line">
              <a:avLst/>
            </a:prstGeom>
            <a:noFill/>
            <a:ln w="31750" cap="flat" cmpd="sng" algn="ctr">
              <a:solidFill>
                <a:srgbClr val="BAD80A"/>
              </a:solidFill>
              <a:prstDash val="sysDash"/>
              <a:headEnd type="none"/>
              <a:tailEnd type="none"/>
            </a:ln>
            <a:effectLst/>
          </p:spPr>
        </p:cxnSp>
        <p:cxnSp>
          <p:nvCxnSpPr>
            <p:cNvPr id="66" name="Straight Connector 65"/>
            <p:cNvCxnSpPr/>
            <p:nvPr/>
          </p:nvCxnSpPr>
          <p:spPr>
            <a:xfrm flipV="1">
              <a:off x="728390" y="5312973"/>
              <a:ext cx="5884" cy="856330"/>
            </a:xfrm>
            <a:prstGeom prst="line">
              <a:avLst/>
            </a:prstGeom>
            <a:noFill/>
            <a:ln w="31750" cap="flat" cmpd="sng" algn="ctr">
              <a:solidFill>
                <a:srgbClr val="BAD80A"/>
              </a:solidFill>
              <a:prstDash val="sysDash"/>
              <a:headEnd type="none"/>
              <a:tailEnd type="none"/>
            </a:ln>
            <a:effectLst/>
          </p:spPr>
        </p:cxnSp>
      </p:grpSp>
    </p:spTree>
    <p:extLst>
      <p:ext uri="{BB962C8B-B14F-4D97-AF65-F5344CB8AC3E}">
        <p14:creationId xmlns:p14="http://schemas.microsoft.com/office/powerpoint/2010/main" val="249149804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2850"/>
            <a:ext cx="11885514" cy="4555093"/>
          </a:xfrm>
        </p:spPr>
        <p:txBody>
          <a:bodyPr/>
          <a:lstStyle/>
          <a:p>
            <a:r>
              <a:rPr lang="en-US" dirty="0"/>
              <a:t>Traffic across peering VNets is managed in a very similar way to intra-VNet traffic</a:t>
            </a:r>
          </a:p>
          <a:p>
            <a:r>
              <a:rPr lang="en-US" dirty="0"/>
              <a:t>Works only for VNets in the same region</a:t>
            </a:r>
          </a:p>
          <a:p>
            <a:r>
              <a:rPr lang="en-US" dirty="0"/>
              <a:t>Provides the same performance as intra-VNet traffic</a:t>
            </a:r>
          </a:p>
          <a:p>
            <a:r>
              <a:rPr lang="en-US" dirty="0"/>
              <a:t>Works across subscriptions (if subscriptions are under the same Azure AD Tenant)</a:t>
            </a:r>
          </a:p>
          <a:p>
            <a:r>
              <a:rPr lang="en-US" dirty="0"/>
              <a:t>At least one of the two VNets must be ARM</a:t>
            </a:r>
          </a:p>
        </p:txBody>
      </p:sp>
      <p:sp>
        <p:nvSpPr>
          <p:cNvPr id="3" name="Title 2"/>
          <p:cNvSpPr>
            <a:spLocks noGrp="1"/>
          </p:cNvSpPr>
          <p:nvPr>
            <p:ph type="title"/>
          </p:nvPr>
        </p:nvSpPr>
        <p:spPr/>
        <p:txBody>
          <a:bodyPr/>
          <a:lstStyle/>
          <a:p>
            <a:r>
              <a:rPr lang="en-US" dirty="0"/>
              <a:t>VNet peering key facts</a:t>
            </a:r>
          </a:p>
        </p:txBody>
      </p:sp>
    </p:spTree>
    <p:extLst>
      <p:ext uri="{BB962C8B-B14F-4D97-AF65-F5344CB8AC3E}">
        <p14:creationId xmlns:p14="http://schemas.microsoft.com/office/powerpoint/2010/main" val="20159622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2C5B34-6FDF-47BE-8ADA-BAC5180A4D26}"/>
              </a:ext>
            </a:extLst>
          </p:cNvPr>
          <p:cNvSpPr>
            <a:spLocks noGrp="1"/>
          </p:cNvSpPr>
          <p:nvPr>
            <p:ph type="body" sz="quarter" idx="10"/>
          </p:nvPr>
        </p:nvSpPr>
        <p:spPr>
          <a:xfrm>
            <a:off x="274638" y="1212850"/>
            <a:ext cx="11887200" cy="4985980"/>
          </a:xfrm>
        </p:spPr>
        <p:txBody>
          <a:bodyPr/>
          <a:lstStyle/>
          <a:p>
            <a:r>
              <a:rPr lang="en-US" dirty="0">
                <a:hlinkClick r:id="rId2"/>
              </a:rPr>
              <a:t>https://azure.microsoft.com/de-de/updates/ipv6-for-azure-vms/</a:t>
            </a:r>
            <a:endParaRPr lang="en-US" dirty="0">
              <a:hlinkClick r:id="rId3"/>
            </a:endParaRPr>
          </a:p>
          <a:p>
            <a:r>
              <a:rPr lang="en-US" dirty="0">
                <a:hlinkClick r:id="rId3"/>
              </a:rPr>
              <a:t>https://azure.microsoft.com/en-us/roadmap/multiple-ip-addresses-on-network-interface-cards-nic/</a:t>
            </a:r>
            <a:endParaRPr lang="en-US" dirty="0"/>
          </a:p>
          <a:p>
            <a:r>
              <a:rPr lang="en-US" dirty="0">
                <a:hlinkClick r:id="rId4"/>
              </a:rPr>
              <a:t>https://azure.microsoft.com/en-us/blog/new-networking-features-in-azure-scale-sets/</a:t>
            </a:r>
            <a:endParaRPr lang="en-US" dirty="0"/>
          </a:p>
          <a:p>
            <a:endParaRPr lang="en-US" dirty="0"/>
          </a:p>
        </p:txBody>
      </p:sp>
      <p:sp>
        <p:nvSpPr>
          <p:cNvPr id="3" name="Title 2">
            <a:extLst>
              <a:ext uri="{FF2B5EF4-FFF2-40B4-BE49-F238E27FC236}">
                <a16:creationId xmlns:a16="http://schemas.microsoft.com/office/drawing/2014/main" id="{B4EFE05E-D5A9-4E07-AA3E-CDB099F75747}"/>
              </a:ext>
            </a:extLst>
          </p:cNvPr>
          <p:cNvSpPr>
            <a:spLocks noGrp="1"/>
          </p:cNvSpPr>
          <p:nvPr>
            <p:ph type="title"/>
          </p:nvPr>
        </p:nvSpPr>
        <p:spPr/>
        <p:txBody>
          <a:bodyPr/>
          <a:lstStyle/>
          <a:p>
            <a:r>
              <a:rPr lang="en-US" dirty="0"/>
              <a:t>Latest announcements</a:t>
            </a:r>
          </a:p>
        </p:txBody>
      </p:sp>
    </p:spTree>
    <p:extLst>
      <p:ext uri="{BB962C8B-B14F-4D97-AF65-F5344CB8AC3E}">
        <p14:creationId xmlns:p14="http://schemas.microsoft.com/office/powerpoint/2010/main" val="242516631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VNet peering transit routing is configurable</a:t>
            </a:r>
          </a:p>
        </p:txBody>
      </p:sp>
      <p:sp>
        <p:nvSpPr>
          <p:cNvPr id="4" name="Cloud 3"/>
          <p:cNvSpPr/>
          <p:nvPr/>
        </p:nvSpPr>
        <p:spPr bwMode="auto">
          <a:xfrm>
            <a:off x="268362" y="1604943"/>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VNet1</a:t>
            </a:r>
          </a:p>
        </p:txBody>
      </p:sp>
      <p:sp>
        <p:nvSpPr>
          <p:cNvPr id="5" name="Arrow: Left-Right 4"/>
          <p:cNvSpPr/>
          <p:nvPr/>
        </p:nvSpPr>
        <p:spPr bwMode="auto">
          <a:xfrm>
            <a:off x="3102318" y="1935692"/>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6" name="Cloud 5"/>
          <p:cNvSpPr/>
          <p:nvPr/>
        </p:nvSpPr>
        <p:spPr bwMode="auto">
          <a:xfrm>
            <a:off x="9500413" y="1604943"/>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VNet3</a:t>
            </a:r>
          </a:p>
        </p:txBody>
      </p:sp>
      <p:sp>
        <p:nvSpPr>
          <p:cNvPr id="7" name="Cloud 6"/>
          <p:cNvSpPr/>
          <p:nvPr/>
        </p:nvSpPr>
        <p:spPr bwMode="auto">
          <a:xfrm>
            <a:off x="4902453" y="1604943"/>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VNet2</a:t>
            </a:r>
          </a:p>
        </p:txBody>
      </p:sp>
      <p:sp>
        <p:nvSpPr>
          <p:cNvPr id="8" name="Arrow: Left-Right 7"/>
          <p:cNvSpPr/>
          <p:nvPr/>
        </p:nvSpPr>
        <p:spPr bwMode="auto">
          <a:xfrm>
            <a:off x="7689423" y="1935692"/>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9" name="TextBox 8"/>
          <p:cNvSpPr txBox="1"/>
          <p:nvPr/>
        </p:nvSpPr>
        <p:spPr>
          <a:xfrm>
            <a:off x="275482" y="3405083"/>
            <a:ext cx="2682247" cy="1165759"/>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gradFill>
                  <a:gsLst>
                    <a:gs pos="2917">
                      <a:schemeClr val="tx1"/>
                    </a:gs>
                    <a:gs pos="30000">
                      <a:schemeClr val="tx1"/>
                    </a:gs>
                  </a:gsLst>
                  <a:lin ang="5400000" scaled="0"/>
                </a:gradFill>
              </a:rPr>
              <a:t>VNet1 can send/receive traffic to/from VNet2</a:t>
            </a:r>
          </a:p>
        </p:txBody>
      </p:sp>
      <p:sp>
        <p:nvSpPr>
          <p:cNvPr id="10" name="TextBox 9"/>
          <p:cNvSpPr txBox="1"/>
          <p:nvPr/>
        </p:nvSpPr>
        <p:spPr>
          <a:xfrm>
            <a:off x="4878297" y="3405083"/>
            <a:ext cx="2682247" cy="1453896"/>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gradFill>
                  <a:gsLst>
                    <a:gs pos="2917">
                      <a:schemeClr val="tx1"/>
                    </a:gs>
                    <a:gs pos="30000">
                      <a:schemeClr val="tx1"/>
                    </a:gs>
                  </a:gsLst>
                  <a:lin ang="5400000" scaled="0"/>
                </a:gradFill>
              </a:rPr>
              <a:t>VNet2 can send/receive traffic to/from VNet1, VNet3</a:t>
            </a:r>
          </a:p>
        </p:txBody>
      </p:sp>
      <p:sp>
        <p:nvSpPr>
          <p:cNvPr id="11" name="TextBox 10"/>
          <p:cNvSpPr txBox="1"/>
          <p:nvPr/>
        </p:nvSpPr>
        <p:spPr>
          <a:xfrm>
            <a:off x="9481111" y="3546340"/>
            <a:ext cx="2682247" cy="1165759"/>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gradFill>
                  <a:gsLst>
                    <a:gs pos="2917">
                      <a:schemeClr val="tx1"/>
                    </a:gs>
                    <a:gs pos="30000">
                      <a:schemeClr val="tx1"/>
                    </a:gs>
                  </a:gsLst>
                  <a:lin ang="5400000" scaled="0"/>
                </a:gradFill>
              </a:rPr>
              <a:t>VNet3 can send/receive traffic to/from VNet2</a:t>
            </a:r>
          </a:p>
        </p:txBody>
      </p:sp>
      <p:sp>
        <p:nvSpPr>
          <p:cNvPr id="12" name="TextBox 11"/>
          <p:cNvSpPr txBox="1"/>
          <p:nvPr/>
        </p:nvSpPr>
        <p:spPr>
          <a:xfrm>
            <a:off x="2960553" y="5320754"/>
            <a:ext cx="7220084" cy="1302776"/>
          </a:xfrm>
          <a:prstGeom prst="rect">
            <a:avLst/>
          </a:prstGeom>
          <a:noFill/>
          <a:ln>
            <a:solidFill>
              <a:schemeClr val="tx1"/>
            </a:solidFill>
          </a:ln>
        </p:spPr>
        <p:txBody>
          <a:bodyPr wrap="square" lIns="186521" tIns="149217" rIns="186521" bIns="149217" rtlCol="0">
            <a:spAutoFit/>
          </a:bodyPr>
          <a:lstStyle/>
          <a:p>
            <a:pPr>
              <a:lnSpc>
                <a:spcPct val="90000"/>
              </a:lnSpc>
              <a:spcAft>
                <a:spcPts val="612"/>
              </a:spcAft>
            </a:pPr>
            <a:r>
              <a:rPr lang="en-US" sz="2040" dirty="0"/>
              <a:t>VNet1 can talk to VNet3 only if it</a:t>
            </a:r>
          </a:p>
          <a:p>
            <a:pPr marL="342900" indent="-342900">
              <a:lnSpc>
                <a:spcPct val="90000"/>
              </a:lnSpc>
              <a:spcAft>
                <a:spcPts val="612"/>
              </a:spcAft>
              <a:buFont typeface="Arial" panose="020B0604020202020204" pitchFamily="34" charset="0"/>
              <a:buChar char="•"/>
            </a:pPr>
            <a:r>
              <a:rPr lang="en-US" sz="2040" dirty="0"/>
              <a:t>It knows its routes (over UDRs)</a:t>
            </a:r>
          </a:p>
          <a:p>
            <a:pPr marL="342900" indent="-342900">
              <a:lnSpc>
                <a:spcPct val="90000"/>
              </a:lnSpc>
              <a:spcAft>
                <a:spcPts val="612"/>
              </a:spcAft>
              <a:buFont typeface="Arial" panose="020B0604020202020204" pitchFamily="34" charset="0"/>
              <a:buChar char="•"/>
            </a:pPr>
            <a:r>
              <a:rPr lang="en-US" sz="2040" dirty="0"/>
              <a:t>The </a:t>
            </a:r>
            <a:r>
              <a:rPr lang="en-US" sz="2040" dirty="0" err="1"/>
              <a:t>peerings</a:t>
            </a:r>
            <a:r>
              <a:rPr lang="en-US" sz="2040" dirty="0"/>
              <a:t> are configured to allow transitive routing</a:t>
            </a:r>
          </a:p>
        </p:txBody>
      </p:sp>
    </p:spTree>
    <p:extLst>
      <p:ext uri="{BB962C8B-B14F-4D97-AF65-F5344CB8AC3E}">
        <p14:creationId xmlns:p14="http://schemas.microsoft.com/office/powerpoint/2010/main" val="241435532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VNet</a:t>
            </a:r>
            <a:r>
              <a:rPr lang="en-US" dirty="0"/>
              <a:t> peering: Hub &amp; Spoke</a:t>
            </a:r>
          </a:p>
        </p:txBody>
      </p:sp>
      <p:sp>
        <p:nvSpPr>
          <p:cNvPr id="4" name="Cloud 3"/>
          <p:cNvSpPr/>
          <p:nvPr/>
        </p:nvSpPr>
        <p:spPr bwMode="auto">
          <a:xfrm>
            <a:off x="1643755" y="1375513"/>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HR VNet</a:t>
            </a:r>
          </a:p>
        </p:txBody>
      </p:sp>
      <p:sp>
        <p:nvSpPr>
          <p:cNvPr id="5" name="Arrow: Left-Right 4"/>
          <p:cNvSpPr/>
          <p:nvPr/>
        </p:nvSpPr>
        <p:spPr bwMode="auto">
          <a:xfrm rot="1686107">
            <a:off x="4276208" y="2314388"/>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6" name="Cloud 5"/>
          <p:cNvSpPr/>
          <p:nvPr/>
        </p:nvSpPr>
        <p:spPr bwMode="auto">
          <a:xfrm>
            <a:off x="470783" y="3284948"/>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Marketing VNet</a:t>
            </a:r>
          </a:p>
        </p:txBody>
      </p:sp>
      <p:sp>
        <p:nvSpPr>
          <p:cNvPr id="7" name="Cloud 6"/>
          <p:cNvSpPr/>
          <p:nvPr/>
        </p:nvSpPr>
        <p:spPr bwMode="auto">
          <a:xfrm>
            <a:off x="5522389" y="3284948"/>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Hub site</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(shared services)</a:t>
            </a:r>
          </a:p>
        </p:txBody>
      </p:sp>
      <p:sp>
        <p:nvSpPr>
          <p:cNvPr id="8" name="Arrow: Left-Right 7"/>
          <p:cNvSpPr/>
          <p:nvPr/>
        </p:nvSpPr>
        <p:spPr bwMode="auto">
          <a:xfrm>
            <a:off x="3476429" y="3615697"/>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13" name="Cloud 12"/>
          <p:cNvSpPr/>
          <p:nvPr/>
        </p:nvSpPr>
        <p:spPr bwMode="auto">
          <a:xfrm>
            <a:off x="1643755" y="5194383"/>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Engineering</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VNet</a:t>
            </a:r>
          </a:p>
        </p:txBody>
      </p:sp>
      <p:sp>
        <p:nvSpPr>
          <p:cNvPr id="14" name="Arrow: Left-Right 13"/>
          <p:cNvSpPr/>
          <p:nvPr/>
        </p:nvSpPr>
        <p:spPr bwMode="auto">
          <a:xfrm rot="19815395">
            <a:off x="4276929" y="4871368"/>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2" name="TextBox 1"/>
          <p:cNvSpPr txBox="1"/>
          <p:nvPr/>
        </p:nvSpPr>
        <p:spPr>
          <a:xfrm>
            <a:off x="8351837" y="2288131"/>
            <a:ext cx="3811523" cy="3090830"/>
          </a:xfrm>
          <a:prstGeom prst="rect">
            <a:avLst/>
          </a:prstGeom>
          <a:noFill/>
        </p:spPr>
        <p:txBody>
          <a:bodyPr wrap="square" lIns="186521" tIns="149217" rIns="186521" bIns="149217" rtlCol="0">
            <a:spAutoFit/>
          </a:bodyPr>
          <a:lstStyle/>
          <a:p>
            <a:pPr marL="342900" indent="-342900">
              <a:lnSpc>
                <a:spcPct val="90000"/>
              </a:lnSpc>
              <a:spcAft>
                <a:spcPts val="612"/>
              </a:spcAft>
              <a:buFont typeface="Arial" panose="020B0604020202020204" pitchFamily="34" charset="0"/>
              <a:buChar char="•"/>
            </a:pPr>
            <a:r>
              <a:rPr lang="en-US" sz="2448" dirty="0">
                <a:gradFill>
                  <a:gsLst>
                    <a:gs pos="2917">
                      <a:schemeClr val="tx1"/>
                    </a:gs>
                    <a:gs pos="30000">
                      <a:schemeClr val="tx1"/>
                    </a:gs>
                  </a:gsLst>
                  <a:lin ang="5400000" scaled="0"/>
                </a:gradFill>
              </a:rPr>
              <a:t>All VNets can communicate with the Hub </a:t>
            </a:r>
            <a:r>
              <a:rPr lang="en-US" sz="2448" dirty="0" err="1">
                <a:gradFill>
                  <a:gsLst>
                    <a:gs pos="2917">
                      <a:schemeClr val="tx1"/>
                    </a:gs>
                    <a:gs pos="30000">
                      <a:schemeClr val="tx1"/>
                    </a:gs>
                  </a:gsLst>
                  <a:lin ang="5400000" scaled="0"/>
                </a:gradFill>
              </a:rPr>
              <a:t>Vnet</a:t>
            </a:r>
            <a:endParaRPr lang="en-US" sz="2448" dirty="0">
              <a:gradFill>
                <a:gsLst>
                  <a:gs pos="2917">
                    <a:schemeClr val="tx1"/>
                  </a:gs>
                  <a:gs pos="30000">
                    <a:schemeClr val="tx1"/>
                  </a:gs>
                </a:gsLst>
                <a:lin ang="5400000" scaled="0"/>
              </a:gradFill>
            </a:endParaRPr>
          </a:p>
          <a:p>
            <a:pPr marL="342900" indent="-342900">
              <a:lnSpc>
                <a:spcPct val="90000"/>
              </a:lnSpc>
              <a:spcAft>
                <a:spcPts val="612"/>
              </a:spcAft>
              <a:buFont typeface="Arial" panose="020B0604020202020204" pitchFamily="34" charset="0"/>
              <a:buChar char="•"/>
            </a:pPr>
            <a:r>
              <a:rPr lang="en-US" sz="2448" dirty="0">
                <a:gradFill>
                  <a:gsLst>
                    <a:gs pos="2917">
                      <a:schemeClr val="tx1"/>
                    </a:gs>
                    <a:gs pos="30000">
                      <a:schemeClr val="tx1"/>
                    </a:gs>
                  </a:gsLst>
                  <a:lin ang="5400000" scaled="0"/>
                </a:gradFill>
              </a:rPr>
              <a:t>HR, Marketing and Engineering can “talk” to each other only if “</a:t>
            </a:r>
            <a:r>
              <a:rPr lang="en-US" sz="2448" b="1" dirty="0">
                <a:gradFill>
                  <a:gsLst>
                    <a:gs pos="2917">
                      <a:schemeClr val="tx1"/>
                    </a:gs>
                    <a:gs pos="30000">
                      <a:schemeClr val="tx1"/>
                    </a:gs>
                  </a:gsLst>
                  <a:lin ang="5400000" scaled="0"/>
                </a:gradFill>
              </a:rPr>
              <a:t>Allowed Forwarded Traffic</a:t>
            </a:r>
            <a:r>
              <a:rPr lang="en-US" sz="2448" dirty="0">
                <a:gradFill>
                  <a:gsLst>
                    <a:gs pos="2917">
                      <a:schemeClr val="tx1"/>
                    </a:gs>
                    <a:gs pos="30000">
                      <a:schemeClr val="tx1"/>
                    </a:gs>
                  </a:gsLst>
                  <a:lin ang="5400000" scaled="0"/>
                </a:gradFill>
              </a:rPr>
              <a:t>” is set</a:t>
            </a:r>
          </a:p>
        </p:txBody>
      </p:sp>
    </p:spTree>
    <p:extLst>
      <p:ext uri="{BB962C8B-B14F-4D97-AF65-F5344CB8AC3E}">
        <p14:creationId xmlns:p14="http://schemas.microsoft.com/office/powerpoint/2010/main" val="318674984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742187"/>
          </a:xfrm>
        </p:spPr>
        <p:txBody>
          <a:bodyPr/>
          <a:lstStyle/>
          <a:p>
            <a:r>
              <a:rPr lang="en-US" dirty="0"/>
              <a:t>Can be allowed/denied</a:t>
            </a:r>
          </a:p>
        </p:txBody>
      </p:sp>
      <p:sp>
        <p:nvSpPr>
          <p:cNvPr id="3" name="Title 2"/>
          <p:cNvSpPr>
            <a:spLocks noGrp="1"/>
          </p:cNvSpPr>
          <p:nvPr>
            <p:ph type="title"/>
          </p:nvPr>
        </p:nvSpPr>
        <p:spPr/>
        <p:txBody>
          <a:bodyPr/>
          <a:lstStyle/>
          <a:p>
            <a:r>
              <a:rPr lang="en-US" dirty="0"/>
              <a:t>Transit routing</a:t>
            </a:r>
          </a:p>
        </p:txBody>
      </p:sp>
      <p:pic>
        <p:nvPicPr>
          <p:cNvPr id="10" name="Picture 9"/>
          <p:cNvPicPr>
            <a:picLocks noChangeAspect="1"/>
          </p:cNvPicPr>
          <p:nvPr/>
        </p:nvPicPr>
        <p:blipFill>
          <a:blip r:embed="rId2"/>
          <a:stretch>
            <a:fillRect/>
          </a:stretch>
        </p:blipFill>
        <p:spPr>
          <a:xfrm>
            <a:off x="8283632" y="536246"/>
            <a:ext cx="2887051" cy="5980319"/>
          </a:xfrm>
          <a:prstGeom prst="rect">
            <a:avLst/>
          </a:prstGeom>
        </p:spPr>
      </p:pic>
      <p:cxnSp>
        <p:nvCxnSpPr>
          <p:cNvPr id="18" name="Straight Arrow Connector 17"/>
          <p:cNvCxnSpPr/>
          <p:nvPr/>
        </p:nvCxnSpPr>
        <p:spPr>
          <a:xfrm>
            <a:off x="5095227" y="1955037"/>
            <a:ext cx="3357372" cy="3127651"/>
          </a:xfrm>
          <a:prstGeom prst="straightConnector1">
            <a:avLst/>
          </a:pr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76078060"/>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1296029"/>
          </a:xfrm>
        </p:spPr>
        <p:txBody>
          <a:bodyPr/>
          <a:lstStyle/>
          <a:p>
            <a:r>
              <a:rPr lang="en-US" dirty="0"/>
              <a:t>A VNet’s ability to route traffic which has not been originated in it and is not destined to it </a:t>
            </a:r>
          </a:p>
        </p:txBody>
      </p:sp>
      <p:sp>
        <p:nvSpPr>
          <p:cNvPr id="3" name="Title 2"/>
          <p:cNvSpPr>
            <a:spLocks noGrp="1"/>
          </p:cNvSpPr>
          <p:nvPr>
            <p:ph type="title"/>
          </p:nvPr>
        </p:nvSpPr>
        <p:spPr/>
        <p:txBody>
          <a:bodyPr/>
          <a:lstStyle/>
          <a:p>
            <a:r>
              <a:rPr lang="en-US" dirty="0"/>
              <a:t>Gateway transit </a:t>
            </a:r>
          </a:p>
        </p:txBody>
      </p:sp>
      <p:sp>
        <p:nvSpPr>
          <p:cNvPr id="4" name="Cloud 3"/>
          <p:cNvSpPr/>
          <p:nvPr/>
        </p:nvSpPr>
        <p:spPr bwMode="auto">
          <a:xfrm>
            <a:off x="997316" y="3252181"/>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VNet1</a:t>
            </a:r>
          </a:p>
        </p:txBody>
      </p:sp>
      <p:sp>
        <p:nvSpPr>
          <p:cNvPr id="5" name="Arrow: Left-Right 4"/>
          <p:cNvSpPr/>
          <p:nvPr/>
        </p:nvSpPr>
        <p:spPr bwMode="auto">
          <a:xfrm>
            <a:off x="3831272" y="3582930"/>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7" name="Cloud 6"/>
          <p:cNvSpPr/>
          <p:nvPr/>
        </p:nvSpPr>
        <p:spPr bwMode="auto">
          <a:xfrm>
            <a:off x="5631407" y="3252181"/>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VNet2</a:t>
            </a:r>
          </a:p>
        </p:txBody>
      </p:sp>
      <p:sp>
        <p:nvSpPr>
          <p:cNvPr id="13" name="Rectangle 12"/>
          <p:cNvSpPr/>
          <p:nvPr/>
        </p:nvSpPr>
        <p:spPr bwMode="auto">
          <a:xfrm>
            <a:off x="7767834" y="3660584"/>
            <a:ext cx="1279377" cy="733918"/>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it-IT" sz="1428" dirty="0">
                <a:gradFill>
                  <a:gsLst>
                    <a:gs pos="5439">
                      <a:srgbClr val="F8F8F8"/>
                    </a:gs>
                    <a:gs pos="10000">
                      <a:srgbClr val="F8F8F8"/>
                    </a:gs>
                  </a:gsLst>
                  <a:lin ang="5400000" scaled="0"/>
                </a:gradFill>
              </a:rPr>
              <a:t>Virtual Network Gateway</a:t>
            </a:r>
            <a:endParaRPr lang="en-US" sz="1428" dirty="0">
              <a:gradFill>
                <a:gsLst>
                  <a:gs pos="5439">
                    <a:srgbClr val="F8F8F8"/>
                  </a:gs>
                  <a:gs pos="10000">
                    <a:srgbClr val="F8F8F8"/>
                  </a:gs>
                </a:gsLst>
                <a:lin ang="5400000" scaled="0"/>
              </a:gradFill>
            </a:endParaRPr>
          </a:p>
        </p:txBody>
      </p:sp>
      <p:sp>
        <p:nvSpPr>
          <p:cNvPr id="18" name="Cloud 17"/>
          <p:cNvSpPr/>
          <p:nvPr/>
        </p:nvSpPr>
        <p:spPr bwMode="auto">
          <a:xfrm>
            <a:off x="9471627" y="5167904"/>
            <a:ext cx="2689368" cy="1550724"/>
          </a:xfrm>
          <a:prstGeom prst="cloud">
            <a:avLst/>
          </a:prstGeom>
          <a:solidFill>
            <a:schemeClr val="bg1"/>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bg2">
                    <a:lumMod val="25000"/>
                  </a:schemeClr>
                </a:solidFill>
              </a:rPr>
              <a:t>On-</a:t>
            </a:r>
            <a:r>
              <a:rPr lang="en-US" sz="2040" dirty="0" err="1">
                <a:solidFill>
                  <a:schemeClr val="bg2">
                    <a:lumMod val="25000"/>
                  </a:schemeClr>
                </a:solidFill>
              </a:rPr>
              <a:t>Prem</a:t>
            </a:r>
            <a:endParaRPr lang="en-US" sz="2040" dirty="0">
              <a:solidFill>
                <a:schemeClr val="bg2">
                  <a:lumMod val="25000"/>
                </a:schemeClr>
              </a:solidFill>
            </a:endParaRPr>
          </a:p>
        </p:txBody>
      </p:sp>
      <p:sp>
        <p:nvSpPr>
          <p:cNvPr id="19" name="TextBox 18"/>
          <p:cNvSpPr txBox="1"/>
          <p:nvPr/>
        </p:nvSpPr>
        <p:spPr>
          <a:xfrm>
            <a:off x="9969377" y="4074321"/>
            <a:ext cx="2191618" cy="647165"/>
          </a:xfrm>
          <a:prstGeom prst="rect">
            <a:avLst/>
          </a:prstGeom>
          <a:noFill/>
        </p:spPr>
        <p:txBody>
          <a:bodyPr wrap="squar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IPSec  or ER</a:t>
            </a:r>
          </a:p>
        </p:txBody>
      </p:sp>
      <p:sp>
        <p:nvSpPr>
          <p:cNvPr id="20" name="Rectangle 19"/>
          <p:cNvSpPr/>
          <p:nvPr/>
        </p:nvSpPr>
        <p:spPr bwMode="auto">
          <a:xfrm>
            <a:off x="1740588" y="5364656"/>
            <a:ext cx="1202822" cy="57861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it-IT" sz="1428" dirty="0">
                <a:gradFill>
                  <a:gsLst>
                    <a:gs pos="5439">
                      <a:srgbClr val="F8F8F8"/>
                    </a:gs>
                    <a:gs pos="10000">
                      <a:srgbClr val="F8F8F8"/>
                    </a:gs>
                  </a:gsLst>
                  <a:lin ang="5400000" scaled="0"/>
                </a:gradFill>
              </a:rPr>
              <a:t>VM A</a:t>
            </a:r>
            <a:endParaRPr lang="en-US" sz="1428" dirty="0">
              <a:gradFill>
                <a:gsLst>
                  <a:gs pos="5439">
                    <a:srgbClr val="F8F8F8"/>
                  </a:gs>
                  <a:gs pos="10000">
                    <a:srgbClr val="F8F8F8"/>
                  </a:gs>
                </a:gsLst>
                <a:lin ang="5400000" scaled="0"/>
              </a:gradFill>
            </a:endParaRPr>
          </a:p>
        </p:txBody>
      </p:sp>
      <p:cxnSp>
        <p:nvCxnSpPr>
          <p:cNvPr id="22" name="Straight Connector 21"/>
          <p:cNvCxnSpPr>
            <a:stCxn id="20" idx="0"/>
            <a:endCxn id="4" idx="1"/>
          </p:cNvCxnSpPr>
          <p:nvPr/>
        </p:nvCxnSpPr>
        <p:spPr>
          <a:xfrm flipV="1">
            <a:off x="2342000" y="4801255"/>
            <a:ext cx="1" cy="5634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Shape 22"/>
          <p:cNvSpPr/>
          <p:nvPr/>
        </p:nvSpPr>
        <p:spPr bwMode="auto">
          <a:xfrm>
            <a:off x="2427420" y="4191239"/>
            <a:ext cx="8438291" cy="1159573"/>
          </a:xfrm>
          <a:custGeom>
            <a:avLst/>
            <a:gdLst>
              <a:gd name="connsiteX0" fmla="*/ 21125 w 8273585"/>
              <a:gd name="connsiteY0" fmla="*/ 1136939 h 1136939"/>
              <a:gd name="connsiteX1" fmla="*/ 21125 w 8273585"/>
              <a:gd name="connsiteY1" fmla="*/ 999779 h 1136939"/>
              <a:gd name="connsiteX2" fmla="*/ 43985 w 8273585"/>
              <a:gd name="connsiteY2" fmla="*/ 439709 h 1136939"/>
              <a:gd name="connsiteX3" fmla="*/ 535475 w 8273585"/>
              <a:gd name="connsiteY3" fmla="*/ 85379 h 1136939"/>
              <a:gd name="connsiteX4" fmla="*/ 1769915 w 8273585"/>
              <a:gd name="connsiteY4" fmla="*/ 28229 h 1136939"/>
              <a:gd name="connsiteX5" fmla="*/ 2821475 w 8273585"/>
              <a:gd name="connsiteY5" fmla="*/ 16799 h 1136939"/>
              <a:gd name="connsiteX6" fmla="*/ 3930185 w 8273585"/>
              <a:gd name="connsiteY6" fmla="*/ 142529 h 1136939"/>
              <a:gd name="connsiteX7" fmla="*/ 4398815 w 8273585"/>
              <a:gd name="connsiteY7" fmla="*/ 142529 h 1136939"/>
              <a:gd name="connsiteX8" fmla="*/ 5347505 w 8273585"/>
              <a:gd name="connsiteY8" fmla="*/ 131099 h 1136939"/>
              <a:gd name="connsiteX9" fmla="*/ 6284765 w 8273585"/>
              <a:gd name="connsiteY9" fmla="*/ 142529 h 1136939"/>
              <a:gd name="connsiteX10" fmla="*/ 7050575 w 8273585"/>
              <a:gd name="connsiteY10" fmla="*/ 51089 h 1136939"/>
              <a:gd name="connsiteX11" fmla="*/ 8273585 w 8273585"/>
              <a:gd name="connsiteY11" fmla="*/ 1045499 h 113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73585" h="1136939">
                <a:moveTo>
                  <a:pt x="21125" y="1136939"/>
                </a:moveTo>
                <a:cubicBezTo>
                  <a:pt x="19220" y="1126461"/>
                  <a:pt x="17315" y="1115984"/>
                  <a:pt x="21125" y="999779"/>
                </a:cubicBezTo>
                <a:cubicBezTo>
                  <a:pt x="24935" y="883574"/>
                  <a:pt x="-41740" y="592109"/>
                  <a:pt x="43985" y="439709"/>
                </a:cubicBezTo>
                <a:cubicBezTo>
                  <a:pt x="129710" y="287309"/>
                  <a:pt x="247820" y="153959"/>
                  <a:pt x="535475" y="85379"/>
                </a:cubicBezTo>
                <a:cubicBezTo>
                  <a:pt x="823130" y="16799"/>
                  <a:pt x="1388915" y="39659"/>
                  <a:pt x="1769915" y="28229"/>
                </a:cubicBezTo>
                <a:cubicBezTo>
                  <a:pt x="2150915" y="16799"/>
                  <a:pt x="2461430" y="-2251"/>
                  <a:pt x="2821475" y="16799"/>
                </a:cubicBezTo>
                <a:cubicBezTo>
                  <a:pt x="3181520" y="35849"/>
                  <a:pt x="3667295" y="121574"/>
                  <a:pt x="3930185" y="142529"/>
                </a:cubicBezTo>
                <a:cubicBezTo>
                  <a:pt x="4193075" y="163484"/>
                  <a:pt x="4398815" y="142529"/>
                  <a:pt x="4398815" y="142529"/>
                </a:cubicBezTo>
                <a:lnTo>
                  <a:pt x="5347505" y="131099"/>
                </a:lnTo>
                <a:cubicBezTo>
                  <a:pt x="5661830" y="131099"/>
                  <a:pt x="6000920" y="155864"/>
                  <a:pt x="6284765" y="142529"/>
                </a:cubicBezTo>
                <a:cubicBezTo>
                  <a:pt x="6568610" y="129194"/>
                  <a:pt x="6719105" y="-99406"/>
                  <a:pt x="7050575" y="51089"/>
                </a:cubicBezTo>
                <a:cubicBezTo>
                  <a:pt x="7382045" y="201584"/>
                  <a:pt x="7827815" y="623541"/>
                  <a:pt x="8273585" y="1045499"/>
                </a:cubicBezTo>
              </a:path>
            </a:pathLst>
          </a:custGeom>
          <a:noFill/>
          <a:ln w="38100">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72043936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1296029"/>
          </a:xfrm>
        </p:spPr>
        <p:txBody>
          <a:bodyPr/>
          <a:lstStyle/>
          <a:p>
            <a:r>
              <a:rPr lang="en-US" dirty="0"/>
              <a:t>A VNet’s ability to route traffic which has not been originated in it and is not destined to it </a:t>
            </a:r>
          </a:p>
        </p:txBody>
      </p:sp>
      <p:sp>
        <p:nvSpPr>
          <p:cNvPr id="3" name="Title 2"/>
          <p:cNvSpPr>
            <a:spLocks noGrp="1"/>
          </p:cNvSpPr>
          <p:nvPr>
            <p:ph type="title"/>
          </p:nvPr>
        </p:nvSpPr>
        <p:spPr/>
        <p:txBody>
          <a:bodyPr/>
          <a:lstStyle/>
          <a:p>
            <a:r>
              <a:rPr lang="en-US" dirty="0"/>
              <a:t>Gateway transit </a:t>
            </a:r>
          </a:p>
        </p:txBody>
      </p:sp>
      <p:sp>
        <p:nvSpPr>
          <p:cNvPr id="4" name="Cloud 3"/>
          <p:cNvSpPr/>
          <p:nvPr/>
        </p:nvSpPr>
        <p:spPr bwMode="auto">
          <a:xfrm>
            <a:off x="997316" y="3252181"/>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VNet1</a:t>
            </a:r>
          </a:p>
        </p:txBody>
      </p:sp>
      <p:sp>
        <p:nvSpPr>
          <p:cNvPr id="5" name="Arrow: Left-Right 4"/>
          <p:cNvSpPr/>
          <p:nvPr/>
        </p:nvSpPr>
        <p:spPr bwMode="auto">
          <a:xfrm>
            <a:off x="3831272" y="3582930"/>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sp>
        <p:nvSpPr>
          <p:cNvPr id="7" name="Cloud 6"/>
          <p:cNvSpPr/>
          <p:nvPr/>
        </p:nvSpPr>
        <p:spPr bwMode="auto">
          <a:xfrm>
            <a:off x="5631407" y="3252181"/>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VNet2</a:t>
            </a:r>
          </a:p>
        </p:txBody>
      </p:sp>
      <p:sp>
        <p:nvSpPr>
          <p:cNvPr id="13" name="Rectangle 12"/>
          <p:cNvSpPr/>
          <p:nvPr/>
        </p:nvSpPr>
        <p:spPr bwMode="auto">
          <a:xfrm>
            <a:off x="7767834" y="3660584"/>
            <a:ext cx="1279377" cy="733918"/>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it-IT" sz="1428" dirty="0">
                <a:gradFill>
                  <a:gsLst>
                    <a:gs pos="5439">
                      <a:srgbClr val="F8F8F8"/>
                    </a:gs>
                    <a:gs pos="10000">
                      <a:srgbClr val="F8F8F8"/>
                    </a:gs>
                  </a:gsLst>
                  <a:lin ang="5400000" scaled="0"/>
                </a:gradFill>
              </a:rPr>
              <a:t>Virtual Network Gateway</a:t>
            </a:r>
            <a:endParaRPr lang="en-US" sz="1428" dirty="0">
              <a:gradFill>
                <a:gsLst>
                  <a:gs pos="5439">
                    <a:srgbClr val="F8F8F8"/>
                  </a:gs>
                  <a:gs pos="10000">
                    <a:srgbClr val="F8F8F8"/>
                  </a:gs>
                </a:gsLst>
                <a:lin ang="5400000" scaled="0"/>
              </a:gradFill>
            </a:endParaRPr>
          </a:p>
        </p:txBody>
      </p:sp>
      <p:sp>
        <p:nvSpPr>
          <p:cNvPr id="18" name="Cloud 17"/>
          <p:cNvSpPr/>
          <p:nvPr/>
        </p:nvSpPr>
        <p:spPr bwMode="auto">
          <a:xfrm>
            <a:off x="9471627" y="5167904"/>
            <a:ext cx="2689368" cy="1550724"/>
          </a:xfrm>
          <a:prstGeom prst="cloud">
            <a:avLst/>
          </a:prstGeom>
          <a:solidFill>
            <a:schemeClr val="bg1"/>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bg2">
                    <a:lumMod val="25000"/>
                  </a:schemeClr>
                </a:solidFill>
              </a:rPr>
              <a:t>On-</a:t>
            </a:r>
            <a:r>
              <a:rPr lang="en-US" sz="2040" dirty="0" err="1">
                <a:solidFill>
                  <a:schemeClr val="bg2">
                    <a:lumMod val="25000"/>
                  </a:schemeClr>
                </a:solidFill>
              </a:rPr>
              <a:t>Prem</a:t>
            </a:r>
            <a:endParaRPr lang="en-US" sz="2040" dirty="0">
              <a:solidFill>
                <a:schemeClr val="bg2">
                  <a:lumMod val="25000"/>
                </a:schemeClr>
              </a:solidFill>
            </a:endParaRPr>
          </a:p>
        </p:txBody>
      </p:sp>
      <p:sp>
        <p:nvSpPr>
          <p:cNvPr id="19" name="TextBox 18"/>
          <p:cNvSpPr txBox="1"/>
          <p:nvPr/>
        </p:nvSpPr>
        <p:spPr>
          <a:xfrm>
            <a:off x="9969377" y="4074321"/>
            <a:ext cx="2191618" cy="647165"/>
          </a:xfrm>
          <a:prstGeom prst="rect">
            <a:avLst/>
          </a:prstGeom>
          <a:noFill/>
        </p:spPr>
        <p:txBody>
          <a:bodyPr wrap="squar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IPSec  or ER</a:t>
            </a:r>
          </a:p>
        </p:txBody>
      </p:sp>
      <p:sp>
        <p:nvSpPr>
          <p:cNvPr id="20" name="Rectangle 19"/>
          <p:cNvSpPr/>
          <p:nvPr/>
        </p:nvSpPr>
        <p:spPr bwMode="auto">
          <a:xfrm>
            <a:off x="1740588" y="5364656"/>
            <a:ext cx="1202822" cy="57861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it-IT" sz="1428" dirty="0">
                <a:gradFill>
                  <a:gsLst>
                    <a:gs pos="5439">
                      <a:srgbClr val="F8F8F8"/>
                    </a:gs>
                    <a:gs pos="10000">
                      <a:srgbClr val="F8F8F8"/>
                    </a:gs>
                  </a:gsLst>
                  <a:lin ang="5400000" scaled="0"/>
                </a:gradFill>
              </a:rPr>
              <a:t>VM A</a:t>
            </a:r>
            <a:endParaRPr lang="en-US" sz="1428" dirty="0">
              <a:gradFill>
                <a:gsLst>
                  <a:gs pos="5439">
                    <a:srgbClr val="F8F8F8"/>
                  </a:gs>
                  <a:gs pos="10000">
                    <a:srgbClr val="F8F8F8"/>
                  </a:gs>
                </a:gsLst>
                <a:lin ang="5400000" scaled="0"/>
              </a:gradFill>
            </a:endParaRPr>
          </a:p>
        </p:txBody>
      </p:sp>
      <p:cxnSp>
        <p:nvCxnSpPr>
          <p:cNvPr id="22" name="Straight Connector 21"/>
          <p:cNvCxnSpPr>
            <a:stCxn id="20" idx="0"/>
            <a:endCxn id="4" idx="1"/>
          </p:cNvCxnSpPr>
          <p:nvPr/>
        </p:nvCxnSpPr>
        <p:spPr>
          <a:xfrm flipV="1">
            <a:off x="2342000" y="4801255"/>
            <a:ext cx="1" cy="5634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Shape 22"/>
          <p:cNvSpPr/>
          <p:nvPr/>
        </p:nvSpPr>
        <p:spPr bwMode="auto">
          <a:xfrm>
            <a:off x="2427420" y="4191239"/>
            <a:ext cx="8438291" cy="1159573"/>
          </a:xfrm>
          <a:custGeom>
            <a:avLst/>
            <a:gdLst>
              <a:gd name="connsiteX0" fmla="*/ 21125 w 8273585"/>
              <a:gd name="connsiteY0" fmla="*/ 1136939 h 1136939"/>
              <a:gd name="connsiteX1" fmla="*/ 21125 w 8273585"/>
              <a:gd name="connsiteY1" fmla="*/ 999779 h 1136939"/>
              <a:gd name="connsiteX2" fmla="*/ 43985 w 8273585"/>
              <a:gd name="connsiteY2" fmla="*/ 439709 h 1136939"/>
              <a:gd name="connsiteX3" fmla="*/ 535475 w 8273585"/>
              <a:gd name="connsiteY3" fmla="*/ 85379 h 1136939"/>
              <a:gd name="connsiteX4" fmla="*/ 1769915 w 8273585"/>
              <a:gd name="connsiteY4" fmla="*/ 28229 h 1136939"/>
              <a:gd name="connsiteX5" fmla="*/ 2821475 w 8273585"/>
              <a:gd name="connsiteY5" fmla="*/ 16799 h 1136939"/>
              <a:gd name="connsiteX6" fmla="*/ 3930185 w 8273585"/>
              <a:gd name="connsiteY6" fmla="*/ 142529 h 1136939"/>
              <a:gd name="connsiteX7" fmla="*/ 4398815 w 8273585"/>
              <a:gd name="connsiteY7" fmla="*/ 142529 h 1136939"/>
              <a:gd name="connsiteX8" fmla="*/ 5347505 w 8273585"/>
              <a:gd name="connsiteY8" fmla="*/ 131099 h 1136939"/>
              <a:gd name="connsiteX9" fmla="*/ 6284765 w 8273585"/>
              <a:gd name="connsiteY9" fmla="*/ 142529 h 1136939"/>
              <a:gd name="connsiteX10" fmla="*/ 7050575 w 8273585"/>
              <a:gd name="connsiteY10" fmla="*/ 51089 h 1136939"/>
              <a:gd name="connsiteX11" fmla="*/ 8273585 w 8273585"/>
              <a:gd name="connsiteY11" fmla="*/ 1045499 h 113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73585" h="1136939">
                <a:moveTo>
                  <a:pt x="21125" y="1136939"/>
                </a:moveTo>
                <a:cubicBezTo>
                  <a:pt x="19220" y="1126461"/>
                  <a:pt x="17315" y="1115984"/>
                  <a:pt x="21125" y="999779"/>
                </a:cubicBezTo>
                <a:cubicBezTo>
                  <a:pt x="24935" y="883574"/>
                  <a:pt x="-41740" y="592109"/>
                  <a:pt x="43985" y="439709"/>
                </a:cubicBezTo>
                <a:cubicBezTo>
                  <a:pt x="129710" y="287309"/>
                  <a:pt x="247820" y="153959"/>
                  <a:pt x="535475" y="85379"/>
                </a:cubicBezTo>
                <a:cubicBezTo>
                  <a:pt x="823130" y="16799"/>
                  <a:pt x="1388915" y="39659"/>
                  <a:pt x="1769915" y="28229"/>
                </a:cubicBezTo>
                <a:cubicBezTo>
                  <a:pt x="2150915" y="16799"/>
                  <a:pt x="2461430" y="-2251"/>
                  <a:pt x="2821475" y="16799"/>
                </a:cubicBezTo>
                <a:cubicBezTo>
                  <a:pt x="3181520" y="35849"/>
                  <a:pt x="3667295" y="121574"/>
                  <a:pt x="3930185" y="142529"/>
                </a:cubicBezTo>
                <a:cubicBezTo>
                  <a:pt x="4193075" y="163484"/>
                  <a:pt x="4398815" y="142529"/>
                  <a:pt x="4398815" y="142529"/>
                </a:cubicBezTo>
                <a:lnTo>
                  <a:pt x="5347505" y="131099"/>
                </a:lnTo>
                <a:cubicBezTo>
                  <a:pt x="5661830" y="131099"/>
                  <a:pt x="6000920" y="155864"/>
                  <a:pt x="6284765" y="142529"/>
                </a:cubicBezTo>
                <a:cubicBezTo>
                  <a:pt x="6568610" y="129194"/>
                  <a:pt x="6719105" y="-99406"/>
                  <a:pt x="7050575" y="51089"/>
                </a:cubicBezTo>
                <a:cubicBezTo>
                  <a:pt x="7382045" y="201584"/>
                  <a:pt x="7827815" y="623541"/>
                  <a:pt x="8273585" y="1045499"/>
                </a:cubicBezTo>
              </a:path>
            </a:pathLst>
          </a:custGeom>
          <a:noFill/>
          <a:ln w="38100">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p:cNvSpPr txBox="1"/>
          <p:nvPr/>
        </p:nvSpPr>
        <p:spPr>
          <a:xfrm>
            <a:off x="3398837" y="5601533"/>
            <a:ext cx="5400153" cy="943319"/>
          </a:xfrm>
          <a:prstGeom prst="rect">
            <a:avLst/>
          </a:prstGeom>
          <a:noFill/>
          <a:ln>
            <a:solidFill>
              <a:srgbClr val="FF0000"/>
            </a:solidFill>
          </a:ln>
        </p:spPr>
        <p:txBody>
          <a:bodyPr wrap="square" lIns="186521" tIns="149217" rIns="186521" bIns="149217" rtlCol="0">
            <a:spAutoFit/>
          </a:bodyPr>
          <a:lstStyle/>
          <a:p>
            <a:pPr algn="ctr">
              <a:lnSpc>
                <a:spcPct val="90000"/>
              </a:lnSpc>
              <a:spcAft>
                <a:spcPts val="612"/>
              </a:spcAft>
            </a:pPr>
            <a:r>
              <a:rPr lang="en-US" sz="2040" dirty="0">
                <a:solidFill>
                  <a:schemeClr val="accent1"/>
                </a:solidFill>
              </a:rPr>
              <a:t>VNet1 and VNet2 must be both ARM!</a:t>
            </a:r>
          </a:p>
          <a:p>
            <a:pPr algn="ctr">
              <a:lnSpc>
                <a:spcPct val="90000"/>
              </a:lnSpc>
              <a:spcAft>
                <a:spcPts val="612"/>
              </a:spcAft>
            </a:pPr>
            <a:r>
              <a:rPr lang="en-US" sz="2040" dirty="0">
                <a:solidFill>
                  <a:schemeClr val="accent1"/>
                </a:solidFill>
              </a:rPr>
              <a:t>There has to be a VNG in Vnet2!</a:t>
            </a:r>
          </a:p>
        </p:txBody>
      </p:sp>
    </p:spTree>
    <p:extLst>
      <p:ext uri="{BB962C8B-B14F-4D97-AF65-F5344CB8AC3E}">
        <p14:creationId xmlns:p14="http://schemas.microsoft.com/office/powerpoint/2010/main" val="394685938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742187"/>
          </a:xfrm>
        </p:spPr>
        <p:txBody>
          <a:bodyPr/>
          <a:lstStyle/>
          <a:p>
            <a:r>
              <a:rPr lang="en-US" dirty="0"/>
              <a:t>Must be explicitly enabled in both peers</a:t>
            </a:r>
          </a:p>
        </p:txBody>
      </p:sp>
      <p:sp>
        <p:nvSpPr>
          <p:cNvPr id="3" name="Title 2"/>
          <p:cNvSpPr>
            <a:spLocks noGrp="1"/>
          </p:cNvSpPr>
          <p:nvPr>
            <p:ph type="title"/>
          </p:nvPr>
        </p:nvSpPr>
        <p:spPr/>
        <p:txBody>
          <a:bodyPr/>
          <a:lstStyle/>
          <a:p>
            <a:r>
              <a:rPr lang="en-US" dirty="0"/>
              <a:t>Gateway transit </a:t>
            </a:r>
          </a:p>
        </p:txBody>
      </p:sp>
      <p:pic>
        <p:nvPicPr>
          <p:cNvPr id="6" name="Picture 5"/>
          <p:cNvPicPr>
            <a:picLocks noChangeAspect="1"/>
          </p:cNvPicPr>
          <p:nvPr/>
        </p:nvPicPr>
        <p:blipFill>
          <a:blip r:embed="rId2"/>
          <a:stretch>
            <a:fillRect/>
          </a:stretch>
        </p:blipFill>
        <p:spPr>
          <a:xfrm>
            <a:off x="8264804" y="1955036"/>
            <a:ext cx="2290898" cy="4791250"/>
          </a:xfrm>
          <a:prstGeom prst="rect">
            <a:avLst/>
          </a:prstGeom>
        </p:spPr>
      </p:pic>
      <p:pic>
        <p:nvPicPr>
          <p:cNvPr id="8" name="Picture 7"/>
          <p:cNvPicPr>
            <a:picLocks noChangeAspect="1"/>
          </p:cNvPicPr>
          <p:nvPr/>
        </p:nvPicPr>
        <p:blipFill>
          <a:blip r:embed="rId3"/>
          <a:stretch>
            <a:fillRect/>
          </a:stretch>
        </p:blipFill>
        <p:spPr>
          <a:xfrm>
            <a:off x="2482665" y="1949208"/>
            <a:ext cx="2296471" cy="4802907"/>
          </a:xfrm>
          <a:prstGeom prst="rect">
            <a:avLst/>
          </a:prstGeom>
        </p:spPr>
      </p:pic>
      <p:sp>
        <p:nvSpPr>
          <p:cNvPr id="9" name="TextBox 8"/>
          <p:cNvSpPr txBox="1"/>
          <p:nvPr/>
        </p:nvSpPr>
        <p:spPr>
          <a:xfrm>
            <a:off x="428314" y="3590523"/>
            <a:ext cx="1520663" cy="1657617"/>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Setting for VNet1 (spoke)</a:t>
            </a:r>
          </a:p>
        </p:txBody>
      </p:sp>
      <p:sp>
        <p:nvSpPr>
          <p:cNvPr id="16" name="TextBox 15"/>
          <p:cNvSpPr txBox="1"/>
          <p:nvPr/>
        </p:nvSpPr>
        <p:spPr>
          <a:xfrm>
            <a:off x="6027820" y="3590523"/>
            <a:ext cx="1520663" cy="1734561"/>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Setting for VNet2</a:t>
            </a:r>
          </a:p>
          <a:p>
            <a:pPr algn="ctr">
              <a:lnSpc>
                <a:spcPct val="90000"/>
              </a:lnSpc>
              <a:spcAft>
                <a:spcPts val="612"/>
              </a:spcAft>
            </a:pPr>
            <a:r>
              <a:rPr lang="en-US" sz="2448" dirty="0">
                <a:gradFill>
                  <a:gsLst>
                    <a:gs pos="2917">
                      <a:schemeClr val="tx1"/>
                    </a:gs>
                    <a:gs pos="30000">
                      <a:schemeClr val="tx1"/>
                    </a:gs>
                  </a:gsLst>
                  <a:lin ang="5400000" scaled="0"/>
                </a:gradFill>
              </a:rPr>
              <a:t>(hub)</a:t>
            </a:r>
          </a:p>
        </p:txBody>
      </p:sp>
      <p:cxnSp>
        <p:nvCxnSpPr>
          <p:cNvPr id="17" name="Straight Arrow Connector 16"/>
          <p:cNvCxnSpPr/>
          <p:nvPr/>
        </p:nvCxnSpPr>
        <p:spPr>
          <a:xfrm>
            <a:off x="1562992" y="4208372"/>
            <a:ext cx="1095809" cy="1888522"/>
          </a:xfrm>
          <a:prstGeom prst="straightConnector1">
            <a:avLst/>
          </a:pr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255319" y="4208372"/>
            <a:ext cx="1173965" cy="1655371"/>
          </a:xfrm>
          <a:prstGeom prst="straightConnector1">
            <a:avLst/>
          </a:pr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1640427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1292662"/>
          </a:xfrm>
        </p:spPr>
        <p:txBody>
          <a:bodyPr/>
          <a:lstStyle/>
          <a:p>
            <a:r>
              <a:rPr lang="en-US" dirty="0"/>
              <a:t>A VNet can include its peers’ address spaces in its VIRTUAL_NETWORK tag</a:t>
            </a:r>
          </a:p>
        </p:txBody>
      </p:sp>
      <p:sp>
        <p:nvSpPr>
          <p:cNvPr id="3" name="Title 2"/>
          <p:cNvSpPr>
            <a:spLocks noGrp="1"/>
          </p:cNvSpPr>
          <p:nvPr>
            <p:ph type="title"/>
          </p:nvPr>
        </p:nvSpPr>
        <p:spPr/>
        <p:txBody>
          <a:bodyPr/>
          <a:lstStyle/>
          <a:p>
            <a:r>
              <a:rPr lang="en-US" dirty="0"/>
              <a:t>Peering and NSG’s</a:t>
            </a:r>
          </a:p>
        </p:txBody>
      </p:sp>
      <p:sp>
        <p:nvSpPr>
          <p:cNvPr id="10" name="Cloud 9"/>
          <p:cNvSpPr/>
          <p:nvPr/>
        </p:nvSpPr>
        <p:spPr bwMode="auto">
          <a:xfrm>
            <a:off x="2827310" y="2735262"/>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VNet1</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10.57.1.0/24</a:t>
            </a:r>
          </a:p>
        </p:txBody>
      </p:sp>
      <p:sp>
        <p:nvSpPr>
          <p:cNvPr id="12" name="Cloud 11"/>
          <p:cNvSpPr/>
          <p:nvPr/>
        </p:nvSpPr>
        <p:spPr bwMode="auto">
          <a:xfrm>
            <a:off x="6767369" y="2735262"/>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VNet2</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192.168.1.0/24</a:t>
            </a:r>
          </a:p>
        </p:txBody>
      </p:sp>
      <p:sp>
        <p:nvSpPr>
          <p:cNvPr id="23" name="TextBox 22"/>
          <p:cNvSpPr txBox="1"/>
          <p:nvPr/>
        </p:nvSpPr>
        <p:spPr>
          <a:xfrm>
            <a:off x="2681519" y="4487862"/>
            <a:ext cx="2980950" cy="1286233"/>
          </a:xfrm>
          <a:prstGeom prst="rect">
            <a:avLst/>
          </a:prstGeom>
          <a:noFill/>
        </p:spPr>
        <p:txBody>
          <a:bodyPr wrap="square" lIns="186521" tIns="149217" rIns="186521" bIns="149217" rtlCol="0">
            <a:spAutoFit/>
          </a:bodyPr>
          <a:lstStyle/>
          <a:p>
            <a:pPr>
              <a:lnSpc>
                <a:spcPct val="90000"/>
              </a:lnSpc>
              <a:spcAft>
                <a:spcPts val="612"/>
              </a:spcAft>
            </a:pPr>
            <a:r>
              <a:rPr lang="en-US" sz="2000" dirty="0">
                <a:gradFill>
                  <a:gsLst>
                    <a:gs pos="2917">
                      <a:schemeClr val="tx1"/>
                    </a:gs>
                    <a:gs pos="30000">
                      <a:schemeClr val="tx1"/>
                    </a:gs>
                  </a:gsLst>
                  <a:lin ang="5400000" scaled="0"/>
                </a:gradFill>
              </a:rPr>
              <a:t>VIRTUAL_NETWORK =</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10.57.1.0/24</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168.63.129.16/32</a:t>
            </a:r>
          </a:p>
        </p:txBody>
      </p:sp>
      <p:sp>
        <p:nvSpPr>
          <p:cNvPr id="24" name="TextBox 23"/>
          <p:cNvSpPr txBox="1"/>
          <p:nvPr/>
        </p:nvSpPr>
        <p:spPr>
          <a:xfrm>
            <a:off x="6653069" y="4482746"/>
            <a:ext cx="2917968" cy="1286233"/>
          </a:xfrm>
          <a:prstGeom prst="rect">
            <a:avLst/>
          </a:prstGeom>
          <a:noFill/>
        </p:spPr>
        <p:txBody>
          <a:bodyPr wrap="square" lIns="186521" tIns="149217" rIns="186521" bIns="149217" rtlCol="0">
            <a:spAutoFit/>
          </a:bodyPr>
          <a:lstStyle/>
          <a:p>
            <a:pPr>
              <a:lnSpc>
                <a:spcPct val="90000"/>
              </a:lnSpc>
              <a:spcAft>
                <a:spcPts val="612"/>
              </a:spcAft>
            </a:pPr>
            <a:r>
              <a:rPr lang="en-US" sz="2000" dirty="0">
                <a:gradFill>
                  <a:gsLst>
                    <a:gs pos="2917">
                      <a:schemeClr val="tx1"/>
                    </a:gs>
                    <a:gs pos="30000">
                      <a:schemeClr val="tx1"/>
                    </a:gs>
                  </a:gsLst>
                  <a:lin ang="5400000" scaled="0"/>
                </a:gradFill>
              </a:rPr>
              <a:t>VIRTUAL_NETWORK =</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192.168.1.0/24</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168.63.129.16/32</a:t>
            </a:r>
          </a:p>
        </p:txBody>
      </p:sp>
    </p:spTree>
    <p:extLst>
      <p:ext uri="{BB962C8B-B14F-4D97-AF65-F5344CB8AC3E}">
        <p14:creationId xmlns:p14="http://schemas.microsoft.com/office/powerpoint/2010/main" val="422783745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dd peering &#10;CLOUD2-vnet &#10;Name &#10;Peer details &#10;Virtual network deployment model &#10;Classic &#10;I know my resource IDS &#10;Subscription &#10;Windows Azure Intemal ConsunWion &#10;Virtual network &#10;Choose a virtual network &#10;Configuration &#10;Allow virtual network access &#10;Disabled &#10;Allow fon,varded traffic &#10;Allow gateway transit &#10;use remote gateways &#10;Virtual network •CLOUD2-vnet' &#10;x &#10;enn "/>
          <p:cNvPicPr>
            <a:picLocks noChangeAspect="1" noChangeArrowheads="1"/>
          </p:cNvPicPr>
          <p:nvPr/>
        </p:nvPicPr>
        <p:blipFill rotWithShape="1">
          <a:blip r:embed="rId2">
            <a:extLst>
              <a:ext uri="{28A0092B-C50C-407E-A947-70E740481C1C}">
                <a14:useLocalDpi xmlns:a14="http://schemas.microsoft.com/office/drawing/2010/main" val="0"/>
              </a:ext>
            </a:extLst>
          </a:blip>
          <a:srcRect r="6493"/>
          <a:stretch/>
        </p:blipFill>
        <p:spPr bwMode="auto">
          <a:xfrm>
            <a:off x="9831270" y="2430462"/>
            <a:ext cx="1830961" cy="434188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75481" y="1212850"/>
            <a:ext cx="11885514" cy="1292662"/>
          </a:xfrm>
        </p:spPr>
        <p:txBody>
          <a:bodyPr/>
          <a:lstStyle/>
          <a:p>
            <a:r>
              <a:rPr lang="en-US" dirty="0"/>
              <a:t>A VNet can include its peers’ address spaces in its VIRTUAL_NETWORK tag</a:t>
            </a:r>
          </a:p>
        </p:txBody>
      </p:sp>
      <p:sp>
        <p:nvSpPr>
          <p:cNvPr id="3" name="Title 2"/>
          <p:cNvSpPr>
            <a:spLocks noGrp="1"/>
          </p:cNvSpPr>
          <p:nvPr>
            <p:ph type="title"/>
          </p:nvPr>
        </p:nvSpPr>
        <p:spPr/>
        <p:txBody>
          <a:bodyPr/>
          <a:lstStyle/>
          <a:p>
            <a:r>
              <a:rPr lang="en-US" dirty="0"/>
              <a:t>Peering and NSG’s</a:t>
            </a:r>
          </a:p>
        </p:txBody>
      </p:sp>
      <p:sp>
        <p:nvSpPr>
          <p:cNvPr id="10" name="Cloud 9"/>
          <p:cNvSpPr/>
          <p:nvPr/>
        </p:nvSpPr>
        <p:spPr bwMode="auto">
          <a:xfrm>
            <a:off x="2827310" y="2735262"/>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VNet1</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10.57.1.0/24</a:t>
            </a:r>
          </a:p>
        </p:txBody>
      </p:sp>
      <p:sp>
        <p:nvSpPr>
          <p:cNvPr id="12" name="Cloud 11"/>
          <p:cNvSpPr/>
          <p:nvPr/>
        </p:nvSpPr>
        <p:spPr bwMode="auto">
          <a:xfrm>
            <a:off x="6767369" y="2735262"/>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VNet2</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192.168.1.0/24</a:t>
            </a:r>
          </a:p>
        </p:txBody>
      </p:sp>
      <p:sp>
        <p:nvSpPr>
          <p:cNvPr id="23" name="TextBox 22"/>
          <p:cNvSpPr txBox="1"/>
          <p:nvPr/>
        </p:nvSpPr>
        <p:spPr>
          <a:xfrm>
            <a:off x="2681519" y="4487862"/>
            <a:ext cx="2980950" cy="1640176"/>
          </a:xfrm>
          <a:prstGeom prst="rect">
            <a:avLst/>
          </a:prstGeom>
          <a:noFill/>
        </p:spPr>
        <p:txBody>
          <a:bodyPr wrap="square" lIns="186521" tIns="149217" rIns="186521" bIns="149217" rtlCol="0">
            <a:spAutoFit/>
          </a:bodyPr>
          <a:lstStyle/>
          <a:p>
            <a:pPr>
              <a:lnSpc>
                <a:spcPct val="90000"/>
              </a:lnSpc>
              <a:spcAft>
                <a:spcPts val="612"/>
              </a:spcAft>
            </a:pPr>
            <a:r>
              <a:rPr lang="en-US" sz="2000" dirty="0">
                <a:gradFill>
                  <a:gsLst>
                    <a:gs pos="2917">
                      <a:schemeClr val="tx1"/>
                    </a:gs>
                    <a:gs pos="30000">
                      <a:schemeClr val="tx1"/>
                    </a:gs>
                  </a:gsLst>
                  <a:lin ang="5400000" scaled="0"/>
                </a:gradFill>
              </a:rPr>
              <a:t>VIRTUAL_NETWORK =</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10.57.1.0/24</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168.63.129.16/32</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192.168.1.0/24</a:t>
            </a:r>
          </a:p>
        </p:txBody>
      </p:sp>
      <p:sp>
        <p:nvSpPr>
          <p:cNvPr id="24" name="TextBox 23"/>
          <p:cNvSpPr txBox="1"/>
          <p:nvPr/>
        </p:nvSpPr>
        <p:spPr>
          <a:xfrm>
            <a:off x="6653069" y="4482746"/>
            <a:ext cx="2917968" cy="1640176"/>
          </a:xfrm>
          <a:prstGeom prst="rect">
            <a:avLst/>
          </a:prstGeom>
          <a:noFill/>
        </p:spPr>
        <p:txBody>
          <a:bodyPr wrap="square" lIns="186521" tIns="149217" rIns="186521" bIns="149217" rtlCol="0">
            <a:spAutoFit/>
          </a:bodyPr>
          <a:lstStyle/>
          <a:p>
            <a:pPr>
              <a:lnSpc>
                <a:spcPct val="90000"/>
              </a:lnSpc>
              <a:spcAft>
                <a:spcPts val="612"/>
              </a:spcAft>
            </a:pPr>
            <a:r>
              <a:rPr lang="en-US" sz="2000" dirty="0">
                <a:gradFill>
                  <a:gsLst>
                    <a:gs pos="2917">
                      <a:schemeClr val="tx1"/>
                    </a:gs>
                    <a:gs pos="30000">
                      <a:schemeClr val="tx1"/>
                    </a:gs>
                  </a:gsLst>
                  <a:lin ang="5400000" scaled="0"/>
                </a:gradFill>
              </a:rPr>
              <a:t>VIRTUAL_NETWORK =</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192.168.1.0/24</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168.63.129.16/32</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10.57.1.0/24</a:t>
            </a:r>
          </a:p>
        </p:txBody>
      </p:sp>
      <p:sp>
        <p:nvSpPr>
          <p:cNvPr id="26" name="Arrow: Left-Right 25"/>
          <p:cNvSpPr/>
          <p:nvPr/>
        </p:nvSpPr>
        <p:spPr bwMode="auto">
          <a:xfrm>
            <a:off x="5285330" y="3046958"/>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pic>
        <p:nvPicPr>
          <p:cNvPr id="4" name="Picture 3"/>
          <p:cNvPicPr>
            <a:picLocks noChangeAspect="1"/>
          </p:cNvPicPr>
          <p:nvPr/>
        </p:nvPicPr>
        <p:blipFill>
          <a:blip r:embed="rId3"/>
          <a:stretch>
            <a:fillRect/>
          </a:stretch>
        </p:blipFill>
        <p:spPr>
          <a:xfrm>
            <a:off x="580459" y="2430462"/>
            <a:ext cx="1957810" cy="4361111"/>
          </a:xfrm>
          <a:prstGeom prst="rect">
            <a:avLst/>
          </a:prstGeom>
        </p:spPr>
      </p:pic>
      <p:sp>
        <p:nvSpPr>
          <p:cNvPr id="5" name="Oval 4"/>
          <p:cNvSpPr/>
          <p:nvPr/>
        </p:nvSpPr>
        <p:spPr bwMode="auto">
          <a:xfrm>
            <a:off x="515619" y="5021262"/>
            <a:ext cx="1565450" cy="457200"/>
          </a:xfrm>
          <a:prstGeom prst="ellipse">
            <a:avLst/>
          </a:prstGeom>
          <a:noFill/>
          <a:ln w="381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Oval 12"/>
          <p:cNvSpPr/>
          <p:nvPr/>
        </p:nvSpPr>
        <p:spPr bwMode="auto">
          <a:xfrm>
            <a:off x="9647237" y="5013202"/>
            <a:ext cx="1565450" cy="45720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Oval 14"/>
          <p:cNvSpPr/>
          <p:nvPr/>
        </p:nvSpPr>
        <p:spPr bwMode="auto">
          <a:xfrm>
            <a:off x="6937639" y="5572092"/>
            <a:ext cx="1867743" cy="45720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Oval 15"/>
          <p:cNvSpPr/>
          <p:nvPr/>
        </p:nvSpPr>
        <p:spPr bwMode="auto">
          <a:xfrm>
            <a:off x="3003219" y="5572092"/>
            <a:ext cx="1995818" cy="457200"/>
          </a:xfrm>
          <a:prstGeom prst="ellipse">
            <a:avLst/>
          </a:prstGeom>
          <a:noFill/>
          <a:ln w="381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4159932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Add peering &#10;CLOUD2-vnet &#10;Name &#10;Peer details &#10;Virtual network deployment model &#10;Classic &#10;I know my resource IDS &#10;Subscription &#10;Windows Azure Intemal ConsunWion &#10;Virtual network &#10;Choose a virtual network &#10;Configuration &#10;Allow virtual network access &#10;Enabled -sab &#10;Allow fon,varded traffic &#10;Allow gateway transit &#10;use remote gateways &#10;Virtual network •CLOUD2-vnet' &#10;x &#10;enn "/>
          <p:cNvPicPr>
            <a:picLocks noChangeAspect="1" noChangeArrowheads="1"/>
          </p:cNvPicPr>
          <p:nvPr/>
        </p:nvPicPr>
        <p:blipFill rotWithShape="1">
          <a:blip r:embed="rId2">
            <a:extLst>
              <a:ext uri="{28A0092B-C50C-407E-A947-70E740481C1C}">
                <a14:useLocalDpi xmlns:a14="http://schemas.microsoft.com/office/drawing/2010/main" val="0"/>
              </a:ext>
            </a:extLst>
          </a:blip>
          <a:srcRect r="6139"/>
          <a:stretch/>
        </p:blipFill>
        <p:spPr bwMode="auto">
          <a:xfrm>
            <a:off x="9828947" y="2430991"/>
            <a:ext cx="1835607" cy="437172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75481" y="1212850"/>
            <a:ext cx="11885514" cy="1292662"/>
          </a:xfrm>
        </p:spPr>
        <p:txBody>
          <a:bodyPr/>
          <a:lstStyle/>
          <a:p>
            <a:r>
              <a:rPr lang="en-US" dirty="0"/>
              <a:t>A VNet can include its peers’ address spaces in its VIRTUAL_NETWORK tag</a:t>
            </a:r>
          </a:p>
        </p:txBody>
      </p:sp>
      <p:sp>
        <p:nvSpPr>
          <p:cNvPr id="3" name="Title 2"/>
          <p:cNvSpPr>
            <a:spLocks noGrp="1"/>
          </p:cNvSpPr>
          <p:nvPr>
            <p:ph type="title"/>
          </p:nvPr>
        </p:nvSpPr>
        <p:spPr/>
        <p:txBody>
          <a:bodyPr/>
          <a:lstStyle/>
          <a:p>
            <a:r>
              <a:rPr lang="en-US" dirty="0"/>
              <a:t>Peering and NSG’s</a:t>
            </a:r>
          </a:p>
        </p:txBody>
      </p:sp>
      <p:sp>
        <p:nvSpPr>
          <p:cNvPr id="10" name="Cloud 9"/>
          <p:cNvSpPr/>
          <p:nvPr/>
        </p:nvSpPr>
        <p:spPr bwMode="auto">
          <a:xfrm>
            <a:off x="2827310" y="2735262"/>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VNet1</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10.57.1.0/24</a:t>
            </a:r>
          </a:p>
        </p:txBody>
      </p:sp>
      <p:sp>
        <p:nvSpPr>
          <p:cNvPr id="12" name="Cloud 11"/>
          <p:cNvSpPr/>
          <p:nvPr/>
        </p:nvSpPr>
        <p:spPr bwMode="auto">
          <a:xfrm>
            <a:off x="6767369" y="2735262"/>
            <a:ext cx="2689368" cy="15507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VNet2</a:t>
            </a:r>
          </a:p>
          <a:p>
            <a:pPr algn="ctr" defTabSz="951028" fontAlgn="base">
              <a:spcBef>
                <a:spcPct val="0"/>
              </a:spcBef>
              <a:spcAft>
                <a:spcPct val="0"/>
              </a:spcAft>
            </a:pPr>
            <a:r>
              <a:rPr lang="en-US" sz="2040" dirty="0">
                <a:gradFill>
                  <a:gsLst>
                    <a:gs pos="5439">
                      <a:srgbClr val="F8F8F8"/>
                    </a:gs>
                    <a:gs pos="10000">
                      <a:srgbClr val="F8F8F8"/>
                    </a:gs>
                  </a:gsLst>
                  <a:lin ang="5400000" scaled="0"/>
                </a:gradFill>
              </a:rPr>
              <a:t>192.168.1.0/24</a:t>
            </a:r>
          </a:p>
        </p:txBody>
      </p:sp>
      <p:sp>
        <p:nvSpPr>
          <p:cNvPr id="23" name="TextBox 22"/>
          <p:cNvSpPr txBox="1"/>
          <p:nvPr/>
        </p:nvSpPr>
        <p:spPr>
          <a:xfrm>
            <a:off x="2681519" y="4487862"/>
            <a:ext cx="2980950" cy="1640176"/>
          </a:xfrm>
          <a:prstGeom prst="rect">
            <a:avLst/>
          </a:prstGeom>
          <a:noFill/>
        </p:spPr>
        <p:txBody>
          <a:bodyPr wrap="square" lIns="186521" tIns="149217" rIns="186521" bIns="149217" rtlCol="0">
            <a:spAutoFit/>
          </a:bodyPr>
          <a:lstStyle/>
          <a:p>
            <a:pPr>
              <a:lnSpc>
                <a:spcPct val="90000"/>
              </a:lnSpc>
              <a:spcAft>
                <a:spcPts val="612"/>
              </a:spcAft>
            </a:pPr>
            <a:r>
              <a:rPr lang="en-US" sz="2000" dirty="0">
                <a:gradFill>
                  <a:gsLst>
                    <a:gs pos="2917">
                      <a:schemeClr val="tx1"/>
                    </a:gs>
                    <a:gs pos="30000">
                      <a:schemeClr val="tx1"/>
                    </a:gs>
                  </a:gsLst>
                  <a:lin ang="5400000" scaled="0"/>
                </a:gradFill>
              </a:rPr>
              <a:t>VIRTUAL_NETWORK =</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10.57.1.0/24</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168.63.129.16/32</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192.168.1.0/24</a:t>
            </a:r>
          </a:p>
        </p:txBody>
      </p:sp>
      <p:sp>
        <p:nvSpPr>
          <p:cNvPr id="24" name="TextBox 23"/>
          <p:cNvSpPr txBox="1"/>
          <p:nvPr/>
        </p:nvSpPr>
        <p:spPr>
          <a:xfrm>
            <a:off x="6653069" y="4482746"/>
            <a:ext cx="2917968" cy="1286233"/>
          </a:xfrm>
          <a:prstGeom prst="rect">
            <a:avLst/>
          </a:prstGeom>
          <a:noFill/>
        </p:spPr>
        <p:txBody>
          <a:bodyPr wrap="square" lIns="186521" tIns="149217" rIns="186521" bIns="149217" rtlCol="0">
            <a:spAutoFit/>
          </a:bodyPr>
          <a:lstStyle/>
          <a:p>
            <a:pPr>
              <a:lnSpc>
                <a:spcPct val="90000"/>
              </a:lnSpc>
              <a:spcAft>
                <a:spcPts val="612"/>
              </a:spcAft>
            </a:pPr>
            <a:r>
              <a:rPr lang="en-US" sz="2000" dirty="0">
                <a:gradFill>
                  <a:gsLst>
                    <a:gs pos="2917">
                      <a:schemeClr val="tx1"/>
                    </a:gs>
                    <a:gs pos="30000">
                      <a:schemeClr val="tx1"/>
                    </a:gs>
                  </a:gsLst>
                  <a:lin ang="5400000" scaled="0"/>
                </a:gradFill>
              </a:rPr>
              <a:t>VIRTUAL_NETWORK =</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192.168.1.0/24</a:t>
            </a:r>
          </a:p>
          <a:p>
            <a:pPr marL="342900" indent="-342900">
              <a:lnSpc>
                <a:spcPct val="90000"/>
              </a:lnSpc>
              <a:spcAft>
                <a:spcPts val="612"/>
              </a:spcAft>
              <a:buFont typeface="Arial" panose="020B0604020202020204" pitchFamily="34" charset="0"/>
              <a:buChar char="•"/>
            </a:pPr>
            <a:r>
              <a:rPr lang="en-US" sz="2000" dirty="0">
                <a:gradFill>
                  <a:gsLst>
                    <a:gs pos="2917">
                      <a:schemeClr val="tx1"/>
                    </a:gs>
                    <a:gs pos="30000">
                      <a:schemeClr val="tx1"/>
                    </a:gs>
                  </a:gsLst>
                  <a:lin ang="5400000" scaled="0"/>
                </a:gradFill>
              </a:rPr>
              <a:t>168.63.129.16/32</a:t>
            </a:r>
          </a:p>
        </p:txBody>
      </p:sp>
      <p:sp>
        <p:nvSpPr>
          <p:cNvPr id="26" name="Arrow: Left-Right 25"/>
          <p:cNvSpPr/>
          <p:nvPr/>
        </p:nvSpPr>
        <p:spPr bwMode="auto">
          <a:xfrm>
            <a:off x="5285330" y="3046958"/>
            <a:ext cx="1713387" cy="889227"/>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Peering</a:t>
            </a:r>
          </a:p>
        </p:txBody>
      </p:sp>
      <p:pic>
        <p:nvPicPr>
          <p:cNvPr id="4" name="Picture 3"/>
          <p:cNvPicPr>
            <a:picLocks noChangeAspect="1"/>
          </p:cNvPicPr>
          <p:nvPr/>
        </p:nvPicPr>
        <p:blipFill>
          <a:blip r:embed="rId3"/>
          <a:stretch>
            <a:fillRect/>
          </a:stretch>
        </p:blipFill>
        <p:spPr>
          <a:xfrm>
            <a:off x="580459" y="2430462"/>
            <a:ext cx="1957810" cy="4361111"/>
          </a:xfrm>
          <a:prstGeom prst="rect">
            <a:avLst/>
          </a:prstGeom>
        </p:spPr>
      </p:pic>
      <p:sp>
        <p:nvSpPr>
          <p:cNvPr id="5" name="Oval 4"/>
          <p:cNvSpPr/>
          <p:nvPr/>
        </p:nvSpPr>
        <p:spPr bwMode="auto">
          <a:xfrm>
            <a:off x="515619" y="5021262"/>
            <a:ext cx="1565450" cy="457200"/>
          </a:xfrm>
          <a:prstGeom prst="ellipse">
            <a:avLst/>
          </a:prstGeom>
          <a:noFill/>
          <a:ln w="381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Oval 12"/>
          <p:cNvSpPr/>
          <p:nvPr/>
        </p:nvSpPr>
        <p:spPr bwMode="auto">
          <a:xfrm>
            <a:off x="9777269" y="5074234"/>
            <a:ext cx="1565450" cy="45720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Oval 15"/>
          <p:cNvSpPr/>
          <p:nvPr/>
        </p:nvSpPr>
        <p:spPr bwMode="auto">
          <a:xfrm>
            <a:off x="3087369" y="5554662"/>
            <a:ext cx="1911668" cy="457200"/>
          </a:xfrm>
          <a:prstGeom prst="ellipse">
            <a:avLst/>
          </a:prstGeom>
          <a:noFill/>
          <a:ln w="381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2496769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noProof="0" dirty="0"/>
              <a:t>Routing in Azure Virtual Networks</a:t>
            </a:r>
          </a:p>
        </p:txBody>
      </p:sp>
    </p:spTree>
    <p:extLst>
      <p:ext uri="{BB962C8B-B14F-4D97-AF65-F5344CB8AC3E}">
        <p14:creationId xmlns:p14="http://schemas.microsoft.com/office/powerpoint/2010/main" val="627040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IPv6 Support</a:t>
            </a:r>
          </a:p>
        </p:txBody>
      </p:sp>
    </p:spTree>
    <p:extLst>
      <p:ext uri="{BB962C8B-B14F-4D97-AF65-F5344CB8AC3E}">
        <p14:creationId xmlns:p14="http://schemas.microsoft.com/office/powerpoint/2010/main" val="1573683800"/>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Route Table</a:t>
            </a:r>
          </a:p>
        </p:txBody>
      </p:sp>
      <p:sp>
        <p:nvSpPr>
          <p:cNvPr id="6" name="Text Placeholder 5"/>
          <p:cNvSpPr>
            <a:spLocks noGrp="1"/>
          </p:cNvSpPr>
          <p:nvPr>
            <p:ph type="body" sz="quarter" idx="10"/>
          </p:nvPr>
        </p:nvSpPr>
        <p:spPr>
          <a:xfrm>
            <a:off x="274638" y="1212850"/>
            <a:ext cx="11887200" cy="1292662"/>
          </a:xfrm>
        </p:spPr>
        <p:txBody>
          <a:bodyPr/>
          <a:lstStyle/>
          <a:p>
            <a:r>
              <a:rPr lang="en-US" dirty="0"/>
              <a:t>Set of rules that define the «next hop» for IP packets based on their destination IP</a:t>
            </a:r>
            <a:endParaRPr lang="en-US" sz="2400" dirty="0"/>
          </a:p>
        </p:txBody>
      </p:sp>
      <p:graphicFrame>
        <p:nvGraphicFramePr>
          <p:cNvPr id="15" name="Table 14"/>
          <p:cNvGraphicFramePr>
            <a:graphicFrameLocks noGrp="1"/>
          </p:cNvGraphicFramePr>
          <p:nvPr>
            <p:extLst/>
          </p:nvPr>
        </p:nvGraphicFramePr>
        <p:xfrm>
          <a:off x="731897" y="3314384"/>
          <a:ext cx="6400732" cy="2011680"/>
        </p:xfrm>
        <a:graphic>
          <a:graphicData uri="http://schemas.openxmlformats.org/drawingml/2006/table">
            <a:tbl>
              <a:tblPr firstRow="1" bandRow="1">
                <a:tableStyleId>{5C22544A-7EE6-4342-B048-85BDC9FD1C3A}</a:tableStyleId>
              </a:tblPr>
              <a:tblGrid>
                <a:gridCol w="3200366">
                  <a:extLst>
                    <a:ext uri="{9D8B030D-6E8A-4147-A177-3AD203B41FA5}">
                      <a16:colId xmlns:a16="http://schemas.microsoft.com/office/drawing/2014/main" val="1890790428"/>
                    </a:ext>
                  </a:extLst>
                </a:gridCol>
                <a:gridCol w="3200366">
                  <a:extLst>
                    <a:ext uri="{9D8B030D-6E8A-4147-A177-3AD203B41FA5}">
                      <a16:colId xmlns:a16="http://schemas.microsoft.com/office/drawing/2014/main" val="4238020326"/>
                    </a:ext>
                  </a:extLst>
                </a:gridCol>
              </a:tblGrid>
              <a:tr h="335280">
                <a:tc gridSpan="2">
                  <a:txBody>
                    <a:bodyPr/>
                    <a:lstStyle/>
                    <a:p>
                      <a:pPr algn="ctr"/>
                      <a:r>
                        <a:rPr lang="it-IT" sz="1600" b="0" baseline="0" dirty="0" err="1"/>
                        <a:t>Route</a:t>
                      </a:r>
                      <a:r>
                        <a:rPr lang="it-IT" sz="1600" b="0" baseline="0" dirty="0"/>
                        <a:t> </a:t>
                      </a:r>
                      <a:r>
                        <a:rPr lang="it-IT" sz="1600" b="0" baseline="0" dirty="0" err="1"/>
                        <a:t>Table </a:t>
                      </a:r>
                      <a:r>
                        <a:rPr lang="it-IT" sz="1600" b="0" baseline="0" dirty="0"/>
                        <a:t>(</a:t>
                      </a:r>
                      <a:r>
                        <a:rPr lang="it-IT" sz="1600" b="0" baseline="0" dirty="0" err="1"/>
                        <a:t>Simplified</a:t>
                      </a:r>
                      <a:r>
                        <a:rPr lang="it-IT" sz="1600" b="0" baseline="0" dirty="0"/>
                        <a:t>)</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10.57.0.0/16</a:t>
                      </a:r>
                      <a:endParaRPr lang="en-US" sz="1600" dirty="0"/>
                    </a:p>
                  </a:txBody>
                  <a:tcPr/>
                </a:tc>
                <a:tc>
                  <a:txBody>
                    <a:bodyPr/>
                    <a:lstStyle/>
                    <a:p>
                      <a:r>
                        <a:rPr lang="it-IT" sz="1600" dirty="0"/>
                        <a:t>On-link</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 10.3.2.0/24</a:t>
                      </a:r>
                      <a:endParaRPr lang="en-US" sz="1600" dirty="0"/>
                    </a:p>
                  </a:txBody>
                  <a:tcPr/>
                </a:tc>
                <a:tc>
                  <a:txBody>
                    <a:bodyPr/>
                    <a:lstStyle/>
                    <a:p>
                      <a:r>
                        <a:rPr lang="it-IT" sz="1600" dirty="0"/>
                        <a:t>On-link</a:t>
                      </a:r>
                      <a:endParaRPr lang="en-US" sz="1600" dirty="0"/>
                    </a:p>
                  </a:txBody>
                  <a:tcPr/>
                </a:tc>
                <a:extLst>
                  <a:ext uri="{0D108BD9-81ED-4DB2-BD59-A6C34878D82A}">
                    <a16:rowId xmlns:a16="http://schemas.microsoft.com/office/drawing/2014/main" val="3880009195"/>
                  </a:ext>
                </a:extLst>
              </a:tr>
              <a:tr h="335280">
                <a:tc>
                  <a:txBody>
                    <a:bodyPr/>
                    <a:lstStyle/>
                    <a:p>
                      <a:r>
                        <a:rPr lang="it-IT" sz="1600" dirty="0"/>
                        <a:t>Dest: 10.100.0.0/16</a:t>
                      </a:r>
                      <a:endParaRPr lang="en-US" sz="1600" dirty="0"/>
                    </a:p>
                  </a:txBody>
                  <a:tcPr/>
                </a:tc>
                <a:tc>
                  <a:txBody>
                    <a:bodyPr/>
                    <a:lstStyle/>
                    <a:p>
                      <a:r>
                        <a:rPr lang="it-IT" sz="1600" dirty="0" err="1"/>
                        <a:t>Next</a:t>
                      </a:r>
                      <a:r>
                        <a:rPr lang="it-IT" sz="1600" baseline="0" dirty="0"/>
                        <a:t> hop: &lt;gateway IP&gt;</a:t>
                      </a:r>
                      <a:endParaRPr lang="en-US" sz="1600" dirty="0"/>
                    </a:p>
                  </a:txBody>
                  <a:tcPr/>
                </a:tc>
                <a:extLst>
                  <a:ext uri="{0D108BD9-81ED-4DB2-BD59-A6C34878D82A}">
                    <a16:rowId xmlns:a16="http://schemas.microsoft.com/office/drawing/2014/main" val="2963675179"/>
                  </a:ext>
                </a:extLst>
              </a:tr>
              <a:tr h="335280">
                <a:tc>
                  <a:txBody>
                    <a:bodyPr/>
                    <a:lstStyle/>
                    <a:p>
                      <a:r>
                        <a:rPr lang="it-IT" sz="1600" dirty="0"/>
                        <a:t>Dest: 192.168.0.0/16</a:t>
                      </a:r>
                      <a:endParaRPr lang="en-US" sz="1600" dirty="0"/>
                    </a:p>
                  </a:txBody>
                  <a:tcPr/>
                </a:tc>
                <a:tc>
                  <a:txBody>
                    <a:bodyPr/>
                    <a:lstStyle/>
                    <a:p>
                      <a:r>
                        <a:rPr lang="it-IT" sz="1600" dirty="0" err="1"/>
                        <a:t>Next</a:t>
                      </a:r>
                      <a:r>
                        <a:rPr lang="it-IT" sz="1600" dirty="0"/>
                        <a:t> hop: &lt;gateway IP&gt;</a:t>
                      </a:r>
                    </a:p>
                  </a:txBody>
                  <a:tcPr/>
                </a:tc>
                <a:extLst>
                  <a:ext uri="{0D108BD9-81ED-4DB2-BD59-A6C34878D82A}">
                    <a16:rowId xmlns:a16="http://schemas.microsoft.com/office/drawing/2014/main" val="393354735"/>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Next</a:t>
                      </a:r>
                      <a:r>
                        <a:rPr lang="it-IT" sz="1600" dirty="0"/>
                        <a:t> hop: &lt;default gateway IP&gt;</a:t>
                      </a:r>
                    </a:p>
                  </a:txBody>
                  <a:tcPr/>
                </a:tc>
                <a:extLst>
                  <a:ext uri="{0D108BD9-81ED-4DB2-BD59-A6C34878D82A}">
                    <a16:rowId xmlns:a16="http://schemas.microsoft.com/office/drawing/2014/main" val="4080251713"/>
                  </a:ext>
                </a:extLst>
              </a:tr>
            </a:tbl>
          </a:graphicData>
        </a:graphic>
      </p:graphicFrame>
      <p:sp>
        <p:nvSpPr>
          <p:cNvPr id="2" name="Right Brace 1"/>
          <p:cNvSpPr/>
          <p:nvPr/>
        </p:nvSpPr>
        <p:spPr>
          <a:xfrm>
            <a:off x="7132629" y="3680140"/>
            <a:ext cx="182876" cy="54863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304411" y="3582443"/>
            <a:ext cx="4765921"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Destinations that can be reached directly without crossing layer-3 devices</a:t>
            </a:r>
          </a:p>
        </p:txBody>
      </p:sp>
      <p:sp>
        <p:nvSpPr>
          <p:cNvPr id="18" name="Right Brace 17"/>
          <p:cNvSpPr/>
          <p:nvPr/>
        </p:nvSpPr>
        <p:spPr>
          <a:xfrm>
            <a:off x="7155790" y="4369061"/>
            <a:ext cx="182876" cy="54863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Rectangle 18"/>
          <p:cNvSpPr/>
          <p:nvPr/>
        </p:nvSpPr>
        <p:spPr>
          <a:xfrm>
            <a:off x="7327572" y="4271364"/>
            <a:ext cx="4765921"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Destinations that can be reached through a known layer-3 gateway device </a:t>
            </a:r>
          </a:p>
        </p:txBody>
      </p:sp>
      <p:sp>
        <p:nvSpPr>
          <p:cNvPr id="20" name="Right Brace 19"/>
          <p:cNvSpPr/>
          <p:nvPr/>
        </p:nvSpPr>
        <p:spPr>
          <a:xfrm>
            <a:off x="7155790" y="5037923"/>
            <a:ext cx="193970" cy="2881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7349760" y="4940220"/>
            <a:ext cx="5055041"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Gateway for any other destination</a:t>
            </a:r>
          </a:p>
        </p:txBody>
      </p:sp>
    </p:spTree>
    <p:extLst>
      <p:ext uri="{BB962C8B-B14F-4D97-AF65-F5344CB8AC3E}">
        <p14:creationId xmlns:p14="http://schemas.microsoft.com/office/powerpoint/2010/main" val="158374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 System Route Table</a:t>
            </a:r>
          </a:p>
        </p:txBody>
      </p:sp>
      <p:sp>
        <p:nvSpPr>
          <p:cNvPr id="6" name="Text Placeholder 5"/>
          <p:cNvSpPr>
            <a:spLocks noGrp="1"/>
          </p:cNvSpPr>
          <p:nvPr>
            <p:ph type="body" sz="quarter" idx="10"/>
          </p:nvPr>
        </p:nvSpPr>
        <p:spPr>
          <a:xfrm>
            <a:off x="274638" y="1212850"/>
            <a:ext cx="11887200" cy="1292662"/>
          </a:xfrm>
        </p:spPr>
        <p:txBody>
          <a:bodyPr/>
          <a:lstStyle/>
          <a:p>
            <a:r>
              <a:rPr lang="en-US" dirty="0"/>
              <a:t>The default routing behavior for an Azure VNet is defined by the «System Route Table»</a:t>
            </a:r>
          </a:p>
        </p:txBody>
      </p:sp>
      <p:grpSp>
        <p:nvGrpSpPr>
          <p:cNvPr id="7" name="Group 6"/>
          <p:cNvGrpSpPr/>
          <p:nvPr/>
        </p:nvGrpSpPr>
        <p:grpSpPr>
          <a:xfrm>
            <a:off x="1918040" y="3020725"/>
            <a:ext cx="2926048" cy="2651731"/>
            <a:chOff x="2286360" y="3954457"/>
            <a:chExt cx="2926048" cy="2377414"/>
          </a:xfrm>
        </p:grpSpPr>
        <p:sp>
          <p:nvSpPr>
            <p:cNvPr id="4" name="Rectangle 3"/>
            <p:cNvSpPr/>
            <p:nvPr/>
          </p:nvSpPr>
          <p:spPr bwMode="auto">
            <a:xfrm>
              <a:off x="2286360" y="3954457"/>
              <a:ext cx="2926048" cy="23774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System Route Table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 name="Rectangle: Rounded Corners 4"/>
            <p:cNvSpPr/>
            <p:nvPr/>
          </p:nvSpPr>
          <p:spPr bwMode="auto">
            <a:xfrm>
              <a:off x="2743557" y="4525802"/>
              <a:ext cx="2011657" cy="457195"/>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Local VNet rules</a:t>
              </a:r>
            </a:p>
          </p:txBody>
        </p:sp>
        <p:sp>
          <p:nvSpPr>
            <p:cNvPr id="76" name="Rectangle: Rounded Corners 75"/>
            <p:cNvSpPr/>
            <p:nvPr/>
          </p:nvSpPr>
          <p:spPr bwMode="auto">
            <a:xfrm>
              <a:off x="2743556" y="5120155"/>
              <a:ext cx="2011657" cy="45719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Cross-</a:t>
              </a:r>
              <a:r>
                <a:rPr kumimoji="0" lang="en-US" sz="20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rules</a:t>
              </a:r>
            </a:p>
          </p:txBody>
        </p:sp>
        <p:sp>
          <p:nvSpPr>
            <p:cNvPr id="77" name="Rectangle: Rounded Corners 76"/>
            <p:cNvSpPr/>
            <p:nvPr/>
          </p:nvSpPr>
          <p:spPr bwMode="auto">
            <a:xfrm>
              <a:off x="2743555" y="5691798"/>
              <a:ext cx="2011657" cy="45719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Internet rule</a:t>
              </a:r>
            </a:p>
          </p:txBody>
        </p:sp>
      </p:grpSp>
      <p:sp>
        <p:nvSpPr>
          <p:cNvPr id="9" name="Rectangle: Rounded Corners 8"/>
          <p:cNvSpPr/>
          <p:nvPr/>
        </p:nvSpPr>
        <p:spPr bwMode="auto">
          <a:xfrm>
            <a:off x="5032029" y="3659752"/>
            <a:ext cx="6669984" cy="50819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Packets with destination IP address included in </a:t>
            </a:r>
            <a:r>
              <a:rPr kumimoji="0" lang="en-US" sz="1600" b="0" i="0" u="none" strike="noStrike" kern="0" cap="none" spc="0" normalizeH="0" baseline="0" noProof="0" dirty="0" err="1">
                <a:ln>
                  <a:noFill/>
                </a:ln>
                <a:solidFill>
                  <a:schemeClr val="tx1"/>
                </a:solidFill>
                <a:effectLst/>
                <a:uLnTx/>
                <a:uFillTx/>
              </a:rPr>
              <a:t>VNet's</a:t>
            </a:r>
            <a:r>
              <a:rPr kumimoji="0" lang="en-US" sz="1600" b="0" i="0" u="none" strike="noStrike" kern="0" cap="none" spc="0" normalizeH="0" baseline="0" noProof="0" dirty="0">
                <a:ln>
                  <a:noFill/>
                </a:ln>
                <a:solidFill>
                  <a:schemeClr val="tx1"/>
                </a:solidFill>
                <a:effectLst/>
                <a:uLnTx/>
                <a:uFillTx/>
              </a:rPr>
              <a:t> address space </a:t>
            </a:r>
            <a:r>
              <a:rPr kumimoji="0" lang="en-US" sz="1600" b="0" i="0" u="none" strike="noStrike" kern="0" cap="none" spc="0" normalizeH="0" baseline="0" noProof="0" dirty="0">
                <a:ln>
                  <a:noFill/>
                </a:ln>
                <a:solidFill>
                  <a:schemeClr val="tx1"/>
                </a:solidFill>
                <a:effectLst/>
                <a:uLnTx/>
                <a:uFillTx/>
                <a:sym typeface="Wingdings" panose="05000000000000000000" pitchFamily="2" charset="2"/>
              </a:rPr>
              <a:t> send directly to destination VM</a:t>
            </a:r>
            <a:endParaRPr kumimoji="0" lang="en-US" sz="1600" b="0" i="0" u="none" strike="noStrike" kern="0" cap="none" spc="0" normalizeH="0" baseline="0" noProof="0" dirty="0">
              <a:ln>
                <a:noFill/>
              </a:ln>
              <a:solidFill>
                <a:schemeClr val="tx1"/>
              </a:solidFill>
              <a:effectLst/>
              <a:uLnTx/>
              <a:uFillTx/>
            </a:endParaRPr>
          </a:p>
        </p:txBody>
      </p:sp>
      <p:sp>
        <p:nvSpPr>
          <p:cNvPr id="87" name="Rectangle: Rounded Corners 86"/>
          <p:cNvSpPr/>
          <p:nvPr/>
        </p:nvSpPr>
        <p:spPr bwMode="auto">
          <a:xfrm>
            <a:off x="5029530" y="4310568"/>
            <a:ext cx="6669984" cy="50819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Packets with destination IP address belonging to networks connected via ER or IPSec </a:t>
            </a:r>
            <a:r>
              <a:rPr kumimoji="0" lang="en-US" sz="1600" b="0" i="0" u="none" strike="noStrike" kern="0" cap="none" spc="0" normalizeH="0" baseline="0" noProof="0" dirty="0">
                <a:ln>
                  <a:noFill/>
                </a:ln>
                <a:solidFill>
                  <a:schemeClr val="tx1"/>
                </a:solidFill>
                <a:effectLst/>
                <a:uLnTx/>
                <a:uFillTx/>
                <a:sym typeface="Wingdings" panose="05000000000000000000" pitchFamily="2" charset="2"/>
              </a:rPr>
              <a:t> send to ER/S2S Virtual Network Gateway</a:t>
            </a:r>
            <a:endParaRPr kumimoji="0" lang="en-US" sz="1600" b="0" i="0" u="none" strike="noStrike" kern="0" cap="none" spc="0" normalizeH="0" baseline="0" noProof="0" dirty="0">
              <a:ln>
                <a:noFill/>
              </a:ln>
              <a:solidFill>
                <a:schemeClr val="tx1"/>
              </a:solidFill>
              <a:effectLst/>
              <a:uLnTx/>
              <a:uFillTx/>
            </a:endParaRPr>
          </a:p>
        </p:txBody>
      </p:sp>
      <p:sp>
        <p:nvSpPr>
          <p:cNvPr id="88" name="Rectangle: Rounded Corners 87"/>
          <p:cNvSpPr/>
          <p:nvPr/>
        </p:nvSpPr>
        <p:spPr bwMode="auto">
          <a:xfrm>
            <a:off x="5029530" y="4960286"/>
            <a:ext cx="6669984" cy="50819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Packets that do not match previous rules </a:t>
            </a:r>
            <a:r>
              <a:rPr kumimoji="0" lang="en-US" sz="1600" b="0" i="0" u="none" strike="noStrike" kern="0" cap="none" spc="0" normalizeH="0" baseline="0" noProof="0" dirty="0">
                <a:ln>
                  <a:noFill/>
                </a:ln>
                <a:solidFill>
                  <a:schemeClr val="tx1"/>
                </a:solidFill>
                <a:effectLst/>
                <a:uLnTx/>
                <a:uFillTx/>
                <a:sym typeface="Wingdings" panose="05000000000000000000" pitchFamily="2" charset="2"/>
              </a:rPr>
              <a:t> send to the internet</a:t>
            </a:r>
            <a:endParaRPr kumimoji="0" lang="en-US" sz="1600" b="0" i="0" u="none" strike="noStrike" kern="0" cap="none" spc="0" normalizeH="0" baseline="0" noProof="0" dirty="0">
              <a:ln>
                <a:noFill/>
              </a:ln>
              <a:solidFill>
                <a:schemeClr val="tx1"/>
              </a:solidFill>
              <a:effectLst/>
              <a:uLnTx/>
              <a:uFillTx/>
            </a:endParaRPr>
          </a:p>
        </p:txBody>
      </p:sp>
      <p:cxnSp>
        <p:nvCxnSpPr>
          <p:cNvPr id="23" name="Straight Arrow Connector 22"/>
          <p:cNvCxnSpPr>
            <a:stCxn id="5" idx="3"/>
            <a:endCxn id="9" idx="1"/>
          </p:cNvCxnSpPr>
          <p:nvPr/>
        </p:nvCxnSpPr>
        <p:spPr>
          <a:xfrm>
            <a:off x="4386894" y="3912968"/>
            <a:ext cx="645135" cy="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6" idx="3"/>
            <a:endCxn id="87" idx="1"/>
          </p:cNvCxnSpPr>
          <p:nvPr/>
        </p:nvCxnSpPr>
        <p:spPr>
          <a:xfrm flipV="1">
            <a:off x="4386893" y="4564663"/>
            <a:ext cx="642637" cy="112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7" idx="3"/>
            <a:endCxn id="88" idx="1"/>
          </p:cNvCxnSpPr>
          <p:nvPr/>
        </p:nvCxnSpPr>
        <p:spPr>
          <a:xfrm>
            <a:off x="4386892" y="5213502"/>
            <a:ext cx="642638" cy="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05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System Route Table</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Example</a:t>
            </a:r>
          </a:p>
        </p:txBody>
      </p:sp>
      <p:grpSp>
        <p:nvGrpSpPr>
          <p:cNvPr id="14" name="Group 13"/>
          <p:cNvGrpSpPr/>
          <p:nvPr/>
        </p:nvGrpSpPr>
        <p:grpSpPr>
          <a:xfrm>
            <a:off x="243746" y="1212849"/>
            <a:ext cx="11867746" cy="4476124"/>
            <a:chOff x="476905" y="2217116"/>
            <a:chExt cx="11482665" cy="3471857"/>
          </a:xfrm>
        </p:grpSpPr>
        <p:sp>
          <p:nvSpPr>
            <p:cNvPr id="19" name="Rectangle 18"/>
            <p:cNvSpPr/>
            <p:nvPr/>
          </p:nvSpPr>
          <p:spPr bwMode="auto">
            <a:xfrm>
              <a:off x="476905" y="3603934"/>
              <a:ext cx="6615575" cy="20850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Rounded Corners 19"/>
            <p:cNvSpPr/>
            <p:nvPr/>
          </p:nvSpPr>
          <p:spPr bwMode="auto">
            <a:xfrm>
              <a:off x="3253813" y="3406258"/>
              <a:ext cx="3580743" cy="413370"/>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solidFill>
                    <a:schemeClr val="tx1"/>
                  </a:solidFill>
                  <a:effectLst/>
                  <a:uLnTx/>
                  <a:uFillTx/>
                </a:rPr>
                <a:t>Name</a:t>
              </a:r>
              <a:r>
                <a:rPr kumimoji="0" lang="it-IT" sz="1400" b="0" i="0" u="none" strike="noStrike" kern="0" cap="none" spc="0" normalizeH="0" baseline="0" noProof="0" dirty="0">
                  <a:ln>
                    <a:noFill/>
                  </a:ln>
                  <a:solidFill>
                    <a:schemeClr val="tx1"/>
                  </a:solidFill>
                  <a:effectLst/>
                  <a:uLnTx/>
                  <a:uFillTx/>
                </a:rPr>
                <a:t>: VNet2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solidFill>
                    <a:schemeClr val="tx1"/>
                  </a:solidFill>
                  <a:effectLst/>
                  <a:uLnTx/>
                  <a:uFillTx/>
                </a:rPr>
                <a:t>Address</a:t>
              </a:r>
              <a:r>
                <a:rPr kumimoji="0" lang="it-IT" sz="1400" b="0" i="0" u="none" strike="noStrike" kern="0" cap="none" spc="0" normalizeH="0" baseline="0" noProof="0" dirty="0">
                  <a:ln>
                    <a:noFill/>
                  </a:ln>
                  <a:solidFill>
                    <a:schemeClr val="tx1"/>
                  </a:solidFill>
                  <a:effectLst/>
                  <a:uLnTx/>
                  <a:uFillTx/>
                </a:rPr>
                <a:t> </a:t>
              </a:r>
              <a:r>
                <a:rPr kumimoji="0" lang="it-IT" sz="1400" b="0" i="0" u="none" strike="noStrike" kern="0" cap="none" spc="0" normalizeH="0" baseline="0" noProof="0" dirty="0" err="1">
                  <a:ln>
                    <a:noFill/>
                  </a:ln>
                  <a:solidFill>
                    <a:schemeClr val="tx1"/>
                  </a:solidFill>
                  <a:effectLst/>
                  <a:uLnTx/>
                  <a:uFillTx/>
                </a:rPr>
                <a:t>space</a:t>
              </a:r>
              <a:r>
                <a:rPr kumimoji="0" lang="it-IT" sz="1400" b="0" i="0" u="none" strike="noStrike" kern="0" cap="none" spc="0" normalizeH="0" baseline="0" noProof="0" dirty="0">
                  <a:ln>
                    <a:noFill/>
                  </a:ln>
                  <a:solidFill>
                    <a:schemeClr val="tx1"/>
                  </a:solidFill>
                  <a:effectLst/>
                  <a:uLnTx/>
                  <a:uFillTx/>
                </a:rPr>
                <a:t>: 10.57.0.0/16, 10.3.2.0/24 </a:t>
              </a:r>
              <a:endParaRPr kumimoji="0" lang="en-US" sz="1400" b="0" i="0" u="none" strike="noStrike" kern="0" cap="none" spc="0" normalizeH="0" baseline="0" noProof="0" dirty="0">
                <a:ln>
                  <a:noFill/>
                </a:ln>
                <a:solidFill>
                  <a:schemeClr val="tx1"/>
                </a:solidFill>
                <a:effectLst/>
                <a:uLnTx/>
                <a:uFillTx/>
              </a:endParaRPr>
            </a:p>
          </p:txBody>
        </p:sp>
        <p:sp>
          <p:nvSpPr>
            <p:cNvPr id="21" name="Rectangle 20"/>
            <p:cNvSpPr/>
            <p:nvPr/>
          </p:nvSpPr>
          <p:spPr bwMode="auto">
            <a:xfrm>
              <a:off x="640830" y="4233764"/>
              <a:ext cx="1985319" cy="11702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800468" y="4534996"/>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Rectangle 23"/>
            <p:cNvSpPr/>
            <p:nvPr/>
          </p:nvSpPr>
          <p:spPr bwMode="auto">
            <a:xfrm>
              <a:off x="1145814" y="4992289"/>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25"/>
            <p:cNvSpPr/>
            <p:nvPr/>
          </p:nvSpPr>
          <p:spPr bwMode="auto">
            <a:xfrm>
              <a:off x="1803374" y="4621833"/>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1528812" y="4049687"/>
              <a:ext cx="1015490" cy="37216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10.57.1.0/24</a:t>
              </a:r>
              <a:endParaRPr kumimoji="0" lang="en-US" sz="14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2786920" y="4237219"/>
              <a:ext cx="1985319" cy="11702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3010331" y="4510425"/>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920164" y="4963715"/>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949464" y="4689906"/>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Rounded Corners 32"/>
            <p:cNvSpPr/>
            <p:nvPr/>
          </p:nvSpPr>
          <p:spPr bwMode="auto">
            <a:xfrm>
              <a:off x="3674901" y="4053141"/>
              <a:ext cx="1015490" cy="37216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10.3.2.0/24</a:t>
              </a:r>
              <a:endParaRPr kumimoji="0" lang="en-US" sz="1400" b="0" i="0" u="none" strike="noStrike" kern="0" cap="none" spc="0" normalizeH="0" baseline="0" noProof="0" dirty="0">
                <a:ln>
                  <a:noFill/>
                </a:ln>
                <a:solidFill>
                  <a:schemeClr val="tx1"/>
                </a:solidFill>
                <a:effectLst/>
                <a:uLnTx/>
                <a:uFillTx/>
              </a:endParaRPr>
            </a:p>
          </p:txBody>
        </p:sp>
        <p:sp>
          <p:nvSpPr>
            <p:cNvPr id="58" name="Cloud 57"/>
            <p:cNvSpPr/>
            <p:nvPr/>
          </p:nvSpPr>
          <p:spPr bwMode="auto">
            <a:xfrm>
              <a:off x="7980461" y="3231698"/>
              <a:ext cx="3569739" cy="126410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800" b="0" i="0" u="none" strike="noStrike" kern="0" cap="none" spc="0" normalizeH="0" baseline="0" noProof="0" dirty="0" err="1">
                  <a:ln>
                    <a:noFill/>
                  </a:ln>
                  <a:solidFill>
                    <a:schemeClr val="tx1"/>
                  </a:solidFill>
                  <a:effectLst/>
                  <a:uLnTx/>
                  <a:uFillTx/>
                </a:rPr>
                <a:t>Customer</a:t>
              </a:r>
              <a:r>
                <a:rPr kumimoji="0" lang="it-IT" sz="18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9" name="Rectangle 58"/>
            <p:cNvSpPr/>
            <p:nvPr/>
          </p:nvSpPr>
          <p:spPr bwMode="auto">
            <a:xfrm>
              <a:off x="4954780" y="4241071"/>
              <a:ext cx="1985319" cy="11702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0" name="Rectangle: Rounded Corners 59"/>
            <p:cNvSpPr/>
            <p:nvPr/>
          </p:nvSpPr>
          <p:spPr bwMode="auto">
            <a:xfrm>
              <a:off x="5403058" y="4056992"/>
              <a:ext cx="1455193" cy="37216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Gateway </a:t>
              </a:r>
              <a:r>
                <a:rPr kumimoji="0" lang="it-IT" sz="1400" b="0" i="0" u="none" strike="noStrike" kern="0" cap="none" spc="0" normalizeH="0" baseline="0" noProof="0" dirty="0" err="1">
                  <a:ln>
                    <a:noFill/>
                  </a:ln>
                  <a:solidFill>
                    <a:schemeClr val="tx1"/>
                  </a:solidFill>
                  <a:effectLst/>
                  <a:uLnTx/>
                  <a:uFillTx/>
                </a:rPr>
                <a:t>Subnet</a:t>
              </a:r>
              <a:endParaRPr kumimoji="0" lang="it-IT"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10.57.3.0/27</a:t>
              </a:r>
              <a:endParaRPr kumimoji="0" lang="en-US" sz="1400" b="0" i="0" u="none" strike="noStrike" kern="0" cap="none" spc="0" normalizeH="0" baseline="0" noProof="0" dirty="0">
                <a:ln>
                  <a:noFill/>
                </a:ln>
                <a:solidFill>
                  <a:schemeClr val="tx1"/>
                </a:solidFill>
                <a:effectLst/>
                <a:uLnTx/>
                <a:uFillTx/>
              </a:endParaRPr>
            </a:p>
          </p:txBody>
        </p:sp>
        <p:sp>
          <p:nvSpPr>
            <p:cNvPr id="64" name="Rectangle 63"/>
            <p:cNvSpPr/>
            <p:nvPr/>
          </p:nvSpPr>
          <p:spPr bwMode="auto">
            <a:xfrm>
              <a:off x="5705877" y="4678214"/>
              <a:ext cx="740927" cy="309821"/>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5564320" y="4753374"/>
              <a:ext cx="7409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ER GW</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57" name="Picture 56"/>
            <p:cNvPicPr>
              <a:picLocks noChangeAspect="1"/>
            </p:cNvPicPr>
            <p:nvPr/>
          </p:nvPicPr>
          <p:blipFill>
            <a:blip r:embed="rId3"/>
            <a:stretch>
              <a:fillRect/>
            </a:stretch>
          </p:blipFill>
          <p:spPr>
            <a:xfrm>
              <a:off x="10816078" y="2217116"/>
              <a:ext cx="1143492" cy="1611798"/>
            </a:xfrm>
            <a:prstGeom prst="rect">
              <a:avLst/>
            </a:prstGeom>
          </p:spPr>
        </p:pic>
        <p:sp>
          <p:nvSpPr>
            <p:cNvPr id="11" name="Arrow: Bent-Up 10"/>
            <p:cNvSpPr/>
            <p:nvPr/>
          </p:nvSpPr>
          <p:spPr bwMode="auto">
            <a:xfrm>
              <a:off x="6642094" y="4299719"/>
              <a:ext cx="2402965" cy="729912"/>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ExpressRoute</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Tree>
    <p:extLst>
      <p:ext uri="{BB962C8B-B14F-4D97-AF65-F5344CB8AC3E}">
        <p14:creationId xmlns:p14="http://schemas.microsoft.com/office/powerpoint/2010/main" val="4710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System Route Table</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Example</a:t>
            </a:r>
          </a:p>
        </p:txBody>
      </p:sp>
      <p:grpSp>
        <p:nvGrpSpPr>
          <p:cNvPr id="10" name="Group 9"/>
          <p:cNvGrpSpPr/>
          <p:nvPr/>
        </p:nvGrpSpPr>
        <p:grpSpPr>
          <a:xfrm>
            <a:off x="272273" y="803798"/>
            <a:ext cx="11482665" cy="3471857"/>
            <a:chOff x="457580" y="950639"/>
            <a:chExt cx="10744976" cy="3471857"/>
          </a:xfrm>
        </p:grpSpPr>
        <p:sp>
          <p:nvSpPr>
            <p:cNvPr id="19" name="Rectangle 18"/>
            <p:cNvSpPr/>
            <p:nvPr/>
          </p:nvSpPr>
          <p:spPr bwMode="auto">
            <a:xfrm>
              <a:off x="457580" y="2337457"/>
              <a:ext cx="6190566" cy="20850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Rounded Corners 19"/>
            <p:cNvSpPr/>
            <p:nvPr/>
          </p:nvSpPr>
          <p:spPr bwMode="auto">
            <a:xfrm>
              <a:off x="3056089" y="2139781"/>
              <a:ext cx="3350703" cy="413370"/>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200" b="0" i="0" u="none" strike="noStrike" kern="0" cap="none" spc="0" normalizeH="0" baseline="0" noProof="0" dirty="0" err="1">
                  <a:ln>
                    <a:noFill/>
                  </a:ln>
                  <a:solidFill>
                    <a:schemeClr val="tx1"/>
                  </a:solidFill>
                  <a:effectLst/>
                  <a:uLnTx/>
                  <a:uFillTx/>
                </a:rPr>
                <a:t>Name</a:t>
              </a:r>
              <a:r>
                <a:rPr kumimoji="0" lang="it-IT" sz="1200" b="0" i="0" u="none" strike="noStrike" kern="0" cap="none" spc="0" normalizeH="0" baseline="0" noProof="0" dirty="0">
                  <a:ln>
                    <a:noFill/>
                  </a:ln>
                  <a:solidFill>
                    <a:schemeClr val="tx1"/>
                  </a:solidFill>
                  <a:effectLst/>
                  <a:uLnTx/>
                  <a:uFillTx/>
                </a:rPr>
                <a:t>: </a:t>
              </a:r>
              <a:r>
                <a:rPr lang="it-IT" sz="1200" kern="0" dirty="0">
                  <a:solidFill>
                    <a:schemeClr val="tx1"/>
                  </a:solidFill>
                </a:rPr>
                <a:t>VNet2</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err="1">
                  <a:ln>
                    <a:noFill/>
                  </a:ln>
                  <a:solidFill>
                    <a:schemeClr val="tx1"/>
                  </a:solidFill>
                  <a:effectLst/>
                  <a:uLnTx/>
                  <a:uFillTx/>
                </a:rPr>
                <a:t>Address</a:t>
              </a:r>
              <a:r>
                <a:rPr kumimoji="0" lang="it-IT" sz="1200" b="0" i="0" u="none" strike="noStrike" kern="0" cap="none" spc="0" normalizeH="0" baseline="0" noProof="0" dirty="0">
                  <a:ln>
                    <a:noFill/>
                  </a:ln>
                  <a:solidFill>
                    <a:schemeClr val="tx1"/>
                  </a:solidFill>
                  <a:effectLst/>
                  <a:uLnTx/>
                  <a:uFillTx/>
                </a:rPr>
                <a:t> </a:t>
              </a:r>
              <a:r>
                <a:rPr kumimoji="0" lang="it-IT" sz="1200" b="0" i="0" u="none" strike="noStrike" kern="0" cap="none" spc="0" normalizeH="0" baseline="0" noProof="0" dirty="0" err="1">
                  <a:ln>
                    <a:noFill/>
                  </a:ln>
                  <a:solidFill>
                    <a:schemeClr val="tx1"/>
                  </a:solidFill>
                  <a:effectLst/>
                  <a:uLnTx/>
                  <a:uFillTx/>
                </a:rPr>
                <a:t>space</a:t>
              </a:r>
              <a:r>
                <a:rPr kumimoji="0" lang="it-IT" sz="1200" b="0" i="0" u="none" strike="noStrike" kern="0" cap="none" spc="0" normalizeH="0" baseline="0" noProof="0" dirty="0">
                  <a:ln>
                    <a:noFill/>
                  </a:ln>
                  <a:solidFill>
                    <a:schemeClr val="tx1"/>
                  </a:solidFill>
                  <a:effectLst/>
                  <a:uLnTx/>
                  <a:uFillTx/>
                </a:rPr>
                <a:t>: 10.57.0.0/16, 10.3.2.0/24 </a:t>
              </a:r>
              <a:endParaRPr kumimoji="0" lang="en-US" sz="1200" b="0" i="0" u="none" strike="noStrike" kern="0" cap="none" spc="0" normalizeH="0" baseline="0" noProof="0" dirty="0">
                <a:ln>
                  <a:noFill/>
                </a:ln>
                <a:solidFill>
                  <a:schemeClr val="tx1"/>
                </a:solidFill>
                <a:effectLst/>
                <a:uLnTx/>
                <a:uFillTx/>
              </a:endParaRPr>
            </a:p>
          </p:txBody>
        </p:sp>
        <p:sp>
          <p:nvSpPr>
            <p:cNvPr id="21" name="Rectangle 20"/>
            <p:cNvSpPr/>
            <p:nvPr/>
          </p:nvSpPr>
          <p:spPr bwMode="auto">
            <a:xfrm>
              <a:off x="610974" y="2967287"/>
              <a:ext cx="1857775" cy="11702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760356" y="3268519"/>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Rectangle 23"/>
            <p:cNvSpPr/>
            <p:nvPr/>
          </p:nvSpPr>
          <p:spPr bwMode="auto">
            <a:xfrm>
              <a:off x="1083516" y="3725812"/>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25"/>
            <p:cNvSpPr/>
            <p:nvPr/>
          </p:nvSpPr>
          <p:spPr bwMode="auto">
            <a:xfrm>
              <a:off x="1698832" y="3355356"/>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1441909" y="2783210"/>
              <a:ext cx="950251" cy="37216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10.57.1.0/24</a:t>
              </a:r>
              <a:endParaRPr kumimoji="0" lang="en-US" sz="12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2619191" y="2970742"/>
              <a:ext cx="1857775" cy="11702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2828249" y="3243948"/>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743875" y="3697238"/>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707049" y="3423429"/>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Rounded Corners 32"/>
            <p:cNvSpPr/>
            <p:nvPr/>
          </p:nvSpPr>
          <p:spPr bwMode="auto">
            <a:xfrm>
              <a:off x="3450125" y="2786664"/>
              <a:ext cx="950251" cy="37216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10.3.2.0/24</a:t>
              </a:r>
              <a:endParaRPr kumimoji="0" lang="en-US" sz="1200" b="0" i="0" u="none" strike="noStrike" kern="0" cap="none" spc="0" normalizeH="0" baseline="0" noProof="0" dirty="0">
                <a:ln>
                  <a:noFill/>
                </a:ln>
                <a:solidFill>
                  <a:schemeClr val="tx1"/>
                </a:solidFill>
                <a:effectLst/>
                <a:uLnTx/>
                <a:uFillTx/>
              </a:endParaRPr>
            </a:p>
          </p:txBody>
        </p:sp>
        <p:sp>
          <p:nvSpPr>
            <p:cNvPr id="58" name="Cloud 57"/>
            <p:cNvSpPr/>
            <p:nvPr/>
          </p:nvSpPr>
          <p:spPr bwMode="auto">
            <a:xfrm>
              <a:off x="7479080" y="1965221"/>
              <a:ext cx="3340406" cy="126410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Customer</a:t>
              </a:r>
              <a:r>
                <a:rPr kumimoji="0" lang="it-IT" sz="16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59" name="Rectangle 58"/>
            <p:cNvSpPr/>
            <p:nvPr/>
          </p:nvSpPr>
          <p:spPr bwMode="auto">
            <a:xfrm>
              <a:off x="4647780" y="2974594"/>
              <a:ext cx="1857775" cy="11702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0" name="Rectangle: Rounded Corners 59"/>
            <p:cNvSpPr/>
            <p:nvPr/>
          </p:nvSpPr>
          <p:spPr bwMode="auto">
            <a:xfrm>
              <a:off x="5067259" y="2790515"/>
              <a:ext cx="1361706" cy="37216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Gateway </a:t>
              </a:r>
              <a:r>
                <a:rPr kumimoji="0" lang="it-IT" sz="1200" b="0" i="0" u="none" strike="noStrike" kern="0" cap="none" spc="0" normalizeH="0" baseline="0" noProof="0" dirty="0" err="1">
                  <a:ln>
                    <a:noFill/>
                  </a:ln>
                  <a:solidFill>
                    <a:schemeClr val="tx1"/>
                  </a:solidFill>
                  <a:effectLst/>
                  <a:uLnTx/>
                  <a:uFillTx/>
                </a:rPr>
                <a:t>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10.57.3.0/27</a:t>
              </a:r>
              <a:endParaRPr kumimoji="0" lang="en-US" sz="1200" b="0" i="0" u="none" strike="noStrike" kern="0" cap="none" spc="0" normalizeH="0" baseline="0" noProof="0" dirty="0">
                <a:ln>
                  <a:noFill/>
                </a:ln>
                <a:solidFill>
                  <a:schemeClr val="tx1"/>
                </a:solidFill>
                <a:effectLst/>
                <a:uLnTx/>
                <a:uFillTx/>
              </a:endParaRPr>
            </a:p>
          </p:txBody>
        </p:sp>
        <p:sp>
          <p:nvSpPr>
            <p:cNvPr id="64" name="Rectangle 63"/>
            <p:cNvSpPr/>
            <p:nvPr/>
          </p:nvSpPr>
          <p:spPr bwMode="auto">
            <a:xfrm>
              <a:off x="5350623" y="3411737"/>
              <a:ext cx="693327" cy="309821"/>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5218161" y="3486897"/>
              <a:ext cx="693327" cy="309821"/>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100" b="0" i="0" u="none" strike="noStrike" kern="0" cap="none" spc="0" normalizeH="0" baseline="0" noProof="0" dirty="0">
                  <a:ln>
                    <a:noFill/>
                  </a:ln>
                  <a:gradFill>
                    <a:gsLst>
                      <a:gs pos="5439">
                        <a:srgbClr val="F8F8F8"/>
                      </a:gs>
                      <a:gs pos="10000">
                        <a:srgbClr val="F8F8F8"/>
                      </a:gs>
                    </a:gsLst>
                    <a:lin ang="5400000" scaled="0"/>
                  </a:gradFill>
                  <a:effectLst/>
                  <a:uLnTx/>
                  <a:uFillTx/>
                </a:rPr>
                <a:t>ER GW</a:t>
              </a: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57" name="Picture 56"/>
            <p:cNvPicPr>
              <a:picLocks noChangeAspect="1"/>
            </p:cNvPicPr>
            <p:nvPr/>
          </p:nvPicPr>
          <p:blipFill>
            <a:blip r:embed="rId3"/>
            <a:stretch>
              <a:fillRect/>
            </a:stretch>
          </p:blipFill>
          <p:spPr>
            <a:xfrm>
              <a:off x="10132526" y="950639"/>
              <a:ext cx="1070030" cy="1611798"/>
            </a:xfrm>
            <a:prstGeom prst="rect">
              <a:avLst/>
            </a:prstGeom>
          </p:spPr>
        </p:pic>
      </p:grpSp>
      <p:graphicFrame>
        <p:nvGraphicFramePr>
          <p:cNvPr id="8" name="Table 7"/>
          <p:cNvGraphicFramePr>
            <a:graphicFrameLocks noGrp="1"/>
          </p:cNvGraphicFramePr>
          <p:nvPr>
            <p:extLst/>
          </p:nvPr>
        </p:nvGraphicFramePr>
        <p:xfrm>
          <a:off x="3142484" y="4586714"/>
          <a:ext cx="4694128" cy="201168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890790428"/>
                    </a:ext>
                  </a:extLst>
                </a:gridCol>
                <a:gridCol w="2347064">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10.57.0.0/16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 10.3.2.0/24</a:t>
                      </a:r>
                      <a:endParaRPr lang="en-US" sz="1600" dirty="0"/>
                    </a:p>
                  </a:txBody>
                  <a:tcPr/>
                </a:tc>
                <a:tc>
                  <a:txBody>
                    <a:bodyPr/>
                    <a:lstStyle/>
                    <a:p>
                      <a:r>
                        <a:rPr lang="it-IT" sz="1600" dirty="0"/>
                        <a:t>Send to: Local</a:t>
                      </a:r>
                      <a:r>
                        <a:rPr lang="it-IT" sz="1600" baseline="0" dirty="0"/>
                        <a:t> VNet</a:t>
                      </a:r>
                      <a:endParaRPr lang="en-US" sz="1600" dirty="0"/>
                    </a:p>
                  </a:txBody>
                  <a:tcPr/>
                </a:tc>
                <a:extLst>
                  <a:ext uri="{0D108BD9-81ED-4DB2-BD59-A6C34878D82A}">
                    <a16:rowId xmlns:a16="http://schemas.microsoft.com/office/drawing/2014/main" val="3880009195"/>
                  </a:ext>
                </a:extLst>
              </a:tr>
              <a:tr h="335280">
                <a:tc>
                  <a:txBody>
                    <a:bodyPr/>
                    <a:lstStyle/>
                    <a:p>
                      <a:r>
                        <a:rPr lang="it-IT" sz="1600" dirty="0"/>
                        <a:t>Dest: 10.100.0.0/16</a:t>
                      </a:r>
                      <a:endParaRPr lang="en-US" sz="1600" dirty="0"/>
                    </a:p>
                  </a:txBody>
                  <a:tcPr/>
                </a:tc>
                <a:tc>
                  <a:txBody>
                    <a:bodyPr/>
                    <a:lstStyle/>
                    <a:p>
                      <a:r>
                        <a:rPr lang="it-IT" sz="1600" dirty="0" err="1"/>
                        <a:t>Send</a:t>
                      </a:r>
                      <a:r>
                        <a:rPr lang="it-IT" sz="1600" dirty="0"/>
                        <a:t> to: ER Gateway</a:t>
                      </a:r>
                      <a:endParaRPr lang="en-US" sz="1600" dirty="0"/>
                    </a:p>
                  </a:txBody>
                  <a:tcPr/>
                </a:tc>
                <a:extLst>
                  <a:ext uri="{0D108BD9-81ED-4DB2-BD59-A6C34878D82A}">
                    <a16:rowId xmlns:a16="http://schemas.microsoft.com/office/drawing/2014/main" val="2963675179"/>
                  </a:ext>
                </a:extLst>
              </a:tr>
              <a:tr h="335280">
                <a:tc>
                  <a:txBody>
                    <a:bodyPr/>
                    <a:lstStyle/>
                    <a:p>
                      <a:r>
                        <a:rPr lang="it-IT" sz="1600" dirty="0"/>
                        <a:t>Dest: 192.168.0.0/16</a:t>
                      </a:r>
                      <a:endParaRPr lang="en-US" sz="1600" dirty="0"/>
                    </a:p>
                  </a:txBody>
                  <a:tcPr/>
                </a:tc>
                <a:tc>
                  <a:txBody>
                    <a:bodyPr/>
                    <a:lstStyle/>
                    <a:p>
                      <a:r>
                        <a:rPr lang="it-IT" sz="1600" dirty="0" err="1"/>
                        <a:t>Send</a:t>
                      </a:r>
                      <a:r>
                        <a:rPr lang="it-IT" sz="1600" dirty="0"/>
                        <a:t> to: ER Gateway</a:t>
                      </a:r>
                    </a:p>
                  </a:txBody>
                  <a:tcPr/>
                </a:tc>
                <a:extLst>
                  <a:ext uri="{0D108BD9-81ED-4DB2-BD59-A6C34878D82A}">
                    <a16:rowId xmlns:a16="http://schemas.microsoft.com/office/drawing/2014/main" val="393354735"/>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sp>
        <p:nvSpPr>
          <p:cNvPr id="11" name="Arrow: Bent-Up 10"/>
          <p:cNvSpPr/>
          <p:nvPr/>
        </p:nvSpPr>
        <p:spPr bwMode="auto">
          <a:xfrm>
            <a:off x="6462839" y="2962105"/>
            <a:ext cx="2402965" cy="729912"/>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ExpressRoute</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 name="Right Brace 12"/>
          <p:cNvSpPr/>
          <p:nvPr/>
        </p:nvSpPr>
        <p:spPr>
          <a:xfrm>
            <a:off x="7836612" y="4979105"/>
            <a:ext cx="232025" cy="54863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ight Brace 85"/>
          <p:cNvSpPr/>
          <p:nvPr/>
        </p:nvSpPr>
        <p:spPr>
          <a:xfrm>
            <a:off x="7836612" y="5654114"/>
            <a:ext cx="232025" cy="54863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ight Brace 88"/>
          <p:cNvSpPr/>
          <p:nvPr/>
        </p:nvSpPr>
        <p:spPr>
          <a:xfrm>
            <a:off x="7836611" y="6329123"/>
            <a:ext cx="232026" cy="241295"/>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Rounded Corners 89"/>
          <p:cNvSpPr/>
          <p:nvPr/>
        </p:nvSpPr>
        <p:spPr bwMode="auto">
          <a:xfrm>
            <a:off x="8229896" y="5060763"/>
            <a:ext cx="2011657" cy="38531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Local VNet rules</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Rounded Corners 90"/>
          <p:cNvSpPr/>
          <p:nvPr/>
        </p:nvSpPr>
        <p:spPr bwMode="auto">
          <a:xfrm>
            <a:off x="8229896" y="5734385"/>
            <a:ext cx="2011657" cy="388092"/>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Cross-</a:t>
            </a:r>
            <a:r>
              <a:rPr kumimoji="0" lang="it-IT" sz="20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2000" b="0" i="0" u="none" strike="noStrike" kern="0" cap="none" spc="0" normalizeH="0" baseline="0" noProof="0" dirty="0" err="1">
                <a:ln>
                  <a:noFill/>
                </a:ln>
                <a:gradFill>
                  <a:gsLst>
                    <a:gs pos="5439">
                      <a:srgbClr val="F8F8F8"/>
                    </a:gs>
                    <a:gs pos="10000">
                      <a:srgbClr val="F8F8F8"/>
                    </a:gs>
                  </a:gsLst>
                  <a:lin ang="5400000" scaled="0"/>
                </a:gradFill>
                <a:effectLst/>
                <a:uLnTx/>
                <a:uFillTx/>
              </a:rPr>
              <a:t>rules</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2" name="Rectangle: Rounded Corners 91"/>
          <p:cNvSpPr/>
          <p:nvPr/>
        </p:nvSpPr>
        <p:spPr bwMode="auto">
          <a:xfrm>
            <a:off x="8229896" y="6250696"/>
            <a:ext cx="2011657" cy="39814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Internet </a:t>
            </a:r>
            <a:r>
              <a:rPr kumimoji="0" lang="it-IT" sz="2000" b="0" i="0" u="none" strike="noStrike" kern="0" cap="none" spc="0" normalizeH="0" baseline="0" noProof="0" dirty="0" err="1">
                <a:ln>
                  <a:noFill/>
                </a:ln>
                <a:gradFill>
                  <a:gsLst>
                    <a:gs pos="5439">
                      <a:srgbClr val="F8F8F8"/>
                    </a:gs>
                    <a:gs pos="10000">
                      <a:srgbClr val="F8F8F8"/>
                    </a:gs>
                  </a:gsLst>
                  <a:lin ang="5400000" scaled="0"/>
                </a:gradFill>
                <a:effectLst/>
                <a:uLnTx/>
                <a:uFillTx/>
              </a:rPr>
              <a:t>rule</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45541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System Route Table</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Cross-premises rules</a:t>
            </a:r>
          </a:p>
        </p:txBody>
      </p:sp>
      <p:grpSp>
        <p:nvGrpSpPr>
          <p:cNvPr id="4" name="Group 3"/>
          <p:cNvGrpSpPr/>
          <p:nvPr/>
        </p:nvGrpSpPr>
        <p:grpSpPr>
          <a:xfrm>
            <a:off x="1371970" y="2308555"/>
            <a:ext cx="3840438" cy="3931877"/>
            <a:chOff x="2286360" y="3954457"/>
            <a:chExt cx="2926048" cy="2377414"/>
          </a:xfrm>
        </p:grpSpPr>
        <p:sp>
          <p:nvSpPr>
            <p:cNvPr id="5" name="Rectangle 4"/>
            <p:cNvSpPr/>
            <p:nvPr/>
          </p:nvSpPr>
          <p:spPr bwMode="auto">
            <a:xfrm>
              <a:off x="2286360" y="3954457"/>
              <a:ext cx="2926048" cy="23774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800" b="0" i="0" u="none" strike="noStrike" kern="0" cap="none" spc="0" normalizeH="0" baseline="0" noProof="0" dirty="0">
                  <a:ln>
                    <a:noFill/>
                  </a:ln>
                  <a:gradFill>
                    <a:gsLst>
                      <a:gs pos="5439">
                        <a:srgbClr val="F8F8F8"/>
                      </a:gs>
                      <a:gs pos="10000">
                        <a:srgbClr val="F8F8F8"/>
                      </a:gs>
                    </a:gsLst>
                    <a:lin ang="5400000" scaled="0"/>
                  </a:gradFill>
                  <a:effectLst/>
                  <a:uLnTx/>
                  <a:uFillTx/>
                </a:rPr>
                <a:t>System </a:t>
              </a:r>
              <a:r>
                <a:rPr kumimoji="0" lang="it-IT" sz="28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28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28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28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8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743557" y="4525802"/>
              <a:ext cx="2011657" cy="457195"/>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Local VNet rules</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Rounded Corners 7"/>
            <p:cNvSpPr/>
            <p:nvPr/>
          </p:nvSpPr>
          <p:spPr bwMode="auto">
            <a:xfrm>
              <a:off x="2743556" y="5120155"/>
              <a:ext cx="2011657" cy="45719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Cross-</a:t>
              </a:r>
              <a:r>
                <a:rPr kumimoji="0" lang="it-IT" sz="20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2000" b="0" i="0" u="none" strike="noStrike" kern="0" cap="none" spc="0" normalizeH="0" baseline="0" noProof="0" dirty="0" err="1">
                  <a:ln>
                    <a:noFill/>
                  </a:ln>
                  <a:gradFill>
                    <a:gsLst>
                      <a:gs pos="5439">
                        <a:srgbClr val="F8F8F8"/>
                      </a:gs>
                      <a:gs pos="10000">
                        <a:srgbClr val="F8F8F8"/>
                      </a:gs>
                    </a:gsLst>
                    <a:lin ang="5400000" scaled="0"/>
                  </a:gradFill>
                  <a:effectLst/>
                  <a:uLnTx/>
                  <a:uFillTx/>
                </a:rPr>
                <a:t>rules</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Rounded Corners 8"/>
            <p:cNvSpPr/>
            <p:nvPr/>
          </p:nvSpPr>
          <p:spPr bwMode="auto">
            <a:xfrm>
              <a:off x="2743555" y="5691798"/>
              <a:ext cx="2011657" cy="45719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Internet </a:t>
              </a:r>
              <a:r>
                <a:rPr kumimoji="0" lang="it-IT" sz="2000" b="0" i="0" u="none" strike="noStrike" kern="0" cap="none" spc="0" normalizeH="0" baseline="0" noProof="0" dirty="0" err="1">
                  <a:ln>
                    <a:noFill/>
                  </a:ln>
                  <a:gradFill>
                    <a:gsLst>
                      <a:gs pos="5439">
                        <a:srgbClr val="F8F8F8"/>
                      </a:gs>
                      <a:gs pos="10000">
                        <a:srgbClr val="F8F8F8"/>
                      </a:gs>
                    </a:gsLst>
                    <a:lin ang="5400000" scaled="0"/>
                  </a:gradFill>
                  <a:effectLst/>
                  <a:uLnTx/>
                  <a:uFillTx/>
                </a:rPr>
                <a:t>rule</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0" name="TextBox 9"/>
          <p:cNvSpPr txBox="1"/>
          <p:nvPr/>
        </p:nvSpPr>
        <p:spPr>
          <a:xfrm>
            <a:off x="6858310" y="3642640"/>
            <a:ext cx="4389138" cy="2068259"/>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How does a VNet know about the IP prefixes used in remote networks?</a:t>
            </a:r>
          </a:p>
        </p:txBody>
      </p:sp>
      <p:sp>
        <p:nvSpPr>
          <p:cNvPr id="2" name="Arrow: Left 1"/>
          <p:cNvSpPr/>
          <p:nvPr/>
        </p:nvSpPr>
        <p:spPr bwMode="auto">
          <a:xfrm>
            <a:off x="4480896" y="4320213"/>
            <a:ext cx="2743170" cy="672357"/>
          </a:xfrm>
          <a:prstGeom prst="lef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235068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Cross-premises rules: Site-2-Site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noProof="0" dirty="0"/>
              <a:t>Prefixes used in on-</a:t>
            </a:r>
            <a:r>
              <a:rPr lang="en-US" noProof="0" dirty="0" err="1"/>
              <a:t>prem</a:t>
            </a:r>
            <a:r>
              <a:rPr lang="en-US" noProof="0" dirty="0"/>
              <a:t> networks connected through site2site can be statically specified by means of Local Network Gateway objects </a:t>
            </a:r>
          </a:p>
        </p:txBody>
      </p:sp>
      <p:sp>
        <p:nvSpPr>
          <p:cNvPr id="5" name="Rectangle 4"/>
          <p:cNvSpPr/>
          <p:nvPr/>
        </p:nvSpPr>
        <p:spPr bwMode="auto">
          <a:xfrm>
            <a:off x="334247" y="3460837"/>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3217954"/>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sz="1400" kern="0" dirty="0">
                <a:solidFill>
                  <a:schemeClr val="tx1"/>
                </a:solidFill>
              </a:rPr>
              <a:t>Name: </a:t>
            </a:r>
            <a:r>
              <a:rPr lang="it-IT" sz="1400" kern="0" dirty="0">
                <a:solidFill>
                  <a:schemeClr val="tx1"/>
                </a:solidFill>
              </a:rPr>
              <a:t>VNet2</a:t>
            </a:r>
            <a:endParaRPr lang="en-US" sz="1400" kern="0" dirty="0">
              <a:solidFill>
                <a:schemeClr val="tx1"/>
              </a:solidFill>
            </a:endParaRPr>
          </a:p>
          <a:p>
            <a:pPr lvl="0" algn="ctr" defTabSz="932472" fontAlgn="base">
              <a:spcBef>
                <a:spcPct val="0"/>
              </a:spcBef>
              <a:spcAft>
                <a:spcPct val="0"/>
              </a:spcAft>
              <a:defRPr/>
            </a:pPr>
            <a:r>
              <a:rPr lang="en-US" sz="1400" kern="0" dirty="0">
                <a:solidFill>
                  <a:schemeClr val="tx1"/>
                </a:solidFill>
              </a:rPr>
              <a:t>Address space: 10.57.0.0/16 </a:t>
            </a:r>
          </a:p>
        </p:txBody>
      </p:sp>
      <p:sp>
        <p:nvSpPr>
          <p:cNvPr id="8" name="Rectangle 7"/>
          <p:cNvSpPr/>
          <p:nvPr/>
        </p:nvSpPr>
        <p:spPr bwMode="auto">
          <a:xfrm>
            <a:off x="503669" y="4272851"/>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661217"/>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1025451" y="5296745"/>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 name="Rectangle 10"/>
          <p:cNvSpPr/>
          <p:nvPr/>
        </p:nvSpPr>
        <p:spPr bwMode="auto">
          <a:xfrm>
            <a:off x="1705200" y="4773173"/>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1421431" y="4035528"/>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10.57.1.0/24</a:t>
            </a:r>
            <a:endParaRPr kumimoji="0" lang="en-US" sz="1400" b="0" i="0" u="none" strike="noStrike" kern="0" cap="none" spc="0" normalizeH="0" baseline="0" noProof="0" dirty="0">
              <a:ln>
                <a:noFill/>
              </a:ln>
              <a:solidFill>
                <a:schemeClr val="tx1"/>
              </a:solidFill>
              <a:effectLst/>
              <a:uLnTx/>
              <a:uFillTx/>
            </a:endParaRPr>
          </a:p>
        </p:txBody>
      </p:sp>
      <p:sp>
        <p:nvSpPr>
          <p:cNvPr id="19" name="Cloud 18"/>
          <p:cNvSpPr/>
          <p:nvPr/>
        </p:nvSpPr>
        <p:spPr bwMode="auto">
          <a:xfrm>
            <a:off x="6833777" y="3261567"/>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800" b="0" i="0" u="none" strike="noStrike" kern="0" cap="none" spc="0" normalizeH="0" baseline="0" noProof="0" dirty="0" err="1">
                <a:ln>
                  <a:noFill/>
                </a:ln>
                <a:solidFill>
                  <a:schemeClr val="tx1"/>
                </a:solidFill>
                <a:effectLst/>
                <a:uLnTx/>
                <a:uFillTx/>
              </a:rPr>
              <a:t>Customer</a:t>
            </a:r>
            <a:r>
              <a:rPr kumimoji="0" lang="it-IT" sz="18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2826331" y="4272851"/>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3289643" y="4035525"/>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Gateway </a:t>
            </a:r>
            <a:r>
              <a:rPr kumimoji="0" lang="it-IT" sz="1400" b="0" i="0" u="none" strike="noStrike" kern="0" cap="none" spc="0" normalizeH="0" baseline="0" noProof="0" dirty="0" err="1">
                <a:ln>
                  <a:noFill/>
                </a:ln>
                <a:solidFill>
                  <a:schemeClr val="tx1"/>
                </a:solidFill>
                <a:effectLst/>
                <a:uLnTx/>
                <a:uFillTx/>
              </a:rPr>
              <a:t>Subnet</a:t>
            </a:r>
            <a:endParaRPr kumimoji="0" lang="it-IT"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solidFill>
                  <a:schemeClr val="tx1"/>
                </a:solidFill>
                <a:effectLst/>
                <a:uLnTx/>
                <a:uFillTx/>
              </a:rPr>
              <a:t>10.57.3.0/27</a:t>
            </a:r>
            <a:endParaRPr kumimoji="0" lang="en-US" sz="14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510695" y="4825575"/>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364391" y="4922477"/>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4" name="Picture 23"/>
          <p:cNvPicPr>
            <a:picLocks noChangeAspect="1"/>
          </p:cNvPicPr>
          <p:nvPr/>
        </p:nvPicPr>
        <p:blipFill>
          <a:blip r:embed="rId3"/>
          <a:stretch>
            <a:fillRect/>
          </a:stretch>
        </p:blipFill>
        <p:spPr>
          <a:xfrm>
            <a:off x="9323566" y="2583323"/>
            <a:ext cx="860790" cy="1513525"/>
          </a:xfrm>
          <a:prstGeom prst="rect">
            <a:avLst/>
          </a:prstGeom>
        </p:spPr>
      </p:pic>
      <p:sp>
        <p:nvSpPr>
          <p:cNvPr id="25" name="Arrow: Bent-Up 24"/>
          <p:cNvSpPr/>
          <p:nvPr/>
        </p:nvSpPr>
        <p:spPr bwMode="auto">
          <a:xfrm>
            <a:off x="4590424" y="4395060"/>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25"/>
          <p:cNvSpPr/>
          <p:nvPr/>
        </p:nvSpPr>
        <p:spPr bwMode="auto">
          <a:xfrm>
            <a:off x="6383871" y="390573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Oval 1"/>
          <p:cNvSpPr/>
          <p:nvPr/>
        </p:nvSpPr>
        <p:spPr bwMode="auto">
          <a:xfrm>
            <a:off x="5987446" y="404933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8" name="Straight Connector 27"/>
          <p:cNvCxnSpPr>
            <a:stCxn id="26" idx="1"/>
            <a:endCxn id="2" idx="6"/>
          </p:cNvCxnSpPr>
          <p:nvPr/>
        </p:nvCxnSpPr>
        <p:spPr>
          <a:xfrm flipH="1" flipV="1">
            <a:off x="6170324" y="417034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174844" y="3548533"/>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endParaRPr kumimoji="0" lang="en-US" sz="1400" b="0" i="0" u="none" strike="noStrike" kern="0" cap="none" spc="0" normalizeH="0" baseline="0" noProof="0" dirty="0" err="1">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390905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Site-2-Site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Prefixes used in on-</a:t>
            </a:r>
            <a:r>
              <a:rPr lang="en-US" dirty="0" err="1"/>
              <a:t>prem</a:t>
            </a:r>
            <a:r>
              <a:rPr lang="en-US" dirty="0"/>
              <a:t> networks connected through site2site can be statically specified by means of Local Network Gateway objects </a:t>
            </a:r>
          </a:p>
        </p:txBody>
      </p:sp>
      <p:sp>
        <p:nvSpPr>
          <p:cNvPr id="5" name="Rectangle 4"/>
          <p:cNvSpPr/>
          <p:nvPr/>
        </p:nvSpPr>
        <p:spPr bwMode="auto">
          <a:xfrm>
            <a:off x="334247" y="3460837"/>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3217954"/>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8" name="Rectangle 7"/>
          <p:cNvSpPr/>
          <p:nvPr/>
        </p:nvSpPr>
        <p:spPr bwMode="auto">
          <a:xfrm>
            <a:off x="503669" y="4272851"/>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661217"/>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0" name="Rectangle 9"/>
          <p:cNvSpPr/>
          <p:nvPr/>
        </p:nvSpPr>
        <p:spPr bwMode="auto">
          <a:xfrm>
            <a:off x="1025451" y="5296745"/>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11" name="Rectangle 10"/>
          <p:cNvSpPr/>
          <p:nvPr/>
        </p:nvSpPr>
        <p:spPr bwMode="auto">
          <a:xfrm>
            <a:off x="1705200" y="4773173"/>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2" name="Rectangle: Rounded Corners 11"/>
          <p:cNvSpPr/>
          <p:nvPr/>
        </p:nvSpPr>
        <p:spPr bwMode="auto">
          <a:xfrm>
            <a:off x="1421431" y="4035528"/>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19" name="Cloud 18"/>
          <p:cNvSpPr/>
          <p:nvPr/>
        </p:nvSpPr>
        <p:spPr bwMode="auto">
          <a:xfrm>
            <a:off x="6833777" y="3261567"/>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20" name="Rectangle 19"/>
          <p:cNvSpPr/>
          <p:nvPr/>
        </p:nvSpPr>
        <p:spPr bwMode="auto">
          <a:xfrm>
            <a:off x="2826331" y="4272851"/>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3289643" y="4035525"/>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22" name="Rectangle 21"/>
          <p:cNvSpPr/>
          <p:nvPr/>
        </p:nvSpPr>
        <p:spPr bwMode="auto">
          <a:xfrm>
            <a:off x="3510695" y="4825575"/>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364391" y="4922477"/>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p:txBody>
      </p:sp>
      <p:pic>
        <p:nvPicPr>
          <p:cNvPr id="24" name="Picture 23"/>
          <p:cNvPicPr>
            <a:picLocks noChangeAspect="1"/>
          </p:cNvPicPr>
          <p:nvPr/>
        </p:nvPicPr>
        <p:blipFill>
          <a:blip r:embed="rId3"/>
          <a:stretch>
            <a:fillRect/>
          </a:stretch>
        </p:blipFill>
        <p:spPr>
          <a:xfrm>
            <a:off x="9323566" y="2583323"/>
            <a:ext cx="860790" cy="1513525"/>
          </a:xfrm>
          <a:prstGeom prst="rect">
            <a:avLst/>
          </a:prstGeom>
        </p:spPr>
      </p:pic>
      <p:sp>
        <p:nvSpPr>
          <p:cNvPr id="25" name="Arrow: Bent-Up 24"/>
          <p:cNvSpPr/>
          <p:nvPr/>
        </p:nvSpPr>
        <p:spPr bwMode="auto">
          <a:xfrm>
            <a:off x="4590424" y="4395060"/>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sp>
        <p:nvSpPr>
          <p:cNvPr id="26" name="Rectangle 25"/>
          <p:cNvSpPr/>
          <p:nvPr/>
        </p:nvSpPr>
        <p:spPr bwMode="auto">
          <a:xfrm>
            <a:off x="6383871" y="390573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p:txBody>
      </p:sp>
      <p:sp>
        <p:nvSpPr>
          <p:cNvPr id="27" name="Rectangle 26"/>
          <p:cNvSpPr/>
          <p:nvPr/>
        </p:nvSpPr>
        <p:spPr bwMode="auto">
          <a:xfrm>
            <a:off x="9627150" y="5326042"/>
            <a:ext cx="2610200" cy="1405269"/>
          </a:xfrm>
          <a:prstGeom prst="rect">
            <a:avLst/>
          </a:prstGeom>
          <a:solidFill>
            <a:schemeClr val="tx1">
              <a:alpha val="66000"/>
            </a:schemeClr>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  - GW IP = 1.2.3.4</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  - Prefixes: 10.100.0.0/16;   192.168.0.0/16</a:t>
            </a:r>
          </a:p>
        </p:txBody>
      </p:sp>
      <p:sp>
        <p:nvSpPr>
          <p:cNvPr id="2" name="Oval 1"/>
          <p:cNvSpPr/>
          <p:nvPr/>
        </p:nvSpPr>
        <p:spPr bwMode="auto">
          <a:xfrm>
            <a:off x="5987446" y="404933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8" name="Straight Connector 27"/>
          <p:cNvCxnSpPr>
            <a:stCxn id="26" idx="1"/>
            <a:endCxn id="2" idx="6"/>
          </p:cNvCxnSpPr>
          <p:nvPr/>
        </p:nvCxnSpPr>
        <p:spPr>
          <a:xfrm flipH="1" flipV="1">
            <a:off x="6170324" y="417034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9345466" y="4434966"/>
            <a:ext cx="530331" cy="886951"/>
          </a:xfrm>
          <a:prstGeom prst="line">
            <a:avLst/>
          </a:prstGeom>
          <a:ln w="381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6585201" y="4640262"/>
            <a:ext cx="3041949" cy="1487776"/>
          </a:xfrm>
          <a:prstGeom prst="line">
            <a:avLst/>
          </a:prstGeom>
          <a:ln w="381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174844" y="3548533"/>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
        <p:nvSpPr>
          <p:cNvPr id="38" name="TextBox 37"/>
          <p:cNvSpPr txBox="1"/>
          <p:nvPr/>
        </p:nvSpPr>
        <p:spPr>
          <a:xfrm>
            <a:off x="6170324" y="5577933"/>
            <a:ext cx="2857656" cy="11818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Local Network Gateways represent remote networks, not resources running in Azure</a:t>
            </a:r>
          </a:p>
        </p:txBody>
      </p:sp>
    </p:spTree>
    <p:extLst>
      <p:ext uri="{BB962C8B-B14F-4D97-AF65-F5344CB8AC3E}">
        <p14:creationId xmlns:p14="http://schemas.microsoft.com/office/powerpoint/2010/main" val="159837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Site-2-Site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Prefixes used in on-</a:t>
            </a:r>
            <a:r>
              <a:rPr lang="en-US" dirty="0" err="1"/>
              <a:t>prem</a:t>
            </a:r>
            <a:r>
              <a:rPr lang="en-US" dirty="0"/>
              <a:t> networks connected through site2site can be statically specified by means of Local Network Gateway objects </a:t>
            </a:r>
          </a:p>
        </p:txBody>
      </p:sp>
      <p:sp>
        <p:nvSpPr>
          <p:cNvPr id="27" name="Rectangle 26"/>
          <p:cNvSpPr/>
          <p:nvPr/>
        </p:nvSpPr>
        <p:spPr bwMode="auto">
          <a:xfrm>
            <a:off x="9627150" y="5326042"/>
            <a:ext cx="2610200" cy="1405269"/>
          </a:xfrm>
          <a:prstGeom prst="rect">
            <a:avLst/>
          </a:prstGeom>
          <a:solidFill>
            <a:schemeClr val="tx1">
              <a:alpha val="66000"/>
            </a:schemeClr>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  - GW IP = 1.2.3.4</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  - Prefixes: 10.100.0.0/16;   192.168.0.0/16</a:t>
            </a:r>
          </a:p>
        </p:txBody>
      </p:sp>
      <p:pic>
        <p:nvPicPr>
          <p:cNvPr id="29" name="Picture 28" descr="Datei:Red exclamation mark.svg – Boarische Wikipedia"/>
          <p:cNvPicPr>
            <a:picLocks noChangeAspect="1"/>
          </p:cNvPicPr>
          <p:nvPr/>
        </p:nvPicPr>
        <p:blipFill>
          <a:blip r:embed="rId3"/>
          <a:stretch>
            <a:fillRect/>
          </a:stretch>
        </p:blipFill>
        <p:spPr>
          <a:xfrm>
            <a:off x="5830233" y="5290621"/>
            <a:ext cx="1213973" cy="1213973"/>
          </a:xfrm>
          <a:prstGeom prst="rect">
            <a:avLst/>
          </a:prstGeom>
        </p:spPr>
      </p:pic>
      <p:sp>
        <p:nvSpPr>
          <p:cNvPr id="30" name="TextBox 29"/>
          <p:cNvSpPr txBox="1"/>
          <p:nvPr/>
        </p:nvSpPr>
        <p:spPr>
          <a:xfrm>
            <a:off x="5614628" y="5595677"/>
            <a:ext cx="4389138"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Static </a:t>
            </a:r>
            <a:r>
              <a:rPr kumimoji="0" lang="en-US" sz="3200" b="0" i="0" u="none" strike="noStrike" kern="0" cap="none" spc="0" normalizeH="0" baseline="0" noProof="0" dirty="0" err="1">
                <a:ln>
                  <a:noFill/>
                </a:ln>
                <a:gradFill>
                  <a:gsLst>
                    <a:gs pos="2917">
                      <a:schemeClr val="tx1"/>
                    </a:gs>
                    <a:gs pos="30000">
                      <a:schemeClr val="tx1"/>
                    </a:gs>
                  </a:gsLst>
                  <a:lin ang="5400000" scaled="0"/>
                </a:gradFill>
                <a:effectLst/>
                <a:uLnTx/>
                <a:uFillTx/>
              </a:rPr>
              <a:t>config</a:t>
            </a:r>
            <a:endPar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32" name="Rectangle 31"/>
          <p:cNvSpPr/>
          <p:nvPr/>
        </p:nvSpPr>
        <p:spPr bwMode="auto">
          <a:xfrm>
            <a:off x="334247" y="3460837"/>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Rounded Corners 33"/>
          <p:cNvSpPr/>
          <p:nvPr/>
        </p:nvSpPr>
        <p:spPr bwMode="auto">
          <a:xfrm>
            <a:off x="2181758" y="3217954"/>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35" name="Rectangle 34"/>
          <p:cNvSpPr/>
          <p:nvPr/>
        </p:nvSpPr>
        <p:spPr bwMode="auto">
          <a:xfrm>
            <a:off x="503669" y="4272851"/>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Rectangle 36"/>
          <p:cNvSpPr/>
          <p:nvPr/>
        </p:nvSpPr>
        <p:spPr bwMode="auto">
          <a:xfrm>
            <a:off x="668661" y="4661217"/>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38" name="Rectangle 37"/>
          <p:cNvSpPr/>
          <p:nvPr/>
        </p:nvSpPr>
        <p:spPr bwMode="auto">
          <a:xfrm>
            <a:off x="1025451" y="5296745"/>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39" name="Rectangle 38"/>
          <p:cNvSpPr/>
          <p:nvPr/>
        </p:nvSpPr>
        <p:spPr bwMode="auto">
          <a:xfrm>
            <a:off x="1705200" y="4773173"/>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40" name="Rectangle: Rounded Corners 39"/>
          <p:cNvSpPr/>
          <p:nvPr/>
        </p:nvSpPr>
        <p:spPr bwMode="auto">
          <a:xfrm>
            <a:off x="1421431" y="4035528"/>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41" name="Cloud 40"/>
          <p:cNvSpPr/>
          <p:nvPr/>
        </p:nvSpPr>
        <p:spPr bwMode="auto">
          <a:xfrm>
            <a:off x="6833777" y="3261567"/>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42" name="Rectangle 41"/>
          <p:cNvSpPr/>
          <p:nvPr/>
        </p:nvSpPr>
        <p:spPr bwMode="auto">
          <a:xfrm>
            <a:off x="2826331" y="4272851"/>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 name="Rectangle: Rounded Corners 42"/>
          <p:cNvSpPr/>
          <p:nvPr/>
        </p:nvSpPr>
        <p:spPr bwMode="auto">
          <a:xfrm>
            <a:off x="3289643" y="4035525"/>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44" name="Rectangle 43"/>
          <p:cNvSpPr/>
          <p:nvPr/>
        </p:nvSpPr>
        <p:spPr bwMode="auto">
          <a:xfrm>
            <a:off x="3510695" y="4825575"/>
            <a:ext cx="765775" cy="399440"/>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5" name="Rectangle 44"/>
          <p:cNvSpPr/>
          <p:nvPr/>
        </p:nvSpPr>
        <p:spPr bwMode="auto">
          <a:xfrm>
            <a:off x="3364391" y="4922477"/>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p:txBody>
      </p:sp>
      <p:pic>
        <p:nvPicPr>
          <p:cNvPr id="46" name="Picture 45"/>
          <p:cNvPicPr>
            <a:picLocks noChangeAspect="1"/>
          </p:cNvPicPr>
          <p:nvPr/>
        </p:nvPicPr>
        <p:blipFill>
          <a:blip r:embed="rId4"/>
          <a:stretch>
            <a:fillRect/>
          </a:stretch>
        </p:blipFill>
        <p:spPr>
          <a:xfrm>
            <a:off x="9323566" y="2583323"/>
            <a:ext cx="860790" cy="1513525"/>
          </a:xfrm>
          <a:prstGeom prst="rect">
            <a:avLst/>
          </a:prstGeom>
        </p:spPr>
      </p:pic>
      <p:sp>
        <p:nvSpPr>
          <p:cNvPr id="47" name="Arrow: Bent-Up 46"/>
          <p:cNvSpPr/>
          <p:nvPr/>
        </p:nvSpPr>
        <p:spPr bwMode="auto">
          <a:xfrm>
            <a:off x="4590424" y="4395060"/>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sp>
        <p:nvSpPr>
          <p:cNvPr id="48" name="Rectangle 47"/>
          <p:cNvSpPr/>
          <p:nvPr/>
        </p:nvSpPr>
        <p:spPr bwMode="auto">
          <a:xfrm>
            <a:off x="6383871" y="390573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p:txBody>
      </p:sp>
      <p:sp>
        <p:nvSpPr>
          <p:cNvPr id="49" name="Oval 48"/>
          <p:cNvSpPr/>
          <p:nvPr/>
        </p:nvSpPr>
        <p:spPr bwMode="auto">
          <a:xfrm>
            <a:off x="5987446" y="404933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0" name="Straight Connector 49"/>
          <p:cNvCxnSpPr>
            <a:stCxn id="48" idx="1"/>
            <a:endCxn id="49" idx="6"/>
          </p:cNvCxnSpPr>
          <p:nvPr/>
        </p:nvCxnSpPr>
        <p:spPr>
          <a:xfrm flipH="1" flipV="1">
            <a:off x="6170324" y="417034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9345466" y="4434966"/>
            <a:ext cx="530331" cy="886951"/>
          </a:xfrm>
          <a:prstGeom prst="line">
            <a:avLst/>
          </a:prstGeom>
          <a:ln w="381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6585201" y="4607703"/>
            <a:ext cx="3041949" cy="1487776"/>
          </a:xfrm>
          <a:prstGeom prst="line">
            <a:avLst/>
          </a:prstGeom>
          <a:ln w="381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174844" y="3548533"/>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Tree>
    <p:extLst>
      <p:ext uri="{BB962C8B-B14F-4D97-AF65-F5344CB8AC3E}">
        <p14:creationId xmlns:p14="http://schemas.microsoft.com/office/powerpoint/2010/main" val="21515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BGP support</a:t>
            </a:r>
          </a:p>
        </p:txBody>
      </p:sp>
      <p:sp>
        <p:nvSpPr>
          <p:cNvPr id="6" name="Text Placeholder 5"/>
          <p:cNvSpPr>
            <a:spLocks noGrp="1"/>
          </p:cNvSpPr>
          <p:nvPr>
            <p:ph type="body" sz="quarter" idx="10"/>
          </p:nvPr>
        </p:nvSpPr>
        <p:spPr>
          <a:xfrm>
            <a:off x="274638" y="1212850"/>
            <a:ext cx="11887200" cy="1292662"/>
          </a:xfrm>
        </p:spPr>
        <p:txBody>
          <a:bodyPr/>
          <a:lstStyle/>
          <a:p>
            <a:r>
              <a:rPr lang="en-US" dirty="0"/>
              <a:t>Routing information for on-</a:t>
            </a:r>
            <a:r>
              <a:rPr lang="en-US" dirty="0" err="1"/>
              <a:t>prem</a:t>
            </a:r>
            <a:r>
              <a:rPr lang="en-US" dirty="0"/>
              <a:t> networks connected through site2site can be propagated via BGP</a:t>
            </a:r>
          </a:p>
        </p:txBody>
      </p:sp>
      <p:sp>
        <p:nvSpPr>
          <p:cNvPr id="5" name="Rectangle 4"/>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8" name="Rectangle 7"/>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0" name="Rectangle 9"/>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11" name="Rectangle 10"/>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2" name="Rectangle: Rounded Corners 11"/>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13" name="Cloud 12"/>
          <p:cNvSpPr/>
          <p:nvPr/>
        </p:nvSpPr>
        <p:spPr bwMode="auto">
          <a:xfrm>
            <a:off x="6833777" y="2932236"/>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Rounded Corners 14"/>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16" name="Rectangle 15"/>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17"/>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9" name="Picture 18"/>
          <p:cNvPicPr>
            <a:picLocks noChangeAspect="1"/>
          </p:cNvPicPr>
          <p:nvPr/>
        </p:nvPicPr>
        <p:blipFill>
          <a:blip r:embed="rId3"/>
          <a:stretch>
            <a:fillRect/>
          </a:stretch>
        </p:blipFill>
        <p:spPr>
          <a:xfrm>
            <a:off x="9323566" y="2253992"/>
            <a:ext cx="860790" cy="1513525"/>
          </a:xfrm>
          <a:prstGeom prst="rect">
            <a:avLst/>
          </a:prstGeom>
        </p:spPr>
      </p:pic>
      <p:sp>
        <p:nvSpPr>
          <p:cNvPr id="21" name="Rectangle 20"/>
          <p:cNvSpPr/>
          <p:nvPr/>
        </p:nvSpPr>
        <p:spPr bwMode="auto">
          <a:xfrm>
            <a:off x="6383871" y="3576401"/>
            <a:ext cx="770897" cy="1154925"/>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Oval 21"/>
          <p:cNvSpPr/>
          <p:nvPr/>
        </p:nvSpPr>
        <p:spPr bwMode="auto">
          <a:xfrm>
            <a:off x="5876620" y="3647122"/>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3" name="Straight Connector 22"/>
          <p:cNvCxnSpPr>
            <a:endCxn id="22" idx="6"/>
          </p:cNvCxnSpPr>
          <p:nvPr/>
        </p:nvCxnSpPr>
        <p:spPr>
          <a:xfrm flipH="1">
            <a:off x="6059498" y="3767517"/>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75734" y="3066345"/>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
        <p:nvSpPr>
          <p:cNvPr id="3" name="Rectangle 2"/>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29" name="Rectangle 28"/>
          <p:cNvSpPr/>
          <p:nvPr/>
        </p:nvSpPr>
        <p:spPr bwMode="auto">
          <a:xfrm>
            <a:off x="6444528" y="432535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31" name="Arrow: Bent-Up 30"/>
          <p:cNvSpPr/>
          <p:nvPr/>
        </p:nvSpPr>
        <p:spPr bwMode="auto">
          <a:xfrm>
            <a:off x="4494927" y="3957464"/>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cxnSp>
        <p:nvCxnSpPr>
          <p:cNvPr id="32" name="Straight Connector 31"/>
          <p:cNvCxnSpPr>
            <a:endCxn id="3" idx="3"/>
          </p:cNvCxnSpPr>
          <p:nvPr/>
        </p:nvCxnSpPr>
        <p:spPr>
          <a:xfrm flipH="1" flipV="1">
            <a:off x="4115000" y="5015762"/>
            <a:ext cx="2651871" cy="3596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9" idx="2"/>
          </p:cNvCxnSpPr>
          <p:nvPr/>
        </p:nvCxnSpPr>
        <p:spPr>
          <a:xfrm flipV="1">
            <a:off x="6766871" y="4625809"/>
            <a:ext cx="2448" cy="425916"/>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772700" y="5057400"/>
            <a:ext cx="4389138" cy="1403461"/>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Information about the prefixes used in the on-</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rPr>
              <a:t>prem</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network and the Azure VNet is dynamically exchanged over BGP between the VNet gateway and the on-</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rPr>
              <a:t>prem</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VPN device</a:t>
            </a:r>
          </a:p>
        </p:txBody>
      </p:sp>
      <p:cxnSp>
        <p:nvCxnSpPr>
          <p:cNvPr id="42" name="Straight Arrow Connector 41"/>
          <p:cNvCxnSpPr/>
          <p:nvPr/>
        </p:nvCxnSpPr>
        <p:spPr>
          <a:xfrm flipH="1" flipV="1">
            <a:off x="6833777" y="5051726"/>
            <a:ext cx="1121801" cy="4005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8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BGP support</a:t>
            </a:r>
          </a:p>
        </p:txBody>
      </p:sp>
      <p:sp>
        <p:nvSpPr>
          <p:cNvPr id="6" name="Text Placeholder 5"/>
          <p:cNvSpPr>
            <a:spLocks noGrp="1"/>
          </p:cNvSpPr>
          <p:nvPr>
            <p:ph type="body" sz="quarter" idx="10"/>
          </p:nvPr>
        </p:nvSpPr>
        <p:spPr>
          <a:xfrm>
            <a:off x="274638" y="1212850"/>
            <a:ext cx="11887200" cy="1292662"/>
          </a:xfrm>
        </p:spPr>
        <p:txBody>
          <a:bodyPr/>
          <a:lstStyle/>
          <a:p>
            <a:r>
              <a:rPr lang="en-US" dirty="0"/>
              <a:t>Routing information for on-</a:t>
            </a:r>
            <a:r>
              <a:rPr lang="en-US" dirty="0" err="1"/>
              <a:t>prem</a:t>
            </a:r>
            <a:r>
              <a:rPr lang="en-US" dirty="0"/>
              <a:t> networks connected through site2site can be propagated via BGP</a:t>
            </a:r>
          </a:p>
        </p:txBody>
      </p:sp>
      <p:sp>
        <p:nvSpPr>
          <p:cNvPr id="5" name="Rectangle 4"/>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8" name="Rectangle 7"/>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0" name="Rectangle 9"/>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11" name="Rectangle 10"/>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2" name="Rectangle: Rounded Corners 11"/>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13" name="Cloud 12"/>
          <p:cNvSpPr/>
          <p:nvPr/>
        </p:nvSpPr>
        <p:spPr bwMode="auto">
          <a:xfrm>
            <a:off x="6833777" y="2932236"/>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Rounded Corners 14"/>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16" name="Rectangle 15"/>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17"/>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9" name="Picture 18"/>
          <p:cNvPicPr>
            <a:picLocks noChangeAspect="1"/>
          </p:cNvPicPr>
          <p:nvPr/>
        </p:nvPicPr>
        <p:blipFill>
          <a:blip r:embed="rId3"/>
          <a:stretch>
            <a:fillRect/>
          </a:stretch>
        </p:blipFill>
        <p:spPr>
          <a:xfrm>
            <a:off x="9323566" y="2253992"/>
            <a:ext cx="860790" cy="1513525"/>
          </a:xfrm>
          <a:prstGeom prst="rect">
            <a:avLst/>
          </a:prstGeom>
        </p:spPr>
      </p:pic>
      <p:sp>
        <p:nvSpPr>
          <p:cNvPr id="21" name="Rectangle 20"/>
          <p:cNvSpPr/>
          <p:nvPr/>
        </p:nvSpPr>
        <p:spPr bwMode="auto">
          <a:xfrm>
            <a:off x="6383871" y="3576401"/>
            <a:ext cx="770897" cy="1154925"/>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Oval 21"/>
          <p:cNvSpPr/>
          <p:nvPr/>
        </p:nvSpPr>
        <p:spPr bwMode="auto">
          <a:xfrm>
            <a:off x="5876620" y="3647122"/>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3" name="Straight Connector 22"/>
          <p:cNvCxnSpPr>
            <a:endCxn id="22" idx="6"/>
          </p:cNvCxnSpPr>
          <p:nvPr/>
        </p:nvCxnSpPr>
        <p:spPr>
          <a:xfrm flipH="1">
            <a:off x="6059498" y="3767517"/>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75734" y="3066345"/>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
        <p:nvSpPr>
          <p:cNvPr id="3" name="Rectangle 2"/>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29" name="Rectangle 28"/>
          <p:cNvSpPr/>
          <p:nvPr/>
        </p:nvSpPr>
        <p:spPr bwMode="auto">
          <a:xfrm>
            <a:off x="6444528" y="432535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31" name="Arrow: Bent-Up 30"/>
          <p:cNvSpPr/>
          <p:nvPr/>
        </p:nvSpPr>
        <p:spPr bwMode="auto">
          <a:xfrm>
            <a:off x="4494927" y="3957464"/>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cxnSp>
        <p:nvCxnSpPr>
          <p:cNvPr id="32" name="Straight Connector 31"/>
          <p:cNvCxnSpPr>
            <a:endCxn id="3" idx="3"/>
          </p:cNvCxnSpPr>
          <p:nvPr/>
        </p:nvCxnSpPr>
        <p:spPr>
          <a:xfrm flipH="1" flipV="1">
            <a:off x="4115000" y="5015762"/>
            <a:ext cx="2651871" cy="3596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9" idx="2"/>
          </p:cNvCxnSpPr>
          <p:nvPr/>
        </p:nvCxnSpPr>
        <p:spPr>
          <a:xfrm flipV="1">
            <a:off x="6766871" y="4625809"/>
            <a:ext cx="2448" cy="425916"/>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Speech Bubble: Oval 3"/>
          <p:cNvSpPr/>
          <p:nvPr/>
        </p:nvSpPr>
        <p:spPr bwMode="auto">
          <a:xfrm>
            <a:off x="8223384" y="4967414"/>
            <a:ext cx="2743170" cy="1369082"/>
          </a:xfrm>
          <a:prstGeom prst="wedgeEllipseCallout">
            <a:avLst>
              <a:gd name="adj1" fmla="val -95395"/>
              <a:gd name="adj2" fmla="val -8162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192.168.0.0/16</a:t>
            </a:r>
          </a:p>
        </p:txBody>
      </p:sp>
    </p:spTree>
    <p:extLst>
      <p:ext uri="{BB962C8B-B14F-4D97-AF65-F5344CB8AC3E}">
        <p14:creationId xmlns:p14="http://schemas.microsoft.com/office/powerpoint/2010/main" val="391886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09E6A-DE43-4B44-A1CA-AA5A5AB5A054}"/>
              </a:ext>
            </a:extLst>
          </p:cNvPr>
          <p:cNvSpPr>
            <a:spLocks noGrp="1"/>
          </p:cNvSpPr>
          <p:nvPr>
            <p:ph type="body" sz="quarter" idx="10"/>
          </p:nvPr>
        </p:nvSpPr>
        <p:spPr>
          <a:xfrm>
            <a:off x="274638" y="1212850"/>
            <a:ext cx="11887200" cy="2092881"/>
          </a:xfrm>
        </p:spPr>
        <p:txBody>
          <a:bodyPr/>
          <a:lstStyle/>
          <a:p>
            <a:r>
              <a:rPr lang="en-US" dirty="0"/>
              <a:t>IPv6 VIPs</a:t>
            </a:r>
          </a:p>
          <a:p>
            <a:r>
              <a:rPr lang="en-US" dirty="0"/>
              <a:t>6to4, dual-stack, native IPv6 connections</a:t>
            </a:r>
          </a:p>
          <a:p>
            <a:endParaRPr lang="en-US" dirty="0"/>
          </a:p>
        </p:txBody>
      </p:sp>
      <p:sp>
        <p:nvSpPr>
          <p:cNvPr id="3" name="Title 2">
            <a:extLst>
              <a:ext uri="{FF2B5EF4-FFF2-40B4-BE49-F238E27FC236}">
                <a16:creationId xmlns:a16="http://schemas.microsoft.com/office/drawing/2014/main" id="{A4D25013-6118-47D0-AA20-9528C57DD0FA}"/>
              </a:ext>
            </a:extLst>
          </p:cNvPr>
          <p:cNvSpPr>
            <a:spLocks noGrp="1"/>
          </p:cNvSpPr>
          <p:nvPr>
            <p:ph type="title"/>
          </p:nvPr>
        </p:nvSpPr>
        <p:spPr/>
        <p:txBody>
          <a:bodyPr/>
          <a:lstStyle/>
          <a:p>
            <a:r>
              <a:rPr lang="en-US" dirty="0"/>
              <a:t>IPv6 for Azure LB: North-South IPv6</a:t>
            </a:r>
          </a:p>
        </p:txBody>
      </p:sp>
      <p:pic>
        <p:nvPicPr>
          <p:cNvPr id="96258" name="Picture 2" descr="Azure Load Balancer with IPv6">
            <a:extLst>
              <a:ext uri="{FF2B5EF4-FFF2-40B4-BE49-F238E27FC236}">
                <a16:creationId xmlns:a16="http://schemas.microsoft.com/office/drawing/2014/main" id="{18195488-2522-4C07-AC79-EB4E9266577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7837" y="2811462"/>
            <a:ext cx="6315075" cy="3381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0C5537-3D83-4018-A0E8-3527CA5B3E20}"/>
              </a:ext>
            </a:extLst>
          </p:cNvPr>
          <p:cNvSpPr txBox="1"/>
          <p:nvPr/>
        </p:nvSpPr>
        <p:spPr>
          <a:xfrm>
            <a:off x="1570037" y="6545262"/>
            <a:ext cx="991483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3"/>
              </a:rPr>
              <a:t>https://docs.microsoft.com/en-us/azure/load-balancer/load-balancer-ipv6-overview</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60362799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BGP support</a:t>
            </a:r>
          </a:p>
        </p:txBody>
      </p:sp>
      <p:sp>
        <p:nvSpPr>
          <p:cNvPr id="6" name="Text Placeholder 5"/>
          <p:cNvSpPr>
            <a:spLocks noGrp="1"/>
          </p:cNvSpPr>
          <p:nvPr>
            <p:ph type="body" sz="quarter" idx="10"/>
          </p:nvPr>
        </p:nvSpPr>
        <p:spPr>
          <a:xfrm>
            <a:off x="274638" y="1212850"/>
            <a:ext cx="11887200" cy="1292662"/>
          </a:xfrm>
        </p:spPr>
        <p:txBody>
          <a:bodyPr/>
          <a:lstStyle/>
          <a:p>
            <a:r>
              <a:rPr lang="en-US" dirty="0"/>
              <a:t>Routing information for on-</a:t>
            </a:r>
            <a:r>
              <a:rPr lang="en-US" dirty="0" err="1"/>
              <a:t>prem</a:t>
            </a:r>
            <a:r>
              <a:rPr lang="en-US" dirty="0"/>
              <a:t> networks connected through site2site can be propagated via BGP</a:t>
            </a:r>
          </a:p>
        </p:txBody>
      </p:sp>
      <p:sp>
        <p:nvSpPr>
          <p:cNvPr id="5" name="Rectangle 4"/>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8" name="Rectangle 7"/>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0" name="Rectangle 9"/>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11" name="Rectangle 10"/>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2" name="Rectangle: Rounded Corners 11"/>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13" name="Cloud 12"/>
          <p:cNvSpPr/>
          <p:nvPr/>
        </p:nvSpPr>
        <p:spPr bwMode="auto">
          <a:xfrm>
            <a:off x="6833777" y="2932236"/>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Rounded Corners 14"/>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16" name="Rectangle 15"/>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17"/>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9" name="Picture 18"/>
          <p:cNvPicPr>
            <a:picLocks noChangeAspect="1"/>
          </p:cNvPicPr>
          <p:nvPr/>
        </p:nvPicPr>
        <p:blipFill>
          <a:blip r:embed="rId3"/>
          <a:stretch>
            <a:fillRect/>
          </a:stretch>
        </p:blipFill>
        <p:spPr>
          <a:xfrm>
            <a:off x="9323566" y="2253992"/>
            <a:ext cx="860790" cy="1513525"/>
          </a:xfrm>
          <a:prstGeom prst="rect">
            <a:avLst/>
          </a:prstGeom>
        </p:spPr>
      </p:pic>
      <p:sp>
        <p:nvSpPr>
          <p:cNvPr id="21" name="Rectangle 20"/>
          <p:cNvSpPr/>
          <p:nvPr/>
        </p:nvSpPr>
        <p:spPr bwMode="auto">
          <a:xfrm>
            <a:off x="6383871" y="3576401"/>
            <a:ext cx="770897" cy="1154925"/>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Oval 21"/>
          <p:cNvSpPr/>
          <p:nvPr/>
        </p:nvSpPr>
        <p:spPr bwMode="auto">
          <a:xfrm>
            <a:off x="5876620" y="3647122"/>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3" name="Straight Connector 22"/>
          <p:cNvCxnSpPr>
            <a:endCxn id="22" idx="6"/>
          </p:cNvCxnSpPr>
          <p:nvPr/>
        </p:nvCxnSpPr>
        <p:spPr>
          <a:xfrm flipH="1">
            <a:off x="6059498" y="3767517"/>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75734" y="3066345"/>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
        <p:nvSpPr>
          <p:cNvPr id="3" name="Rectangle 2"/>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29" name="Rectangle 28"/>
          <p:cNvSpPr/>
          <p:nvPr/>
        </p:nvSpPr>
        <p:spPr bwMode="auto">
          <a:xfrm>
            <a:off x="6444528" y="432535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31" name="Arrow: Bent-Up 30"/>
          <p:cNvSpPr/>
          <p:nvPr/>
        </p:nvSpPr>
        <p:spPr bwMode="auto">
          <a:xfrm>
            <a:off x="4494927" y="3957464"/>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cxnSp>
        <p:nvCxnSpPr>
          <p:cNvPr id="32" name="Straight Connector 31"/>
          <p:cNvCxnSpPr>
            <a:endCxn id="3" idx="3"/>
          </p:cNvCxnSpPr>
          <p:nvPr/>
        </p:nvCxnSpPr>
        <p:spPr>
          <a:xfrm flipH="1" flipV="1">
            <a:off x="4115000" y="5015762"/>
            <a:ext cx="2651871" cy="3596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9" idx="2"/>
          </p:cNvCxnSpPr>
          <p:nvPr/>
        </p:nvCxnSpPr>
        <p:spPr>
          <a:xfrm flipV="1">
            <a:off x="6766871" y="4625809"/>
            <a:ext cx="2448" cy="425916"/>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Speech Bubble: Oval 3"/>
          <p:cNvSpPr/>
          <p:nvPr/>
        </p:nvSpPr>
        <p:spPr bwMode="auto">
          <a:xfrm>
            <a:off x="8223384" y="4967414"/>
            <a:ext cx="2743170" cy="1369082"/>
          </a:xfrm>
          <a:prstGeom prst="wedgeEllipseCallout">
            <a:avLst>
              <a:gd name="adj1" fmla="val -95395"/>
              <a:gd name="adj2" fmla="val -8162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192.168.0.0/16</a:t>
            </a:r>
          </a:p>
        </p:txBody>
      </p:sp>
      <p:sp>
        <p:nvSpPr>
          <p:cNvPr id="30" name="Speech Bubble: Oval 29"/>
          <p:cNvSpPr/>
          <p:nvPr/>
        </p:nvSpPr>
        <p:spPr bwMode="auto">
          <a:xfrm>
            <a:off x="5072942" y="5694233"/>
            <a:ext cx="2334001" cy="951387"/>
          </a:xfrm>
          <a:prstGeom prst="wedgeEllipseCallout">
            <a:avLst>
              <a:gd name="adj1" fmla="val -95163"/>
              <a:gd name="adj2" fmla="val -11396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OK! Let me update the </a:t>
            </a:r>
            <a:r>
              <a:rPr kumimoji="0" lang="en-US" sz="1600" b="0" i="0" u="none" strike="noStrike" kern="0" cap="none" spc="0" normalizeH="0" baseline="0" noProof="0" dirty="0" err="1">
                <a:ln>
                  <a:noFill/>
                </a:ln>
                <a:solidFill>
                  <a:srgbClr val="505050"/>
                </a:solidFill>
                <a:effectLst/>
                <a:uLnTx/>
                <a:uFillTx/>
              </a:rPr>
              <a:t>VNet's</a:t>
            </a:r>
            <a:r>
              <a:rPr kumimoji="0" lang="en-US" sz="1600" b="0" i="0" u="none" strike="noStrike" kern="0" cap="none" spc="0" normalizeH="0" baseline="0" noProof="0" dirty="0">
                <a:ln>
                  <a:noFill/>
                </a:ln>
                <a:solidFill>
                  <a:srgbClr val="505050"/>
                </a:solidFill>
                <a:effectLst/>
                <a:uLnTx/>
                <a:uFillTx/>
              </a:rPr>
              <a:t> route table!</a:t>
            </a:r>
          </a:p>
        </p:txBody>
      </p:sp>
    </p:spTree>
    <p:extLst>
      <p:ext uri="{BB962C8B-B14F-4D97-AF65-F5344CB8AC3E}">
        <p14:creationId xmlns:p14="http://schemas.microsoft.com/office/powerpoint/2010/main" val="104286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BGP support</a:t>
            </a:r>
          </a:p>
        </p:txBody>
      </p:sp>
      <p:sp>
        <p:nvSpPr>
          <p:cNvPr id="6" name="Text Placeholder 5"/>
          <p:cNvSpPr>
            <a:spLocks noGrp="1"/>
          </p:cNvSpPr>
          <p:nvPr>
            <p:ph type="body" sz="quarter" idx="10"/>
          </p:nvPr>
        </p:nvSpPr>
        <p:spPr>
          <a:xfrm>
            <a:off x="274638" y="1212850"/>
            <a:ext cx="11887200" cy="1292662"/>
          </a:xfrm>
        </p:spPr>
        <p:txBody>
          <a:bodyPr/>
          <a:lstStyle/>
          <a:p>
            <a:r>
              <a:rPr lang="en-US" dirty="0"/>
              <a:t>Routing information for on-</a:t>
            </a:r>
            <a:r>
              <a:rPr lang="en-US" dirty="0" err="1"/>
              <a:t>prem</a:t>
            </a:r>
            <a:r>
              <a:rPr lang="en-US" dirty="0"/>
              <a:t> networks connected through site2site can be propagated via BGP</a:t>
            </a:r>
          </a:p>
        </p:txBody>
      </p:sp>
      <p:sp>
        <p:nvSpPr>
          <p:cNvPr id="5" name="Rectangle 4"/>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8" name="Rectangle 7"/>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0" name="Rectangle 9"/>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11" name="Rectangle 10"/>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2" name="Rectangle: Rounded Corners 11"/>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13" name="Cloud 12"/>
          <p:cNvSpPr/>
          <p:nvPr/>
        </p:nvSpPr>
        <p:spPr bwMode="auto">
          <a:xfrm>
            <a:off x="6833777" y="2932236"/>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Rounded Corners 14"/>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16" name="Rectangle 15"/>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17"/>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9" name="Picture 18"/>
          <p:cNvPicPr>
            <a:picLocks noChangeAspect="1"/>
          </p:cNvPicPr>
          <p:nvPr/>
        </p:nvPicPr>
        <p:blipFill>
          <a:blip r:embed="rId3"/>
          <a:stretch>
            <a:fillRect/>
          </a:stretch>
        </p:blipFill>
        <p:spPr>
          <a:xfrm>
            <a:off x="9323566" y="2253992"/>
            <a:ext cx="860790" cy="1513525"/>
          </a:xfrm>
          <a:prstGeom prst="rect">
            <a:avLst/>
          </a:prstGeom>
        </p:spPr>
      </p:pic>
      <p:sp>
        <p:nvSpPr>
          <p:cNvPr id="21" name="Rectangle 20"/>
          <p:cNvSpPr/>
          <p:nvPr/>
        </p:nvSpPr>
        <p:spPr bwMode="auto">
          <a:xfrm>
            <a:off x="6383871" y="3576401"/>
            <a:ext cx="770897" cy="1154925"/>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Oval 21"/>
          <p:cNvSpPr/>
          <p:nvPr/>
        </p:nvSpPr>
        <p:spPr bwMode="auto">
          <a:xfrm>
            <a:off x="5876620" y="3647122"/>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3" name="Straight Connector 22"/>
          <p:cNvCxnSpPr>
            <a:endCxn id="22" idx="6"/>
          </p:cNvCxnSpPr>
          <p:nvPr/>
        </p:nvCxnSpPr>
        <p:spPr>
          <a:xfrm flipH="1">
            <a:off x="6059498" y="3767517"/>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75734" y="3066345"/>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
        <p:nvSpPr>
          <p:cNvPr id="3" name="Rectangle 2"/>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29" name="Rectangle 28"/>
          <p:cNvSpPr/>
          <p:nvPr/>
        </p:nvSpPr>
        <p:spPr bwMode="auto">
          <a:xfrm>
            <a:off x="6444528" y="432535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31" name="Arrow: Bent-Up 30"/>
          <p:cNvSpPr/>
          <p:nvPr/>
        </p:nvSpPr>
        <p:spPr bwMode="auto">
          <a:xfrm>
            <a:off x="4494927" y="3957464"/>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cxnSp>
        <p:nvCxnSpPr>
          <p:cNvPr id="32" name="Straight Connector 31"/>
          <p:cNvCxnSpPr>
            <a:endCxn id="3" idx="3"/>
          </p:cNvCxnSpPr>
          <p:nvPr/>
        </p:nvCxnSpPr>
        <p:spPr>
          <a:xfrm flipH="1" flipV="1">
            <a:off x="4115000" y="5015762"/>
            <a:ext cx="2651871" cy="3596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9" idx="2"/>
          </p:cNvCxnSpPr>
          <p:nvPr/>
        </p:nvCxnSpPr>
        <p:spPr>
          <a:xfrm flipV="1">
            <a:off x="6766871" y="4625809"/>
            <a:ext cx="2448" cy="425916"/>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Speech Bubble: Oval 29"/>
          <p:cNvSpPr/>
          <p:nvPr/>
        </p:nvSpPr>
        <p:spPr bwMode="auto">
          <a:xfrm>
            <a:off x="5072943" y="5694233"/>
            <a:ext cx="2743170" cy="874386"/>
          </a:xfrm>
          <a:prstGeom prst="wedgeEllipseCallout">
            <a:avLst>
              <a:gd name="adj1" fmla="val -87061"/>
              <a:gd name="adj2" fmla="val -11622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Tree>
    <p:extLst>
      <p:ext uri="{BB962C8B-B14F-4D97-AF65-F5344CB8AC3E}">
        <p14:creationId xmlns:p14="http://schemas.microsoft.com/office/powerpoint/2010/main" val="306199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BGP support</a:t>
            </a:r>
          </a:p>
        </p:txBody>
      </p:sp>
      <p:sp>
        <p:nvSpPr>
          <p:cNvPr id="6" name="Text Placeholder 5"/>
          <p:cNvSpPr>
            <a:spLocks noGrp="1"/>
          </p:cNvSpPr>
          <p:nvPr>
            <p:ph type="body" sz="quarter" idx="10"/>
          </p:nvPr>
        </p:nvSpPr>
        <p:spPr>
          <a:xfrm>
            <a:off x="274638" y="1212850"/>
            <a:ext cx="11887200" cy="1292662"/>
          </a:xfrm>
        </p:spPr>
        <p:txBody>
          <a:bodyPr/>
          <a:lstStyle/>
          <a:p>
            <a:r>
              <a:rPr lang="en-US" dirty="0"/>
              <a:t>Routing information for on-</a:t>
            </a:r>
            <a:r>
              <a:rPr lang="en-US" dirty="0" err="1"/>
              <a:t>prem</a:t>
            </a:r>
            <a:r>
              <a:rPr lang="en-US" dirty="0"/>
              <a:t> networks connected through Site-2-Site can be propagated via BGP</a:t>
            </a:r>
          </a:p>
        </p:txBody>
      </p:sp>
      <p:sp>
        <p:nvSpPr>
          <p:cNvPr id="5" name="Rectangle 4"/>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Rounded Corners 6"/>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it-IT" sz="1400" kern="0" dirty="0">
                <a:solidFill>
                  <a:schemeClr val="tx1"/>
                </a:solidFill>
              </a:rPr>
              <a:t>VNet2</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8" name="Rectangle 7"/>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0" name="Rectangle 9"/>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11" name="Rectangle 10"/>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2" name="Rectangle: Rounded Corners 11"/>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13" name="Cloud 12"/>
          <p:cNvSpPr/>
          <p:nvPr/>
        </p:nvSpPr>
        <p:spPr bwMode="auto">
          <a:xfrm>
            <a:off x="6833777" y="2932236"/>
            <a:ext cx="2900673" cy="1357306"/>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Rounded Corners 14"/>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16" name="Rectangle 15"/>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17"/>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VPN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9" name="Picture 18"/>
          <p:cNvPicPr>
            <a:picLocks noChangeAspect="1"/>
          </p:cNvPicPr>
          <p:nvPr/>
        </p:nvPicPr>
        <p:blipFill>
          <a:blip r:embed="rId3"/>
          <a:stretch>
            <a:fillRect/>
          </a:stretch>
        </p:blipFill>
        <p:spPr>
          <a:xfrm>
            <a:off x="9323566" y="2253992"/>
            <a:ext cx="860790" cy="1513525"/>
          </a:xfrm>
          <a:prstGeom prst="rect">
            <a:avLst/>
          </a:prstGeom>
        </p:spPr>
      </p:pic>
      <p:sp>
        <p:nvSpPr>
          <p:cNvPr id="21" name="Rectangle 20"/>
          <p:cNvSpPr/>
          <p:nvPr/>
        </p:nvSpPr>
        <p:spPr bwMode="auto">
          <a:xfrm>
            <a:off x="6383871" y="3576401"/>
            <a:ext cx="770897" cy="1154925"/>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Oval 21"/>
          <p:cNvSpPr/>
          <p:nvPr/>
        </p:nvSpPr>
        <p:spPr bwMode="auto">
          <a:xfrm>
            <a:off x="5876620" y="3647122"/>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3" name="Straight Connector 22"/>
          <p:cNvCxnSpPr>
            <a:endCxn id="22" idx="6"/>
          </p:cNvCxnSpPr>
          <p:nvPr/>
        </p:nvCxnSpPr>
        <p:spPr>
          <a:xfrm flipH="1">
            <a:off x="6059498" y="3767517"/>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75734" y="3066345"/>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1.2.3.4</a:t>
            </a:r>
          </a:p>
        </p:txBody>
      </p:sp>
      <p:sp>
        <p:nvSpPr>
          <p:cNvPr id="3" name="Rectangle 2"/>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29" name="Rectangle 28"/>
          <p:cNvSpPr/>
          <p:nvPr/>
        </p:nvSpPr>
        <p:spPr bwMode="auto">
          <a:xfrm>
            <a:off x="6444528" y="432535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31" name="Arrow: Bent-Up 30"/>
          <p:cNvSpPr/>
          <p:nvPr/>
        </p:nvSpPr>
        <p:spPr bwMode="auto">
          <a:xfrm>
            <a:off x="4494927" y="3957464"/>
            <a:ext cx="1793447" cy="822447"/>
          </a:xfrm>
          <a:prstGeom prst="bentUpArrow">
            <a:avLst>
              <a:gd name="adj1" fmla="val 33242"/>
              <a:gd name="adj2" fmla="val 42308"/>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Site2Site</a:t>
            </a:r>
          </a:p>
        </p:txBody>
      </p:sp>
      <p:cxnSp>
        <p:nvCxnSpPr>
          <p:cNvPr id="32" name="Straight Connector 31"/>
          <p:cNvCxnSpPr>
            <a:endCxn id="3" idx="3"/>
          </p:cNvCxnSpPr>
          <p:nvPr/>
        </p:nvCxnSpPr>
        <p:spPr>
          <a:xfrm flipH="1" flipV="1">
            <a:off x="4115000" y="5015762"/>
            <a:ext cx="2651871" cy="3596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9" idx="2"/>
          </p:cNvCxnSpPr>
          <p:nvPr/>
        </p:nvCxnSpPr>
        <p:spPr>
          <a:xfrm flipV="1">
            <a:off x="6766871" y="4625809"/>
            <a:ext cx="2448" cy="425916"/>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Speech Bubble: Oval 3"/>
          <p:cNvSpPr/>
          <p:nvPr/>
        </p:nvSpPr>
        <p:spPr bwMode="auto">
          <a:xfrm>
            <a:off x="7689075" y="4675415"/>
            <a:ext cx="2369600" cy="1144247"/>
          </a:xfrm>
          <a:prstGeom prst="wedgeEllipseCallout">
            <a:avLst>
              <a:gd name="adj1" fmla="val -77272"/>
              <a:gd name="adj2" fmla="val -63304"/>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OK! Let me propagate this info within my </a:t>
            </a:r>
            <a:r>
              <a:rPr kumimoji="0" lang="en-US" sz="1600" b="0" i="0" u="none" strike="noStrike" kern="0" cap="none" spc="0" normalizeH="0" baseline="0" noProof="0" dirty="0" err="1">
                <a:ln>
                  <a:noFill/>
                </a:ln>
                <a:solidFill>
                  <a:srgbClr val="505050"/>
                </a:solidFill>
                <a:effectLst/>
                <a:uLnTx/>
                <a:uFillTx/>
              </a:rPr>
              <a:t>nework</a:t>
            </a:r>
            <a:r>
              <a:rPr kumimoji="0" lang="en-US" sz="1600" b="0" i="0" u="none" strike="noStrike" kern="0" cap="none" spc="0" normalizeH="0" baseline="0" noProof="0" dirty="0">
                <a:ln>
                  <a:noFill/>
                </a:ln>
                <a:solidFill>
                  <a:srgbClr val="505050"/>
                </a:solidFill>
                <a:effectLst/>
                <a:uLnTx/>
                <a:uFillTx/>
              </a:rPr>
              <a:t>.</a:t>
            </a:r>
          </a:p>
        </p:txBody>
      </p:sp>
      <p:sp>
        <p:nvSpPr>
          <p:cNvPr id="30" name="Speech Bubble: Oval 29"/>
          <p:cNvSpPr/>
          <p:nvPr/>
        </p:nvSpPr>
        <p:spPr bwMode="auto">
          <a:xfrm>
            <a:off x="5072943" y="5694233"/>
            <a:ext cx="2743170" cy="874386"/>
          </a:xfrm>
          <a:prstGeom prst="wedgeEllipseCallout">
            <a:avLst>
              <a:gd name="adj1" fmla="val -87061"/>
              <a:gd name="adj2" fmla="val -11622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Tree>
    <p:extLst>
      <p:ext uri="{BB962C8B-B14F-4D97-AF65-F5344CB8AC3E}">
        <p14:creationId xmlns:p14="http://schemas.microsoft.com/office/powerpoint/2010/main" val="93708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BGP support in VPN gateways</a:t>
            </a:r>
          </a:p>
        </p:txBody>
      </p:sp>
      <p:sp>
        <p:nvSpPr>
          <p:cNvPr id="6" name="Text Placeholder 5"/>
          <p:cNvSpPr>
            <a:spLocks noGrp="1"/>
          </p:cNvSpPr>
          <p:nvPr>
            <p:ph type="body" sz="quarter" idx="10"/>
          </p:nvPr>
        </p:nvSpPr>
        <p:spPr>
          <a:xfrm>
            <a:off x="274638" y="1212850"/>
            <a:ext cx="11887200" cy="2289858"/>
          </a:xfrm>
        </p:spPr>
        <p:txBody>
          <a:bodyPr/>
          <a:lstStyle/>
          <a:p>
            <a:r>
              <a:rPr lang="en-US" noProof="0" dirty="0"/>
              <a:t>How to configure it</a:t>
            </a:r>
          </a:p>
          <a:p>
            <a:pPr marL="584200" lvl="1" indent="-241300">
              <a:buFont typeface="Wingdings" panose="05000000000000000000" pitchFamily="2" charset="2"/>
              <a:buChar char="§"/>
            </a:pPr>
            <a:r>
              <a:rPr lang="en-US" sz="2400" noProof="0" dirty="0"/>
              <a:t>Each network that uses BGP to propagate routing information must have a unique identifier (ASN)</a:t>
            </a:r>
          </a:p>
          <a:p>
            <a:pPr marL="584200" lvl="1" indent="-241300">
              <a:buFont typeface="Wingdings" panose="05000000000000000000" pitchFamily="2" charset="2"/>
              <a:buChar char="§"/>
            </a:pPr>
            <a:r>
              <a:rPr lang="en-US" sz="2400" noProof="0" dirty="0"/>
              <a:t>Each BGP speaker must have an IP address to send/receive BGP messages</a:t>
            </a:r>
          </a:p>
          <a:p>
            <a:pPr marL="584200" lvl="1" indent="-241300">
              <a:buFont typeface="Wingdings" panose="05000000000000000000" pitchFamily="2" charset="2"/>
              <a:buChar char="§"/>
            </a:pPr>
            <a:r>
              <a:rPr lang="en-US" sz="2400" noProof="0" dirty="0"/>
              <a:t>On-</a:t>
            </a:r>
            <a:r>
              <a:rPr lang="en-US" sz="2400" noProof="0" dirty="0" err="1"/>
              <a:t>prem</a:t>
            </a:r>
            <a:r>
              <a:rPr lang="en-US" sz="2400" noProof="0" dirty="0"/>
              <a:t> ranges are no longer defined in local network gateways </a:t>
            </a:r>
          </a:p>
        </p:txBody>
      </p:sp>
      <p:sp>
        <p:nvSpPr>
          <p:cNvPr id="60" name="Rectangle 59"/>
          <p:cNvSpPr/>
          <p:nvPr/>
        </p:nvSpPr>
        <p:spPr bwMode="auto">
          <a:xfrm>
            <a:off x="1468536" y="4000176"/>
            <a:ext cx="2285975" cy="1508744"/>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p>
          <a:p>
            <a:pPr marL="0" marR="0" lvl="0" indent="0"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ASN = 65001</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508744"/>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peer</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ASN = 65002</a:t>
            </a: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2834994"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8961407"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Oval 9"/>
          <p:cNvSpPr/>
          <p:nvPr/>
        </p:nvSpPr>
        <p:spPr bwMode="auto">
          <a:xfrm>
            <a:off x="2330051" y="5069633"/>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 name="Straight Connector 10"/>
          <p:cNvCxnSpPr>
            <a:endCxn id="10" idx="6"/>
          </p:cNvCxnSpPr>
          <p:nvPr/>
        </p:nvCxnSpPr>
        <p:spPr>
          <a:xfrm flipH="1">
            <a:off x="2512929" y="5190028"/>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30764" y="4754548"/>
            <a:ext cx="954443" cy="8771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a:t>
            </a:r>
            <a:endParaRPr kumimoji="0" lang="en-US" sz="1400" b="0" i="0" u="none" strike="noStrike" kern="0" cap="none" spc="0" normalizeH="0" baseline="0" noProof="0" dirty="0" err="1">
              <a:ln>
                <a:noFill/>
              </a:ln>
              <a:solidFill>
                <a:schemeClr val="bg1"/>
              </a:solidFill>
              <a:effectLst/>
              <a:uLnTx/>
              <a:uFillTx/>
            </a:endParaRPr>
          </a:p>
        </p:txBody>
      </p:sp>
      <p:sp>
        <p:nvSpPr>
          <p:cNvPr id="13" name="Oval 12"/>
          <p:cNvSpPr/>
          <p:nvPr/>
        </p:nvSpPr>
        <p:spPr bwMode="auto">
          <a:xfrm>
            <a:off x="9919488" y="5050237"/>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 name="Straight Connector 13"/>
          <p:cNvCxnSpPr/>
          <p:nvPr/>
        </p:nvCxnSpPr>
        <p:spPr>
          <a:xfrm flipH="1">
            <a:off x="9692919" y="5170632"/>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52580" y="4818374"/>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address</a:t>
            </a:r>
            <a:endParaRPr kumimoji="0" lang="en-US" sz="1400" b="0" i="0" u="none" strike="noStrike" kern="0" cap="none" spc="0" normalizeH="0" baseline="0" noProof="0" dirty="0" err="1">
              <a:ln>
                <a:noFill/>
              </a:ln>
              <a:solidFill>
                <a:schemeClr val="bg1"/>
              </a:solidFill>
              <a:effectLst/>
              <a:uLnTx/>
              <a:uFillTx/>
            </a:endParaRPr>
          </a:p>
        </p:txBody>
      </p:sp>
      <p:cxnSp>
        <p:nvCxnSpPr>
          <p:cNvPr id="3" name="Straight Connector 2"/>
          <p:cNvCxnSpPr>
            <a:endCxn id="9" idx="1"/>
          </p:cNvCxnSpPr>
          <p:nvPr/>
        </p:nvCxnSpPr>
        <p:spPr>
          <a:xfrm flipV="1">
            <a:off x="3600769" y="5160006"/>
            <a:ext cx="5360638" cy="10626"/>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50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BGP support in VPN gateways</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configure it</a:t>
            </a:r>
          </a:p>
        </p:txBody>
      </p:sp>
      <p:sp>
        <p:nvSpPr>
          <p:cNvPr id="60" name="Rectangle 59"/>
          <p:cNvSpPr/>
          <p:nvPr/>
        </p:nvSpPr>
        <p:spPr bwMode="auto">
          <a:xfrm>
            <a:off x="1468536" y="4000176"/>
            <a:ext cx="2285975" cy="1508744"/>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p>
          <a:p>
            <a:pPr marL="0" marR="0" lvl="0" indent="0"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ASN = 65001</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508744"/>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IP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range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10.1.0.0/16</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peer</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2834994"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8961407"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Oval 9"/>
          <p:cNvSpPr/>
          <p:nvPr/>
        </p:nvSpPr>
        <p:spPr bwMode="auto">
          <a:xfrm>
            <a:off x="2330051" y="5069633"/>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 name="Straight Connector 10"/>
          <p:cNvCxnSpPr>
            <a:endCxn id="10" idx="6"/>
          </p:cNvCxnSpPr>
          <p:nvPr/>
        </p:nvCxnSpPr>
        <p:spPr>
          <a:xfrm flipH="1">
            <a:off x="2512929" y="5190028"/>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30764" y="4754548"/>
            <a:ext cx="954443" cy="8771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a:t>
            </a:r>
            <a:endParaRPr kumimoji="0" lang="en-US" sz="1400" b="0" i="0" u="none" strike="noStrike" kern="0" cap="none" spc="0" normalizeH="0" baseline="0" noProof="0" dirty="0" err="1">
              <a:ln>
                <a:noFill/>
              </a:ln>
              <a:solidFill>
                <a:schemeClr val="bg1"/>
              </a:solidFill>
              <a:effectLst/>
              <a:uLnTx/>
              <a:uFillTx/>
            </a:endParaRPr>
          </a:p>
        </p:txBody>
      </p:sp>
      <p:sp>
        <p:nvSpPr>
          <p:cNvPr id="13" name="Oval 12"/>
          <p:cNvSpPr/>
          <p:nvPr/>
        </p:nvSpPr>
        <p:spPr bwMode="auto">
          <a:xfrm>
            <a:off x="9919488" y="5050237"/>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 name="Straight Connector 13"/>
          <p:cNvCxnSpPr/>
          <p:nvPr/>
        </p:nvCxnSpPr>
        <p:spPr>
          <a:xfrm flipH="1">
            <a:off x="9692919" y="5170632"/>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52580" y="4818374"/>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address</a:t>
            </a:r>
            <a:endParaRPr kumimoji="0" lang="en-US" sz="1400" b="0" i="0" u="none" strike="noStrike" kern="0" cap="none" spc="0" normalizeH="0" baseline="0" noProof="0" dirty="0" err="1">
              <a:ln>
                <a:noFill/>
              </a:ln>
              <a:solidFill>
                <a:schemeClr val="bg1"/>
              </a:solidFill>
              <a:effectLst/>
              <a:uLnTx/>
              <a:uFillTx/>
            </a:endParaRPr>
          </a:p>
        </p:txBody>
      </p:sp>
      <p:cxnSp>
        <p:nvCxnSpPr>
          <p:cNvPr id="3" name="Straight Connector 2"/>
          <p:cNvCxnSpPr>
            <a:endCxn id="9" idx="1"/>
          </p:cNvCxnSpPr>
          <p:nvPr/>
        </p:nvCxnSpPr>
        <p:spPr>
          <a:xfrm flipV="1">
            <a:off x="3600769" y="5160006"/>
            <a:ext cx="5360638" cy="10626"/>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3922834" y="1261787"/>
            <a:ext cx="8169076" cy="438907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Provision public IP address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exampleIp</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AzureRmPublicIpAddress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MYGWPUBIP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AllocationMethod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Dynamic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Get Gateway Subnet</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exampleSubnet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MYVNET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AzureRmVirtualNetworkSubnetConfig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GatewaySubnet</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Define IP Configuration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MYGWIPCONFIG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PublicIpAddressId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exampleIp.Id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SubnetId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exampleSubnet.Id</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Provision BGP-enabled gateway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MYBGPGW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IpConfigurations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Vpn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VpnType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RouteBased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24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Asn</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65001</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GatewaySku</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Standard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p:txBody>
      </p:sp>
      <p:cxnSp>
        <p:nvCxnSpPr>
          <p:cNvPr id="5" name="Straight Arrow Connector 4"/>
          <p:cNvCxnSpPr>
            <a:stCxn id="19" idx="1"/>
          </p:cNvCxnSpPr>
          <p:nvPr/>
        </p:nvCxnSpPr>
        <p:spPr>
          <a:xfrm flipH="1">
            <a:off x="2833920" y="3456323"/>
            <a:ext cx="1088914" cy="4066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4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BGP support in VPN gateways</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configure it</a:t>
            </a:r>
          </a:p>
        </p:txBody>
      </p:sp>
      <p:sp>
        <p:nvSpPr>
          <p:cNvPr id="60" name="Rectangle 59"/>
          <p:cNvSpPr/>
          <p:nvPr/>
        </p:nvSpPr>
        <p:spPr bwMode="auto">
          <a:xfrm>
            <a:off x="1468536" y="4000176"/>
            <a:ext cx="2285975" cy="1508744"/>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508744"/>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peer</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ASN = 65002</a:t>
            </a: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2834994"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8961407"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Oval 9"/>
          <p:cNvSpPr/>
          <p:nvPr/>
        </p:nvSpPr>
        <p:spPr bwMode="auto">
          <a:xfrm>
            <a:off x="2330051" y="5069633"/>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 name="Straight Connector 10"/>
          <p:cNvCxnSpPr>
            <a:endCxn id="10" idx="6"/>
          </p:cNvCxnSpPr>
          <p:nvPr/>
        </p:nvCxnSpPr>
        <p:spPr>
          <a:xfrm flipH="1">
            <a:off x="2512929" y="5190028"/>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30764" y="4754548"/>
            <a:ext cx="954443" cy="8771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a:t>
            </a:r>
            <a:endParaRPr kumimoji="0" lang="en-US" sz="1400" b="0" i="0" u="none" strike="noStrike" kern="0" cap="none" spc="0" normalizeH="0" baseline="0" noProof="0" dirty="0" err="1">
              <a:ln>
                <a:noFill/>
              </a:ln>
              <a:solidFill>
                <a:schemeClr val="bg1"/>
              </a:solidFill>
              <a:effectLst/>
              <a:uLnTx/>
              <a:uFillTx/>
            </a:endParaRPr>
          </a:p>
        </p:txBody>
      </p:sp>
      <p:sp>
        <p:nvSpPr>
          <p:cNvPr id="13" name="Oval 12"/>
          <p:cNvSpPr/>
          <p:nvPr/>
        </p:nvSpPr>
        <p:spPr bwMode="auto">
          <a:xfrm>
            <a:off x="9919488" y="5050237"/>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 name="Straight Connector 13"/>
          <p:cNvCxnSpPr/>
          <p:nvPr/>
        </p:nvCxnSpPr>
        <p:spPr>
          <a:xfrm flipH="1">
            <a:off x="9692919" y="5170632"/>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52580" y="4818374"/>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address</a:t>
            </a:r>
            <a:endParaRPr kumimoji="0" lang="en-US" sz="1400" b="0" i="0" u="none" strike="noStrike" kern="0" cap="none" spc="0" normalizeH="0" baseline="0" noProof="0" dirty="0" err="1">
              <a:ln>
                <a:noFill/>
              </a:ln>
              <a:solidFill>
                <a:schemeClr val="bg1"/>
              </a:solidFill>
              <a:effectLst/>
              <a:uLnTx/>
              <a:uFillTx/>
            </a:endParaRPr>
          </a:p>
        </p:txBody>
      </p:sp>
      <p:cxnSp>
        <p:nvCxnSpPr>
          <p:cNvPr id="3" name="Straight Connector 2"/>
          <p:cNvCxnSpPr>
            <a:endCxn id="9" idx="1"/>
          </p:cNvCxnSpPr>
          <p:nvPr/>
        </p:nvCxnSpPr>
        <p:spPr>
          <a:xfrm flipV="1">
            <a:off x="3600769" y="5160006"/>
            <a:ext cx="5360638" cy="10626"/>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421219" y="2217094"/>
            <a:ext cx="8169076" cy="244121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AzureRmLocalNetworkGateway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MYBGPLNG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GatewayIpAddress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1.2.3.4 -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AddressPrefix</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10.1.0.0/16 </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24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Asn</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65002 -</a:t>
            </a:r>
            <a:r>
              <a:rPr kumimoji="0" lang="en-US" sz="24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BgpPeeringAddress</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10.1.100.200</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p:txBody>
      </p:sp>
      <p:cxnSp>
        <p:nvCxnSpPr>
          <p:cNvPr id="5" name="Straight Arrow Connector 4"/>
          <p:cNvCxnSpPr>
            <a:stCxn id="19" idx="3"/>
          </p:cNvCxnSpPr>
          <p:nvPr/>
        </p:nvCxnSpPr>
        <p:spPr>
          <a:xfrm>
            <a:off x="8590295" y="3437702"/>
            <a:ext cx="1136887" cy="413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7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BGP support in VPN gateways</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How to configure it</a:t>
            </a:r>
          </a:p>
        </p:txBody>
      </p:sp>
      <p:sp>
        <p:nvSpPr>
          <p:cNvPr id="60" name="Rectangle 59"/>
          <p:cNvSpPr/>
          <p:nvPr/>
        </p:nvSpPr>
        <p:spPr bwMode="auto">
          <a:xfrm>
            <a:off x="1468536" y="4000176"/>
            <a:ext cx="2285975" cy="1508744"/>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p>
          <a:p>
            <a:pPr marL="0" marR="0" lvl="0" indent="0"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ASN = 65001</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508744"/>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peer</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ASN = 65002</a:t>
            </a: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solidFill>
                <a:schemeClr val="bg1"/>
              </a:solidFill>
              <a:effectLst/>
              <a:uLnTx/>
              <a:uFillTx/>
              <a:latin typeface="Consolas" panose="020B0609020204030204" pitchFamily="49" charset="0"/>
            </a:endParaRPr>
          </a:p>
          <a:p>
            <a:pPr marL="285750" marR="0" lvl="0" indent="-285750" defTabSz="932472" eaLnBrk="1" fontAlgn="base" latinLnBrk="0" hangingPunct="1">
              <a:lnSpc>
                <a:spcPct val="100000"/>
              </a:lnSpc>
              <a:spcBef>
                <a:spcPct val="0"/>
              </a:spcBef>
              <a:spcAft>
                <a:spcPct val="0"/>
              </a:spcAft>
              <a:buClrTx/>
              <a:buSzTx/>
              <a:buFontTx/>
              <a:buChar char="-"/>
              <a:tabLst/>
              <a:defRPr/>
            </a:pP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2834994"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8961407" y="49602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BGP Peer</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Oval 9"/>
          <p:cNvSpPr/>
          <p:nvPr/>
        </p:nvSpPr>
        <p:spPr bwMode="auto">
          <a:xfrm>
            <a:off x="2330051" y="5069633"/>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 name="Straight Connector 10"/>
          <p:cNvCxnSpPr>
            <a:endCxn id="10" idx="6"/>
          </p:cNvCxnSpPr>
          <p:nvPr/>
        </p:nvCxnSpPr>
        <p:spPr>
          <a:xfrm flipH="1">
            <a:off x="2512929" y="5190028"/>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30764" y="4754548"/>
            <a:ext cx="954443" cy="8771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a:t>
            </a:r>
            <a:endParaRPr kumimoji="0" lang="en-US" sz="1400" b="0" i="0" u="none" strike="noStrike" kern="0" cap="none" spc="0" normalizeH="0" baseline="0" noProof="0" dirty="0" err="1">
              <a:ln>
                <a:noFill/>
              </a:ln>
              <a:solidFill>
                <a:schemeClr val="bg1"/>
              </a:solidFill>
              <a:effectLst/>
              <a:uLnTx/>
              <a:uFillTx/>
            </a:endParaRPr>
          </a:p>
        </p:txBody>
      </p:sp>
      <p:sp>
        <p:nvSpPr>
          <p:cNvPr id="13" name="Oval 12"/>
          <p:cNvSpPr/>
          <p:nvPr/>
        </p:nvSpPr>
        <p:spPr bwMode="auto">
          <a:xfrm>
            <a:off x="9919488" y="5050237"/>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 name="Straight Connector 13"/>
          <p:cNvCxnSpPr/>
          <p:nvPr/>
        </p:nvCxnSpPr>
        <p:spPr>
          <a:xfrm flipH="1">
            <a:off x="9692919" y="5170632"/>
            <a:ext cx="320991" cy="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52580" y="4818374"/>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it-IT" sz="1400" b="0" i="0" u="none" strike="noStrike" kern="0" cap="none" spc="0" normalizeH="0" baseline="0" noProof="0" dirty="0">
                <a:ln>
                  <a:noFill/>
                </a:ln>
                <a:solidFill>
                  <a:schemeClr val="bg1"/>
                </a:solidFill>
                <a:effectLst/>
                <a:uLnTx/>
                <a:uFillTx/>
              </a:rPr>
              <a:t>BGP </a:t>
            </a:r>
            <a:r>
              <a:rPr kumimoji="0" lang="it-IT" sz="1400" b="0" i="0" u="none" strike="noStrike" kern="0" cap="none" spc="0" normalizeH="0" baseline="0" noProof="0" dirty="0" err="1">
                <a:ln>
                  <a:noFill/>
                </a:ln>
                <a:solidFill>
                  <a:schemeClr val="bg1"/>
                </a:solidFill>
                <a:effectLst/>
                <a:uLnTx/>
                <a:uFillTx/>
              </a:rPr>
              <a:t>peer</a:t>
            </a:r>
            <a:r>
              <a:rPr kumimoji="0" lang="it-IT" sz="1400" b="0" i="0" u="none" strike="noStrike" kern="0" cap="none" spc="0" normalizeH="0" baseline="0" noProof="0" dirty="0">
                <a:ln>
                  <a:noFill/>
                </a:ln>
                <a:solidFill>
                  <a:schemeClr val="bg1"/>
                </a:solidFill>
                <a:effectLst/>
                <a:uLnTx/>
                <a:uFillTx/>
              </a:rPr>
              <a:t> </a:t>
            </a:r>
            <a:r>
              <a:rPr kumimoji="0" lang="it-IT" sz="1400" b="0" i="0" u="none" strike="noStrike" kern="0" cap="none" spc="0" normalizeH="0" baseline="0" noProof="0" dirty="0" err="1">
                <a:ln>
                  <a:noFill/>
                </a:ln>
                <a:solidFill>
                  <a:schemeClr val="bg1"/>
                </a:solidFill>
                <a:effectLst/>
                <a:uLnTx/>
                <a:uFillTx/>
              </a:rPr>
              <a:t>address</a:t>
            </a:r>
            <a:endParaRPr kumimoji="0" lang="en-US" sz="1400" b="0" i="0" u="none" strike="noStrike" kern="0" cap="none" spc="0" normalizeH="0" baseline="0" noProof="0" dirty="0" err="1">
              <a:ln>
                <a:noFill/>
              </a:ln>
              <a:solidFill>
                <a:schemeClr val="bg1"/>
              </a:solidFill>
              <a:effectLst/>
              <a:uLnTx/>
              <a:uFillTx/>
            </a:endParaRPr>
          </a:p>
        </p:txBody>
      </p:sp>
      <p:cxnSp>
        <p:nvCxnSpPr>
          <p:cNvPr id="3" name="Straight Connector 2"/>
          <p:cNvCxnSpPr>
            <a:endCxn id="9" idx="1"/>
          </p:cNvCxnSpPr>
          <p:nvPr/>
        </p:nvCxnSpPr>
        <p:spPr>
          <a:xfrm flipV="1">
            <a:off x="3600769" y="5160006"/>
            <a:ext cx="5360638" cy="10626"/>
          </a:xfrm>
          <a:prstGeom prst="line">
            <a:avLst/>
          </a:prstGeom>
          <a:ln w="349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2012043" y="481264"/>
            <a:ext cx="8595266" cy="30159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it-IT"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Get</a:t>
            </a: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it-IT"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VNet</a:t>
            </a: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gateway</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$vnet1gw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MYBGPGW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p>
          <a:p>
            <a:pPr marL="0" marR="0" lvl="0" indent="0"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it-IT"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Get</a:t>
            </a: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Local Network Gateway</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lng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AzureRmLocalNetworkGateway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MYBGPLNG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a:t>
            </a:r>
          </a:p>
          <a:p>
            <a:pPr marL="0" marR="0" lvl="0" indent="0" defTabSz="932472" eaLnBrk="1" fontAlgn="base" latinLnBrk="0" hangingPunct="1">
              <a:lnSpc>
                <a:spcPct val="100000"/>
              </a:lnSpc>
              <a:spcBef>
                <a:spcPct val="0"/>
              </a:spcBef>
              <a:spcAft>
                <a:spcPct val="0"/>
              </a:spcAft>
              <a:buClrTx/>
              <a:buSzTx/>
              <a:buFontTx/>
              <a:buNone/>
              <a:tabLst/>
              <a:defRPr/>
            </a:pPr>
            <a:endPar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Create connection</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AzureRmVirtualNetworkGatewayConnection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MYBGPCONN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-VirtualNetworkGateway1 $vnet1gw -LocalNetworkGateway2 $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lng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ConnectionType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IPsec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SharedKey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'AzureA1b2C3' </a:t>
            </a:r>
            <a:r>
              <a:rPr kumimoji="0" lang="en-US" sz="20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20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EnableBGP</a:t>
            </a:r>
            <a:r>
              <a:rPr kumimoji="0" lang="en-US" sz="20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True</a:t>
            </a:r>
            <a:endParaRPr kumimoji="0" lang="en-US" sz="1600" b="1" i="0" u="none" strike="noStrike" kern="0" cap="none" spc="0" normalizeH="0" baseline="0" noProof="0" dirty="0">
              <a:ln>
                <a:noFill/>
              </a:ln>
              <a:solidFill>
                <a:schemeClr val="bg1"/>
              </a:solidFill>
              <a:effectLst/>
              <a:uLnTx/>
              <a:uFillTx/>
            </a:endParaRPr>
          </a:p>
        </p:txBody>
      </p:sp>
      <p:cxnSp>
        <p:nvCxnSpPr>
          <p:cNvPr id="5" name="Straight Arrow Connector 4"/>
          <p:cNvCxnSpPr/>
          <p:nvPr/>
        </p:nvCxnSpPr>
        <p:spPr>
          <a:xfrm>
            <a:off x="6126798" y="2922480"/>
            <a:ext cx="457195" cy="13238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47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Name: VNet3</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94" name="Speech Bubble: Oval 93"/>
          <p:cNvSpPr/>
          <p:nvPr/>
        </p:nvSpPr>
        <p:spPr bwMode="auto">
          <a:xfrm>
            <a:off x="9444615" y="4674583"/>
            <a:ext cx="2916119" cy="1069262"/>
          </a:xfrm>
          <a:prstGeom prst="wedgeEllipseCallout">
            <a:avLst>
              <a:gd name="adj1" fmla="val -21590"/>
              <a:gd name="adj2" fmla="val -92089"/>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Tree>
    <p:extLst>
      <p:ext uri="{BB962C8B-B14F-4D97-AF65-F5344CB8AC3E}">
        <p14:creationId xmlns:p14="http://schemas.microsoft.com/office/powerpoint/2010/main" val="401305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94" name="Speech Bubble: Oval 93"/>
          <p:cNvSpPr/>
          <p:nvPr/>
        </p:nvSpPr>
        <p:spPr bwMode="auto">
          <a:xfrm>
            <a:off x="9444615" y="4674583"/>
            <a:ext cx="2916119" cy="1069262"/>
          </a:xfrm>
          <a:prstGeom prst="wedgeEllipseCallout">
            <a:avLst>
              <a:gd name="adj1" fmla="val -21590"/>
              <a:gd name="adj2" fmla="val -92089"/>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
        <p:nvSpPr>
          <p:cNvPr id="32" name="Speech Bubble: Oval 31"/>
          <p:cNvSpPr/>
          <p:nvPr/>
        </p:nvSpPr>
        <p:spPr bwMode="auto">
          <a:xfrm>
            <a:off x="7273306" y="5452321"/>
            <a:ext cx="2916119" cy="1015467"/>
          </a:xfrm>
          <a:prstGeom prst="wedgeEllipseCallout">
            <a:avLst>
              <a:gd name="adj1" fmla="val -31492"/>
              <a:gd name="adj2" fmla="val -161145"/>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Tree>
    <p:extLst>
      <p:ext uri="{BB962C8B-B14F-4D97-AF65-F5344CB8AC3E}">
        <p14:creationId xmlns:p14="http://schemas.microsoft.com/office/powerpoint/2010/main" val="179085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94" name="Speech Bubble: Oval 93"/>
          <p:cNvSpPr/>
          <p:nvPr/>
        </p:nvSpPr>
        <p:spPr bwMode="auto">
          <a:xfrm>
            <a:off x="9444615" y="4674583"/>
            <a:ext cx="2916119" cy="1069262"/>
          </a:xfrm>
          <a:prstGeom prst="wedgeEllipseCallout">
            <a:avLst>
              <a:gd name="adj1" fmla="val -21590"/>
              <a:gd name="adj2" fmla="val -92089"/>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
        <p:nvSpPr>
          <p:cNvPr id="32" name="Speech Bubble: Oval 31"/>
          <p:cNvSpPr/>
          <p:nvPr/>
        </p:nvSpPr>
        <p:spPr bwMode="auto">
          <a:xfrm>
            <a:off x="7273306" y="5452321"/>
            <a:ext cx="2916119" cy="1015467"/>
          </a:xfrm>
          <a:prstGeom prst="wedgeEllipseCallout">
            <a:avLst>
              <a:gd name="adj1" fmla="val -31492"/>
              <a:gd name="adj2" fmla="val -161145"/>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
        <p:nvSpPr>
          <p:cNvPr id="33" name="Speech Bubble: Oval 32"/>
          <p:cNvSpPr/>
          <p:nvPr/>
        </p:nvSpPr>
        <p:spPr bwMode="auto">
          <a:xfrm>
            <a:off x="5101997" y="4704547"/>
            <a:ext cx="2916119" cy="1069262"/>
          </a:xfrm>
          <a:prstGeom prst="wedgeEllipseCallout">
            <a:avLst>
              <a:gd name="adj1" fmla="val -19114"/>
              <a:gd name="adj2" fmla="val -87588"/>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Tree>
    <p:extLst>
      <p:ext uri="{BB962C8B-B14F-4D97-AF65-F5344CB8AC3E}">
        <p14:creationId xmlns:p14="http://schemas.microsoft.com/office/powerpoint/2010/main" val="260523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D25013-6118-47D0-AA20-9528C57DD0FA}"/>
              </a:ext>
            </a:extLst>
          </p:cNvPr>
          <p:cNvSpPr>
            <a:spLocks noGrp="1"/>
          </p:cNvSpPr>
          <p:nvPr>
            <p:ph type="title"/>
          </p:nvPr>
        </p:nvSpPr>
        <p:spPr/>
        <p:txBody>
          <a:bodyPr/>
          <a:lstStyle/>
          <a:p>
            <a:r>
              <a:rPr lang="en-US" dirty="0"/>
              <a:t>Public IPv6 addresses</a:t>
            </a:r>
          </a:p>
        </p:txBody>
      </p:sp>
      <p:sp>
        <p:nvSpPr>
          <p:cNvPr id="8" name="Text Placeholder 7">
            <a:extLst>
              <a:ext uri="{FF2B5EF4-FFF2-40B4-BE49-F238E27FC236}">
                <a16:creationId xmlns:a16="http://schemas.microsoft.com/office/drawing/2014/main" id="{CC060B3F-E65E-408E-8F3B-866405FA147E}"/>
              </a:ext>
            </a:extLst>
          </p:cNvPr>
          <p:cNvSpPr>
            <a:spLocks noGrp="1"/>
          </p:cNvSpPr>
          <p:nvPr>
            <p:ph type="body" sz="quarter" idx="10"/>
          </p:nvPr>
        </p:nvSpPr>
        <p:spPr>
          <a:xfrm>
            <a:off x="274639" y="1973262"/>
            <a:ext cx="6629399" cy="2055812"/>
          </a:xfrm>
        </p:spPr>
        <p:txBody>
          <a:bodyPr/>
          <a:lstStyle/>
          <a:p>
            <a:r>
              <a:rPr lang="en-US" dirty="0"/>
              <a:t>Main construct to enable North-South IPv6</a:t>
            </a:r>
          </a:p>
        </p:txBody>
      </p:sp>
      <p:pic>
        <p:nvPicPr>
          <p:cNvPr id="9" name="Picture 8">
            <a:extLst>
              <a:ext uri="{FF2B5EF4-FFF2-40B4-BE49-F238E27FC236}">
                <a16:creationId xmlns:a16="http://schemas.microsoft.com/office/drawing/2014/main" id="{DB776702-E436-4268-9873-A8696B318C7C}"/>
              </a:ext>
            </a:extLst>
          </p:cNvPr>
          <p:cNvPicPr>
            <a:picLocks noChangeAspect="1"/>
          </p:cNvPicPr>
          <p:nvPr/>
        </p:nvPicPr>
        <p:blipFill>
          <a:blip r:embed="rId2"/>
          <a:stretch>
            <a:fillRect/>
          </a:stretch>
        </p:blipFill>
        <p:spPr>
          <a:xfrm>
            <a:off x="8961437" y="114365"/>
            <a:ext cx="2514600" cy="6783081"/>
          </a:xfrm>
          <a:prstGeom prst="rect">
            <a:avLst/>
          </a:prstGeom>
        </p:spPr>
      </p:pic>
    </p:spTree>
    <p:extLst>
      <p:ext uri="{BB962C8B-B14F-4D97-AF65-F5344CB8AC3E}">
        <p14:creationId xmlns:p14="http://schemas.microsoft.com/office/powerpoint/2010/main" val="441307202"/>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94" name="Speech Bubble: Oval 93"/>
          <p:cNvSpPr/>
          <p:nvPr/>
        </p:nvSpPr>
        <p:spPr bwMode="auto">
          <a:xfrm>
            <a:off x="9444615" y="4674583"/>
            <a:ext cx="2916119" cy="1069262"/>
          </a:xfrm>
          <a:prstGeom prst="wedgeEllipseCallout">
            <a:avLst>
              <a:gd name="adj1" fmla="val -21590"/>
              <a:gd name="adj2" fmla="val -92089"/>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
        <p:nvSpPr>
          <p:cNvPr id="32" name="Speech Bubble: Oval 31"/>
          <p:cNvSpPr/>
          <p:nvPr/>
        </p:nvSpPr>
        <p:spPr bwMode="auto">
          <a:xfrm>
            <a:off x="7273306" y="5452321"/>
            <a:ext cx="2916119" cy="1015467"/>
          </a:xfrm>
          <a:prstGeom prst="wedgeEllipseCallout">
            <a:avLst>
              <a:gd name="adj1" fmla="val -31492"/>
              <a:gd name="adj2" fmla="val -161145"/>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
        <p:nvSpPr>
          <p:cNvPr id="33" name="Speech Bubble: Oval 32"/>
          <p:cNvSpPr/>
          <p:nvPr/>
        </p:nvSpPr>
        <p:spPr bwMode="auto">
          <a:xfrm>
            <a:off x="5101997" y="4704547"/>
            <a:ext cx="2916119" cy="1069262"/>
          </a:xfrm>
          <a:prstGeom prst="wedgeEllipseCallout">
            <a:avLst>
              <a:gd name="adj1" fmla="val -19114"/>
              <a:gd name="adj2" fmla="val -87588"/>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10.100.0.0/16 and 192.168.0.0/16</a:t>
            </a:r>
          </a:p>
        </p:txBody>
      </p:sp>
      <p:sp>
        <p:nvSpPr>
          <p:cNvPr id="34" name="Speech Bubble: Oval 33"/>
          <p:cNvSpPr/>
          <p:nvPr/>
        </p:nvSpPr>
        <p:spPr bwMode="auto">
          <a:xfrm>
            <a:off x="1494665" y="6064291"/>
            <a:ext cx="2678963" cy="857798"/>
          </a:xfrm>
          <a:prstGeom prst="wedgeEllipseCallout">
            <a:avLst>
              <a:gd name="adj1" fmla="val 36942"/>
              <a:gd name="adj2" fmla="val -165697"/>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OK! Let me update the </a:t>
            </a:r>
            <a:r>
              <a:rPr kumimoji="0" lang="en-US" sz="1600" b="0" i="0" u="none" strike="noStrike" kern="0" cap="none" spc="0" normalizeH="0" baseline="0" noProof="0" dirty="0" err="1">
                <a:ln>
                  <a:noFill/>
                </a:ln>
                <a:solidFill>
                  <a:srgbClr val="505050"/>
                </a:solidFill>
                <a:effectLst/>
                <a:uLnTx/>
                <a:uFillTx/>
              </a:rPr>
              <a:t>VNet's</a:t>
            </a:r>
            <a:r>
              <a:rPr kumimoji="0" lang="en-US" sz="1600" b="0" i="0" u="none" strike="noStrike" kern="0" cap="none" spc="0" normalizeH="0" baseline="0" noProof="0" dirty="0">
                <a:ln>
                  <a:noFill/>
                </a:ln>
                <a:solidFill>
                  <a:srgbClr val="505050"/>
                </a:solidFill>
                <a:effectLst/>
                <a:uLnTx/>
                <a:uFillTx/>
              </a:rPr>
              <a:t> route table</a:t>
            </a:r>
          </a:p>
        </p:txBody>
      </p:sp>
    </p:spTree>
    <p:extLst>
      <p:ext uri="{BB962C8B-B14F-4D97-AF65-F5344CB8AC3E}">
        <p14:creationId xmlns:p14="http://schemas.microsoft.com/office/powerpoint/2010/main" val="219949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Speech Bubble: Oval 93"/>
          <p:cNvSpPr/>
          <p:nvPr/>
        </p:nvSpPr>
        <p:spPr bwMode="auto">
          <a:xfrm>
            <a:off x="4553085" y="5859780"/>
            <a:ext cx="2743170" cy="874386"/>
          </a:xfrm>
          <a:prstGeom prst="wedgeEllipseCallout">
            <a:avLst>
              <a:gd name="adj1" fmla="val -69079"/>
              <a:gd name="adj2" fmla="val -132732"/>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Tree>
    <p:extLst>
      <p:ext uri="{BB962C8B-B14F-4D97-AF65-F5344CB8AC3E}">
        <p14:creationId xmlns:p14="http://schemas.microsoft.com/office/powerpoint/2010/main" val="246773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Speech Bubble: Oval 93"/>
          <p:cNvSpPr/>
          <p:nvPr/>
        </p:nvSpPr>
        <p:spPr bwMode="auto">
          <a:xfrm>
            <a:off x="4553085" y="5859780"/>
            <a:ext cx="2743170" cy="874386"/>
          </a:xfrm>
          <a:prstGeom prst="wedgeEllipseCallout">
            <a:avLst>
              <a:gd name="adj1" fmla="val -69079"/>
              <a:gd name="adj2" fmla="val -132732"/>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117" name="Speech Bubble: Oval 116"/>
          <p:cNvSpPr/>
          <p:nvPr/>
        </p:nvSpPr>
        <p:spPr bwMode="auto">
          <a:xfrm>
            <a:off x="5855331" y="4985394"/>
            <a:ext cx="2743170" cy="874386"/>
          </a:xfrm>
          <a:prstGeom prst="wedgeEllipseCallout">
            <a:avLst>
              <a:gd name="adj1" fmla="val -37062"/>
              <a:gd name="adj2" fmla="val -12310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Tree>
    <p:extLst>
      <p:ext uri="{BB962C8B-B14F-4D97-AF65-F5344CB8AC3E}">
        <p14:creationId xmlns:p14="http://schemas.microsoft.com/office/powerpoint/2010/main" val="389085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Speech Bubble: Oval 93"/>
          <p:cNvSpPr/>
          <p:nvPr/>
        </p:nvSpPr>
        <p:spPr bwMode="auto">
          <a:xfrm>
            <a:off x="4553085" y="5859780"/>
            <a:ext cx="2743170" cy="874386"/>
          </a:xfrm>
          <a:prstGeom prst="wedgeEllipseCallout">
            <a:avLst>
              <a:gd name="adj1" fmla="val -69079"/>
              <a:gd name="adj2" fmla="val -132732"/>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117" name="Speech Bubble: Oval 116"/>
          <p:cNvSpPr/>
          <p:nvPr/>
        </p:nvSpPr>
        <p:spPr bwMode="auto">
          <a:xfrm>
            <a:off x="5855331" y="4985394"/>
            <a:ext cx="2743170" cy="874386"/>
          </a:xfrm>
          <a:prstGeom prst="wedgeEllipseCallout">
            <a:avLst>
              <a:gd name="adj1" fmla="val -37062"/>
              <a:gd name="adj2" fmla="val -12310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118" name="Speech Bubble: Oval 117"/>
          <p:cNvSpPr/>
          <p:nvPr/>
        </p:nvSpPr>
        <p:spPr bwMode="auto">
          <a:xfrm>
            <a:off x="8451741" y="5536947"/>
            <a:ext cx="2743170" cy="874386"/>
          </a:xfrm>
          <a:prstGeom prst="wedgeEllipseCallout">
            <a:avLst>
              <a:gd name="adj1" fmla="val -73904"/>
              <a:gd name="adj2" fmla="val -186396"/>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Tree>
    <p:extLst>
      <p:ext uri="{BB962C8B-B14F-4D97-AF65-F5344CB8AC3E}">
        <p14:creationId xmlns:p14="http://schemas.microsoft.com/office/powerpoint/2010/main" val="137485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Cross-premises rules: ExpressRoute connectivity</a:t>
            </a:r>
          </a:p>
        </p:txBody>
      </p:sp>
      <p:sp>
        <p:nvSpPr>
          <p:cNvPr id="6" name="Text Placeholder 5"/>
          <p:cNvSpPr>
            <a:spLocks noGrp="1"/>
          </p:cNvSpPr>
          <p:nvPr>
            <p:ph type="body" sz="quarter" idx="10"/>
          </p:nvPr>
        </p:nvSpPr>
        <p:spPr>
          <a:xfrm>
            <a:off x="274638" y="1212850"/>
            <a:ext cx="11887200" cy="1846659"/>
          </a:xfrm>
        </p:spPr>
        <p:txBody>
          <a:bodyPr/>
          <a:lstStyle/>
          <a:p>
            <a:r>
              <a:rPr lang="en-US" dirty="0"/>
              <a:t>ExpressRoute relies on BGP for exchanging routing information between Azure VNets and on-premises networks</a:t>
            </a:r>
          </a:p>
        </p:txBody>
      </p:sp>
      <p:sp>
        <p:nvSpPr>
          <p:cNvPr id="71" name="Rectangle 70"/>
          <p:cNvSpPr/>
          <p:nvPr/>
        </p:nvSpPr>
        <p:spPr bwMode="auto">
          <a:xfrm>
            <a:off x="334247" y="3131506"/>
            <a:ext cx="4735437" cy="26881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2181758" y="2888623"/>
            <a:ext cx="2566935" cy="532941"/>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solidFill>
                  <a:schemeClr val="tx1"/>
                </a:solidFill>
                <a:effectLst/>
                <a:uLnTx/>
                <a:uFillTx/>
              </a:rPr>
              <a:t>Name: </a:t>
            </a:r>
            <a:r>
              <a:rPr lang="en-US" sz="1400" kern="0" dirty="0">
                <a:solidFill>
                  <a:schemeClr val="tx1"/>
                </a:solidFill>
              </a:rPr>
              <a:t>VNet3</a:t>
            </a:r>
            <a:endParaRPr kumimoji="0" lang="en-US" sz="1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Address space: 10.57.0.0/16 </a:t>
            </a:r>
          </a:p>
        </p:txBody>
      </p:sp>
      <p:sp>
        <p:nvSpPr>
          <p:cNvPr id="73" name="Rectangle 72"/>
          <p:cNvSpPr/>
          <p:nvPr/>
        </p:nvSpPr>
        <p:spPr bwMode="auto">
          <a:xfrm>
            <a:off x="503669"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68661" y="4331886"/>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75" name="Rectangle 74"/>
          <p:cNvSpPr/>
          <p:nvPr/>
        </p:nvSpPr>
        <p:spPr bwMode="auto">
          <a:xfrm>
            <a:off x="1025451" y="4967414"/>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VM2: 10.57.1.10</a:t>
            </a:r>
          </a:p>
        </p:txBody>
      </p:sp>
      <p:sp>
        <p:nvSpPr>
          <p:cNvPr id="76" name="Rectangle 75"/>
          <p:cNvSpPr/>
          <p:nvPr/>
        </p:nvSpPr>
        <p:spPr bwMode="auto">
          <a:xfrm>
            <a:off x="1705200" y="4443842"/>
            <a:ext cx="765775" cy="399440"/>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77" name="Rectangle: Rounded Corners 76"/>
          <p:cNvSpPr/>
          <p:nvPr/>
        </p:nvSpPr>
        <p:spPr bwMode="auto">
          <a:xfrm>
            <a:off x="1421431" y="3706197"/>
            <a:ext cx="1049545"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10.57.1.0/24</a:t>
            </a:r>
          </a:p>
        </p:txBody>
      </p:sp>
      <p:sp>
        <p:nvSpPr>
          <p:cNvPr id="78" name="Cloud 77"/>
          <p:cNvSpPr/>
          <p:nvPr/>
        </p:nvSpPr>
        <p:spPr bwMode="auto">
          <a:xfrm>
            <a:off x="10234991" y="3420509"/>
            <a:ext cx="1997940" cy="967680"/>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Customer network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10.100.0.0/16</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rPr>
              <a:t>192.168.0.0/16</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9" name="Rectangle 78"/>
          <p:cNvSpPr/>
          <p:nvPr/>
        </p:nvSpPr>
        <p:spPr bwMode="auto">
          <a:xfrm>
            <a:off x="2826331" y="3943520"/>
            <a:ext cx="2051898" cy="15088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Rounded Corners 79"/>
          <p:cNvSpPr/>
          <p:nvPr/>
        </p:nvSpPr>
        <p:spPr bwMode="auto">
          <a:xfrm>
            <a:off x="3289643" y="3706194"/>
            <a:ext cx="1503994" cy="47981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10.57.3.0/27</a:t>
            </a:r>
          </a:p>
        </p:txBody>
      </p:sp>
      <p:sp>
        <p:nvSpPr>
          <p:cNvPr id="81" name="Rectangle 80"/>
          <p:cNvSpPr/>
          <p:nvPr/>
        </p:nvSpPr>
        <p:spPr bwMode="auto">
          <a:xfrm>
            <a:off x="3532243" y="4393835"/>
            <a:ext cx="765775" cy="772152"/>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81"/>
          <p:cNvSpPr/>
          <p:nvPr/>
        </p:nvSpPr>
        <p:spPr bwMode="auto">
          <a:xfrm>
            <a:off x="3385939" y="4490737"/>
            <a:ext cx="765775" cy="74386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674172" y="3561711"/>
            <a:ext cx="770897" cy="87835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MSEE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3465419" y="4865536"/>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89" name="Rectangle 88"/>
          <p:cNvSpPr/>
          <p:nvPr/>
        </p:nvSpPr>
        <p:spPr bwMode="auto">
          <a:xfrm>
            <a:off x="5737525" y="4087739"/>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cxnSp>
        <p:nvCxnSpPr>
          <p:cNvPr id="91" name="Straight Connector 90"/>
          <p:cNvCxnSpPr>
            <a:endCxn id="88" idx="3"/>
          </p:cNvCxnSpPr>
          <p:nvPr/>
        </p:nvCxnSpPr>
        <p:spPr>
          <a:xfrm flipH="1">
            <a:off x="4115000" y="4992049"/>
            <a:ext cx="1944620" cy="23713"/>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9" idx="2"/>
          </p:cNvCxnSpPr>
          <p:nvPr/>
        </p:nvCxnSpPr>
        <p:spPr>
          <a:xfrm flipV="1">
            <a:off x="6059620" y="4388190"/>
            <a:ext cx="2696" cy="61571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Speech Bubble: Oval 93"/>
          <p:cNvSpPr/>
          <p:nvPr/>
        </p:nvSpPr>
        <p:spPr bwMode="auto">
          <a:xfrm>
            <a:off x="4553085" y="5859780"/>
            <a:ext cx="2743170" cy="874386"/>
          </a:xfrm>
          <a:prstGeom prst="wedgeEllipseCallout">
            <a:avLst>
              <a:gd name="adj1" fmla="val -69079"/>
              <a:gd name="adj2" fmla="val -132732"/>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96" name="Cloud 95"/>
          <p:cNvSpPr/>
          <p:nvPr/>
        </p:nvSpPr>
        <p:spPr bwMode="auto">
          <a:xfrm>
            <a:off x="7955272" y="3531270"/>
            <a:ext cx="1835460" cy="919837"/>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ER Provider’s network</a:t>
            </a:r>
          </a:p>
        </p:txBody>
      </p:sp>
      <p:sp>
        <p:nvSpPr>
          <p:cNvPr id="100" name="Rectangle 99"/>
          <p:cNvSpPr/>
          <p:nvPr/>
        </p:nvSpPr>
        <p:spPr bwMode="auto">
          <a:xfrm>
            <a:off x="7164047" y="3561711"/>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100"/>
          <p:cNvSpPr/>
          <p:nvPr/>
        </p:nvSpPr>
        <p:spPr bwMode="auto">
          <a:xfrm>
            <a:off x="7224704" y="4087738"/>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2" name="Rectangle 101"/>
          <p:cNvSpPr/>
          <p:nvPr/>
        </p:nvSpPr>
        <p:spPr bwMode="auto">
          <a:xfrm>
            <a:off x="9665279" y="3580523"/>
            <a:ext cx="770897" cy="87058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Router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9726440" y="4065414"/>
            <a:ext cx="649581" cy="30045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BGP</a:t>
            </a:r>
          </a:p>
        </p:txBody>
      </p:sp>
      <p:sp>
        <p:nvSpPr>
          <p:cNvPr id="105" name="Rectangle 104"/>
          <p:cNvSpPr/>
          <p:nvPr/>
        </p:nvSpPr>
        <p:spPr bwMode="auto">
          <a:xfrm>
            <a:off x="5467476" y="3361222"/>
            <a:ext cx="2651731" cy="1256028"/>
          </a:xfrm>
          <a:prstGeom prst="rect">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Rounded Corners 105"/>
          <p:cNvSpPr/>
          <p:nvPr/>
        </p:nvSpPr>
        <p:spPr bwMode="auto">
          <a:xfrm>
            <a:off x="5924670" y="3195401"/>
            <a:ext cx="1737341" cy="286335"/>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rPr>
              <a:t>ER Peering Location</a:t>
            </a:r>
          </a:p>
        </p:txBody>
      </p:sp>
      <p:cxnSp>
        <p:nvCxnSpPr>
          <p:cNvPr id="109" name="Straight Connector 108"/>
          <p:cNvCxnSpPr>
            <a:stCxn id="101" idx="1"/>
          </p:cNvCxnSpPr>
          <p:nvPr/>
        </p:nvCxnSpPr>
        <p:spPr>
          <a:xfrm flipH="1">
            <a:off x="6381283" y="4237964"/>
            <a:ext cx="843421" cy="11855"/>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3" idx="1"/>
            <a:endCxn id="101" idx="3"/>
          </p:cNvCxnSpPr>
          <p:nvPr/>
        </p:nvCxnSpPr>
        <p:spPr>
          <a:xfrm flipH="1">
            <a:off x="7874285" y="4215640"/>
            <a:ext cx="1852155" cy="22324"/>
          </a:xfrm>
          <a:prstGeom prst="line">
            <a:avLst/>
          </a:prstGeom>
          <a:ln w="38100">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1499944" y="2107535"/>
            <a:ext cx="860790" cy="1513525"/>
          </a:xfrm>
          <a:prstGeom prst="rect">
            <a:avLst/>
          </a:prstGeom>
        </p:spPr>
      </p:pic>
      <p:sp>
        <p:nvSpPr>
          <p:cNvPr id="117" name="Speech Bubble: Oval 116"/>
          <p:cNvSpPr/>
          <p:nvPr/>
        </p:nvSpPr>
        <p:spPr bwMode="auto">
          <a:xfrm>
            <a:off x="5855331" y="4985394"/>
            <a:ext cx="2743170" cy="874386"/>
          </a:xfrm>
          <a:prstGeom prst="wedgeEllipseCallout">
            <a:avLst>
              <a:gd name="adj1" fmla="val -37062"/>
              <a:gd name="adj2" fmla="val -123100"/>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118" name="Speech Bubble: Oval 117"/>
          <p:cNvSpPr/>
          <p:nvPr/>
        </p:nvSpPr>
        <p:spPr bwMode="auto">
          <a:xfrm>
            <a:off x="8451741" y="5536947"/>
            <a:ext cx="2743170" cy="874386"/>
          </a:xfrm>
          <a:prstGeom prst="wedgeEllipseCallout">
            <a:avLst>
              <a:gd name="adj1" fmla="val -73904"/>
              <a:gd name="adj2" fmla="val -186396"/>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Please send me packets going to:</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10.57.0.0/16</a:t>
            </a:r>
          </a:p>
        </p:txBody>
      </p:sp>
      <p:sp>
        <p:nvSpPr>
          <p:cNvPr id="93" name="Speech Bubble: Oval 92"/>
          <p:cNvSpPr/>
          <p:nvPr/>
        </p:nvSpPr>
        <p:spPr bwMode="auto">
          <a:xfrm>
            <a:off x="9665279" y="4622414"/>
            <a:ext cx="2678963" cy="857798"/>
          </a:xfrm>
          <a:prstGeom prst="wedgeEllipseCallout">
            <a:avLst>
              <a:gd name="adj1" fmla="val -41653"/>
              <a:gd name="adj2" fmla="val -89956"/>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rPr>
              <a:t>OK! Let me propagate this info within my </a:t>
            </a:r>
            <a:r>
              <a:rPr kumimoji="0" lang="en-US" sz="1600" b="0" i="0" u="none" strike="noStrike" kern="0" cap="none" spc="0" normalizeH="0" baseline="0" noProof="0" dirty="0" err="1">
                <a:ln>
                  <a:noFill/>
                </a:ln>
                <a:solidFill>
                  <a:srgbClr val="505050"/>
                </a:solidFill>
                <a:effectLst/>
                <a:uLnTx/>
                <a:uFillTx/>
              </a:rPr>
              <a:t>nework</a:t>
            </a:r>
            <a:r>
              <a:rPr kumimoji="0" lang="en-US" sz="1600" b="0" i="0" u="none" strike="noStrike" kern="0" cap="none" spc="0" normalizeH="0" baseline="0" noProof="0" dirty="0">
                <a:ln>
                  <a:noFill/>
                </a:ln>
                <a:solidFill>
                  <a:srgbClr val="505050"/>
                </a:solidFill>
                <a:effectLst/>
                <a:uLnTx/>
                <a:uFillTx/>
              </a:rPr>
              <a:t>.</a:t>
            </a:r>
          </a:p>
        </p:txBody>
      </p:sp>
    </p:spTree>
    <p:extLst>
      <p:ext uri="{BB962C8B-B14F-4D97-AF65-F5344CB8AC3E}">
        <p14:creationId xmlns:p14="http://schemas.microsoft.com/office/powerpoint/2010/main" val="91044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System Route Table</a:t>
            </a:r>
          </a:p>
        </p:txBody>
      </p:sp>
      <p:sp>
        <p:nvSpPr>
          <p:cNvPr id="6" name="Text Placeholder 5"/>
          <p:cNvSpPr>
            <a:spLocks noGrp="1"/>
          </p:cNvSpPr>
          <p:nvPr>
            <p:ph type="body" sz="quarter" idx="10"/>
          </p:nvPr>
        </p:nvSpPr>
        <p:spPr>
          <a:xfrm>
            <a:off x="274638" y="1212850"/>
            <a:ext cx="11887200" cy="1144929"/>
          </a:xfrm>
        </p:spPr>
        <p:txBody>
          <a:bodyPr/>
          <a:lstStyle/>
          <a:p>
            <a:r>
              <a:rPr lang="en-US" dirty="0"/>
              <a:t>Let’s recap</a:t>
            </a:r>
          </a:p>
          <a:p>
            <a:pPr marL="342900" lvl="1"/>
            <a:endParaRPr lang="en-US" sz="2400" dirty="0"/>
          </a:p>
        </p:txBody>
      </p:sp>
      <p:grpSp>
        <p:nvGrpSpPr>
          <p:cNvPr id="24" name="Group 23"/>
          <p:cNvGrpSpPr/>
          <p:nvPr/>
        </p:nvGrpSpPr>
        <p:grpSpPr>
          <a:xfrm>
            <a:off x="731897" y="2321274"/>
            <a:ext cx="11246997" cy="3383243"/>
            <a:chOff x="2194921" y="3863018"/>
            <a:chExt cx="11246997" cy="2651731"/>
          </a:xfrm>
        </p:grpSpPr>
        <p:grpSp>
          <p:nvGrpSpPr>
            <p:cNvPr id="33" name="Group 32"/>
            <p:cNvGrpSpPr/>
            <p:nvPr/>
          </p:nvGrpSpPr>
          <p:grpSpPr>
            <a:xfrm>
              <a:off x="2194921" y="3863018"/>
              <a:ext cx="2926048" cy="2651731"/>
              <a:chOff x="2286360" y="3954457"/>
              <a:chExt cx="2926048" cy="2377414"/>
            </a:xfrm>
          </p:grpSpPr>
          <p:sp>
            <p:nvSpPr>
              <p:cNvPr id="34" name="Rectangle 33"/>
              <p:cNvSpPr/>
              <p:nvPr/>
            </p:nvSpPr>
            <p:spPr bwMode="auto">
              <a:xfrm>
                <a:off x="2286360" y="3954457"/>
                <a:ext cx="2926048" cy="23774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System Route Table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5" name="Rectangle: Rounded Corners 34"/>
              <p:cNvSpPr/>
              <p:nvPr/>
            </p:nvSpPr>
            <p:spPr bwMode="auto">
              <a:xfrm>
                <a:off x="2743557" y="4525802"/>
                <a:ext cx="2011657" cy="457195"/>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Local VNet rules</a:t>
                </a:r>
              </a:p>
            </p:txBody>
          </p:sp>
          <p:sp>
            <p:nvSpPr>
              <p:cNvPr id="36" name="Rectangle: Rounded Corners 35"/>
              <p:cNvSpPr/>
              <p:nvPr/>
            </p:nvSpPr>
            <p:spPr bwMode="auto">
              <a:xfrm>
                <a:off x="2743556" y="5120155"/>
                <a:ext cx="2011657" cy="457195"/>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Cross-</a:t>
                </a:r>
                <a:r>
                  <a:rPr kumimoji="0" lang="en-US" sz="20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rules</a:t>
                </a:r>
              </a:p>
            </p:txBody>
          </p:sp>
          <p:sp>
            <p:nvSpPr>
              <p:cNvPr id="38" name="Rectangle: Rounded Corners 37"/>
              <p:cNvSpPr/>
              <p:nvPr/>
            </p:nvSpPr>
            <p:spPr bwMode="auto">
              <a:xfrm>
                <a:off x="2743555" y="5691798"/>
                <a:ext cx="2011657" cy="45719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Internet rule</a:t>
                </a:r>
              </a:p>
            </p:txBody>
          </p:sp>
        </p:grpSp>
        <p:sp>
          <p:nvSpPr>
            <p:cNvPr id="39" name="Rectangle: Rounded Corners 38"/>
            <p:cNvSpPr/>
            <p:nvPr/>
          </p:nvSpPr>
          <p:spPr bwMode="auto">
            <a:xfrm>
              <a:off x="5308910" y="4502045"/>
              <a:ext cx="8133008" cy="50819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Send traffic directly between VMs in the same VNet.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Rules are generated based on the </a:t>
              </a:r>
              <a:r>
                <a:rPr kumimoji="0" lang="en-US" sz="1600" b="0" i="0" u="none" strike="noStrike" kern="0" cap="none" spc="0" normalizeH="0" baseline="0" noProof="0" dirty="0" err="1">
                  <a:ln>
                    <a:noFill/>
                  </a:ln>
                  <a:solidFill>
                    <a:schemeClr val="tx1"/>
                  </a:solidFill>
                  <a:effectLst/>
                  <a:uLnTx/>
                  <a:uFillTx/>
                </a:rPr>
                <a:t>VNet's</a:t>
              </a:r>
              <a:r>
                <a:rPr kumimoji="0" lang="en-US" sz="1600" b="0" i="0" u="none" strike="noStrike" kern="0" cap="none" spc="0" normalizeH="0" baseline="0" noProof="0" dirty="0">
                  <a:ln>
                    <a:noFill/>
                  </a:ln>
                  <a:solidFill>
                    <a:schemeClr val="tx1"/>
                  </a:solidFill>
                  <a:effectLst/>
                  <a:uLnTx/>
                  <a:uFillTx/>
                </a:rPr>
                <a:t> address space.</a:t>
              </a:r>
            </a:p>
          </p:txBody>
        </p:sp>
        <p:sp>
          <p:nvSpPr>
            <p:cNvPr id="40" name="Rectangle: Rounded Corners 39"/>
            <p:cNvSpPr/>
            <p:nvPr/>
          </p:nvSpPr>
          <p:spPr bwMode="auto">
            <a:xfrm>
              <a:off x="5306410" y="5152861"/>
              <a:ext cx="8135507" cy="50819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Send traffic to remote networks over IPSec VPN or ExpressRoute.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Rules are generated based on Local Network Gateway </a:t>
              </a:r>
              <a:r>
                <a:rPr kumimoji="0" lang="en-US" sz="1600" b="0" i="0" u="none" strike="noStrike" kern="0" cap="none" spc="0" normalizeH="0" baseline="0" noProof="0" dirty="0" err="1">
                  <a:ln>
                    <a:noFill/>
                  </a:ln>
                  <a:solidFill>
                    <a:schemeClr val="tx1"/>
                  </a:solidFill>
                  <a:effectLst/>
                  <a:uLnTx/>
                  <a:uFillTx/>
                </a:rPr>
                <a:t>config</a:t>
              </a:r>
              <a:r>
                <a:rPr kumimoji="0" lang="en-US" sz="1600" b="0" i="0" u="none" strike="noStrike" kern="0" cap="none" spc="0" normalizeH="0" baseline="0" noProof="0" dirty="0">
                  <a:ln>
                    <a:noFill/>
                  </a:ln>
                  <a:solidFill>
                    <a:schemeClr val="tx1"/>
                  </a:solidFill>
                  <a:effectLst/>
                  <a:uLnTx/>
                  <a:uFillTx/>
                </a:rPr>
                <a:t> or BGP announcements</a:t>
              </a:r>
            </a:p>
          </p:txBody>
        </p:sp>
        <p:sp>
          <p:nvSpPr>
            <p:cNvPr id="41" name="Rectangle: Rounded Corners 40"/>
            <p:cNvSpPr/>
            <p:nvPr/>
          </p:nvSpPr>
          <p:spPr bwMode="auto">
            <a:xfrm>
              <a:off x="5306411" y="5802579"/>
              <a:ext cx="8135506" cy="50819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Default route</a:t>
              </a:r>
            </a:p>
          </p:txBody>
        </p:sp>
        <p:cxnSp>
          <p:nvCxnSpPr>
            <p:cNvPr id="42" name="Straight Arrow Connector 41"/>
            <p:cNvCxnSpPr>
              <a:stCxn id="35" idx="3"/>
              <a:endCxn id="39" idx="1"/>
            </p:cNvCxnSpPr>
            <p:nvPr/>
          </p:nvCxnSpPr>
          <p:spPr>
            <a:xfrm>
              <a:off x="4663775" y="4755261"/>
              <a:ext cx="645135" cy="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6" idx="3"/>
              <a:endCxn id="40" idx="1"/>
            </p:cNvCxnSpPr>
            <p:nvPr/>
          </p:nvCxnSpPr>
          <p:spPr>
            <a:xfrm flipV="1">
              <a:off x="4663774" y="5406956"/>
              <a:ext cx="642636" cy="112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3"/>
              <a:endCxn id="41" idx="1"/>
            </p:cNvCxnSpPr>
            <p:nvPr/>
          </p:nvCxnSpPr>
          <p:spPr>
            <a:xfrm>
              <a:off x="4663773" y="6055795"/>
              <a:ext cx="642638" cy="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74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User Defined Routes (UDR)</a:t>
            </a:r>
          </a:p>
        </p:txBody>
      </p:sp>
      <p:sp>
        <p:nvSpPr>
          <p:cNvPr id="6" name="Text Placeholder 5"/>
          <p:cNvSpPr>
            <a:spLocks noGrp="1"/>
          </p:cNvSpPr>
          <p:nvPr>
            <p:ph type="body" sz="quarter" idx="10"/>
          </p:nvPr>
        </p:nvSpPr>
        <p:spPr>
          <a:xfrm>
            <a:off x="274638" y="1212850"/>
            <a:ext cx="11887200" cy="1144929"/>
          </a:xfrm>
        </p:spPr>
        <p:txBody>
          <a:bodyPr/>
          <a:lstStyle/>
          <a:p>
            <a:r>
              <a:rPr lang="en-US" noProof="0" dirty="0"/>
              <a:t>Use case 1: Virtual appliances</a:t>
            </a:r>
          </a:p>
          <a:p>
            <a:pPr marL="342900" lvl="1"/>
            <a:endParaRPr lang="en-US" sz="2400" noProof="0" dirty="0"/>
          </a:p>
        </p:txBody>
      </p:sp>
      <p:sp>
        <p:nvSpPr>
          <p:cNvPr id="12" name="Rectangle 11"/>
          <p:cNvSpPr/>
          <p:nvPr/>
        </p:nvSpPr>
        <p:spPr bwMode="auto">
          <a:xfrm>
            <a:off x="4755279" y="235777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 name="Rectangle: Rounded Corners 12"/>
          <p:cNvSpPr/>
          <p:nvPr/>
        </p:nvSpPr>
        <p:spPr bwMode="auto">
          <a:xfrm>
            <a:off x="8793040" y="212999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4938804"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5117528" y="354189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5932956" y="292468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7341488" y="316318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7674697" y="35106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Rounded Corners 25"/>
          <p:cNvSpPr/>
          <p:nvPr/>
        </p:nvSpPr>
        <p:spPr bwMode="auto">
          <a:xfrm>
            <a:off x="8335640" y="292907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7" name="Rectangle 26"/>
          <p:cNvSpPr/>
          <p:nvPr/>
        </p:nvSpPr>
        <p:spPr bwMode="auto">
          <a:xfrm>
            <a:off x="4938805" y="4895447"/>
            <a:ext cx="7039174"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p:nvPr/>
        </p:nvCxnSpPr>
        <p:spPr>
          <a:xfrm flipV="1">
            <a:off x="5133004" y="5649583"/>
            <a:ext cx="3265672" cy="20310"/>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149399" y="3935921"/>
            <a:ext cx="25988" cy="1733972"/>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8398676" y="3921506"/>
            <a:ext cx="0" cy="1728077"/>
          </a:xfrm>
          <a:prstGeom prst="line">
            <a:avLst/>
          </a:prstGeom>
          <a:ln w="317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9755287"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10285883" y="3510645"/>
            <a:ext cx="829515" cy="82172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Appliance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4" name="Rectangle: Rounded Corners 53"/>
          <p:cNvSpPr/>
          <p:nvPr/>
        </p:nvSpPr>
        <p:spPr bwMode="auto">
          <a:xfrm>
            <a:off x="10749439" y="2924682"/>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Subnet3</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10.57.3.0/25</a:t>
            </a:r>
            <a:endParaRPr kumimoji="0" lang="en-US" sz="1600" b="0" i="0" u="none" strike="noStrike" kern="0" cap="none" spc="0" normalizeH="0" baseline="0" noProof="0" dirty="0">
              <a:ln>
                <a:noFill/>
              </a:ln>
              <a:solidFill>
                <a:schemeClr val="tx1"/>
              </a:solidFill>
              <a:effectLst/>
              <a:uLnTx/>
              <a:uFillTx/>
            </a:endParaRPr>
          </a:p>
        </p:txBody>
      </p:sp>
      <p:sp>
        <p:nvSpPr>
          <p:cNvPr id="8" name="TextBox 7"/>
          <p:cNvSpPr txBox="1"/>
          <p:nvPr/>
        </p:nvSpPr>
        <p:spPr>
          <a:xfrm>
            <a:off x="5223653" y="5250732"/>
            <a:ext cx="3378821"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it-IT" sz="1600" b="0" i="0" u="none" strike="noStrike" kern="0" cap="none" spc="0" normalizeH="0" baseline="0" noProof="0" dirty="0">
                <a:ln>
                  <a:noFill/>
                </a:ln>
                <a:solidFill>
                  <a:schemeClr val="accent3"/>
                </a:solidFill>
                <a:effectLst/>
                <a:uLnTx/>
                <a:uFillTx/>
              </a:rPr>
              <a:t>Sytem Route (Local VNet rule)</a:t>
            </a:r>
            <a:endParaRPr kumimoji="0" lang="en-US" sz="1600" b="0" i="0" u="none" strike="noStrike" kern="0" cap="none" spc="0" normalizeH="0" baseline="0" noProof="0" dirty="0" err="1">
              <a:ln>
                <a:noFill/>
              </a:ln>
              <a:solidFill>
                <a:schemeClr val="accent3"/>
              </a:solidFill>
              <a:effectLst/>
              <a:uLnTx/>
              <a:uFillTx/>
            </a:endParaRPr>
          </a:p>
        </p:txBody>
      </p:sp>
      <p:graphicFrame>
        <p:nvGraphicFramePr>
          <p:cNvPr id="24" name="Table 23"/>
          <p:cNvGraphicFramePr>
            <a:graphicFrameLocks noGrp="1"/>
          </p:cNvGraphicFramePr>
          <p:nvPr>
            <p:extLst/>
          </p:nvPr>
        </p:nvGraphicFramePr>
        <p:xfrm>
          <a:off x="206096" y="3261596"/>
          <a:ext cx="4387522" cy="1005840"/>
        </p:xfrm>
        <a:graphic>
          <a:graphicData uri="http://schemas.openxmlformats.org/drawingml/2006/table">
            <a:tbl>
              <a:tblPr firstRow="1" bandRow="1">
                <a:tableStyleId>{5C22544A-7EE6-4342-B048-85BDC9FD1C3A}</a:tableStyleId>
              </a:tblPr>
              <a:tblGrid>
                <a:gridCol w="2193761">
                  <a:extLst>
                    <a:ext uri="{9D8B030D-6E8A-4147-A177-3AD203B41FA5}">
                      <a16:colId xmlns:a16="http://schemas.microsoft.com/office/drawing/2014/main" val="1890790428"/>
                    </a:ext>
                  </a:extLst>
                </a:gridCol>
                <a:gridCol w="2193761">
                  <a:extLst>
                    <a:ext uri="{9D8B030D-6E8A-4147-A177-3AD203B41FA5}">
                      <a16:colId xmlns:a16="http://schemas.microsoft.com/office/drawing/2014/main" val="4238020326"/>
                    </a:ext>
                  </a:extLst>
                </a:gridCol>
              </a:tblGrid>
              <a:tr h="335280">
                <a:tc gridSpan="2">
                  <a:txBody>
                    <a:bodyPr/>
                    <a:lstStyle/>
                    <a:p>
                      <a:pPr algn="ctr"/>
                      <a:r>
                        <a:rPr lang="it-IT" sz="1600" b="0" dirty="0"/>
                        <a:t>System</a:t>
                      </a:r>
                      <a:r>
                        <a:rPr lang="it-IT" sz="1600" b="0" baseline="0" dirty="0"/>
                        <a:t> </a:t>
                      </a:r>
                      <a:r>
                        <a:rPr lang="it-IT" sz="1600" b="0" baseline="0" dirty="0" err="1"/>
                        <a:t>Route</a:t>
                      </a:r>
                      <a:r>
                        <a:rPr lang="it-IT" sz="1600" b="0" baseline="0" dirty="0"/>
                        <a:t> </a:t>
                      </a:r>
                      <a:r>
                        <a:rPr lang="it-IT" sz="1600" b="0" baseline="0" dirty="0" err="1"/>
                        <a:t>Table</a:t>
                      </a:r>
                      <a:endParaRPr lang="en-US" sz="1600" b="0" dirty="0"/>
                    </a:p>
                  </a:txBody>
                  <a:tcPr/>
                </a:tc>
                <a:tc hMerge="1">
                  <a:txBody>
                    <a:bodyPr/>
                    <a:lstStyle/>
                    <a:p>
                      <a:endParaRPr lang="en-US" dirty="0"/>
                    </a:p>
                  </a:txBody>
                  <a:tcPr/>
                </a:tc>
                <a:extLst>
                  <a:ext uri="{0D108BD9-81ED-4DB2-BD59-A6C34878D82A}">
                    <a16:rowId xmlns:a16="http://schemas.microsoft.com/office/drawing/2014/main" val="2028981185"/>
                  </a:ext>
                </a:extLst>
              </a:tr>
              <a:tr h="335280">
                <a:tc>
                  <a:txBody>
                    <a:bodyPr/>
                    <a:lstStyle/>
                    <a:p>
                      <a:r>
                        <a:rPr lang="it-IT" sz="1600" dirty="0"/>
                        <a:t>Dest: 10.57.0.0/16</a:t>
                      </a:r>
                      <a:endParaRPr lang="en-US" sz="1600" dirty="0"/>
                    </a:p>
                  </a:txBody>
                  <a:tcPr/>
                </a:tc>
                <a:tc>
                  <a:txBody>
                    <a:bodyPr/>
                    <a:lstStyle/>
                    <a:p>
                      <a:r>
                        <a:rPr lang="it-IT" sz="1600" dirty="0"/>
                        <a:t>Send to: Local VNet</a:t>
                      </a:r>
                      <a:endParaRPr lang="en-US" sz="1600" dirty="0"/>
                    </a:p>
                  </a:txBody>
                  <a:tcPr/>
                </a:tc>
                <a:extLst>
                  <a:ext uri="{0D108BD9-81ED-4DB2-BD59-A6C34878D82A}">
                    <a16:rowId xmlns:a16="http://schemas.microsoft.com/office/drawing/2014/main" val="1675012222"/>
                  </a:ext>
                </a:extLst>
              </a:tr>
              <a:tr h="335280">
                <a:tc>
                  <a:txBody>
                    <a:bodyPr/>
                    <a:lstStyle/>
                    <a:p>
                      <a:r>
                        <a:rPr lang="it-IT" sz="1600" dirty="0"/>
                        <a:t>Dest:</a:t>
                      </a:r>
                      <a:r>
                        <a:rPr lang="it-IT" sz="1600" baseline="0" dirty="0"/>
                        <a:t> </a:t>
                      </a:r>
                      <a:r>
                        <a:rPr lang="it-IT" sz="1600" dirty="0"/>
                        <a:t>0.0.0.0/0</a:t>
                      </a:r>
                      <a:endParaRPr lang="en-US" sz="1600" dirty="0"/>
                    </a:p>
                  </a:txBody>
                  <a:tcPr/>
                </a:tc>
                <a:tc>
                  <a:txBody>
                    <a:bodyPr/>
                    <a:lstStyle/>
                    <a:p>
                      <a:r>
                        <a:rPr lang="it-IT" sz="1600" dirty="0" err="1"/>
                        <a:t>Send</a:t>
                      </a:r>
                      <a:r>
                        <a:rPr lang="it-IT" sz="1600" dirty="0"/>
                        <a:t> to: Inter</a:t>
                      </a:r>
                      <a:r>
                        <a:rPr lang="it-IT" sz="1600" baseline="0" dirty="0"/>
                        <a:t>net</a:t>
                      </a:r>
                      <a:endParaRPr lang="it-IT" sz="1600" dirty="0"/>
                    </a:p>
                  </a:txBody>
                  <a:tcPr/>
                </a:tc>
                <a:extLst>
                  <a:ext uri="{0D108BD9-81ED-4DB2-BD59-A6C34878D82A}">
                    <a16:rowId xmlns:a16="http://schemas.microsoft.com/office/drawing/2014/main" val="4080251713"/>
                  </a:ext>
                </a:extLst>
              </a:tr>
            </a:tbl>
          </a:graphicData>
        </a:graphic>
      </p:graphicFrame>
    </p:spTree>
    <p:extLst>
      <p:ext uri="{BB962C8B-B14F-4D97-AF65-F5344CB8AC3E}">
        <p14:creationId xmlns:p14="http://schemas.microsoft.com/office/powerpoint/2010/main" val="327525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User Defined Routes (UDR)</a:t>
            </a:r>
          </a:p>
        </p:txBody>
      </p:sp>
      <p:sp>
        <p:nvSpPr>
          <p:cNvPr id="6" name="Text Placeholder 5"/>
          <p:cNvSpPr>
            <a:spLocks noGrp="1"/>
          </p:cNvSpPr>
          <p:nvPr>
            <p:ph type="body" sz="quarter" idx="10"/>
          </p:nvPr>
        </p:nvSpPr>
        <p:spPr>
          <a:xfrm>
            <a:off x="274638" y="1212850"/>
            <a:ext cx="11887200" cy="1698927"/>
          </a:xfrm>
        </p:spPr>
        <p:txBody>
          <a:bodyPr/>
          <a:lstStyle/>
          <a:p>
            <a:r>
              <a:rPr lang="en-US" dirty="0"/>
              <a:t>Additional routes that modify a </a:t>
            </a:r>
            <a:r>
              <a:rPr lang="en-US" dirty="0" err="1"/>
              <a:t>VNet's</a:t>
            </a:r>
            <a:r>
              <a:rPr lang="en-US" dirty="0"/>
              <a:t> default routing policy</a:t>
            </a:r>
          </a:p>
          <a:p>
            <a:pPr marL="342900" lvl="1"/>
            <a:endParaRPr lang="en-US" sz="2400" dirty="0"/>
          </a:p>
        </p:txBody>
      </p:sp>
      <p:sp>
        <p:nvSpPr>
          <p:cNvPr id="34" name="Rectangle 33"/>
          <p:cNvSpPr/>
          <p:nvPr/>
        </p:nvSpPr>
        <p:spPr bwMode="auto">
          <a:xfrm>
            <a:off x="9235790" y="2093894"/>
            <a:ext cx="2926048" cy="43890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Custom Route Table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5" name="Rectangle: Rounded Corners 34"/>
          <p:cNvSpPr/>
          <p:nvPr/>
        </p:nvSpPr>
        <p:spPr bwMode="auto">
          <a:xfrm>
            <a:off x="9692988" y="4105552"/>
            <a:ext cx="2011657" cy="570956"/>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Local VNet rules</a:t>
            </a:r>
          </a:p>
        </p:txBody>
      </p:sp>
      <p:sp>
        <p:nvSpPr>
          <p:cNvPr id="36" name="Rectangle: Rounded Corners 35"/>
          <p:cNvSpPr/>
          <p:nvPr/>
        </p:nvSpPr>
        <p:spPr bwMode="auto">
          <a:xfrm>
            <a:off x="9692987" y="4847793"/>
            <a:ext cx="2011657" cy="57095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Cross-</a:t>
            </a:r>
            <a:r>
              <a:rPr kumimoji="0" lang="en-US" sz="20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rules</a:t>
            </a:r>
          </a:p>
        </p:txBody>
      </p:sp>
      <p:sp>
        <p:nvSpPr>
          <p:cNvPr id="38" name="Rectangle: Rounded Corners 37"/>
          <p:cNvSpPr/>
          <p:nvPr/>
        </p:nvSpPr>
        <p:spPr bwMode="auto">
          <a:xfrm>
            <a:off x="9692986" y="5595267"/>
            <a:ext cx="2011657" cy="570956"/>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Internet rule</a:t>
            </a:r>
          </a:p>
        </p:txBody>
      </p:sp>
      <p:sp>
        <p:nvSpPr>
          <p:cNvPr id="16" name="Rectangle: Rounded Corners 15"/>
          <p:cNvSpPr/>
          <p:nvPr/>
        </p:nvSpPr>
        <p:spPr bwMode="auto">
          <a:xfrm>
            <a:off x="9692985" y="2761676"/>
            <a:ext cx="2011657" cy="570956"/>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UDR</a:t>
            </a:r>
          </a:p>
        </p:txBody>
      </p:sp>
      <p:sp>
        <p:nvSpPr>
          <p:cNvPr id="3" name="Rectangle 2"/>
          <p:cNvSpPr/>
          <p:nvPr/>
        </p:nvSpPr>
        <p:spPr bwMode="auto">
          <a:xfrm>
            <a:off x="9510107" y="3565434"/>
            <a:ext cx="2377414" cy="2734654"/>
          </a:xfrm>
          <a:prstGeom prst="rect">
            <a:avLst/>
          </a:prstGeom>
          <a:noFill/>
          <a:ln w="25400">
            <a:solidFill>
              <a:srgbClr val="FFFFFF"/>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System Route Table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 name="Rectangle 3"/>
          <p:cNvSpPr/>
          <p:nvPr/>
        </p:nvSpPr>
        <p:spPr>
          <a:xfrm>
            <a:off x="272272" y="2494983"/>
            <a:ext cx="8414815" cy="2554545"/>
          </a:xfrm>
          <a:prstGeom prst="rect">
            <a:avLst/>
          </a:prstGeom>
        </p:spPr>
        <p:txBody>
          <a:bodyPr wrap="square">
            <a:spAutoFit/>
          </a:bodyPr>
          <a:lstStyle/>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A custom route table contains one or more UDR AND the system routes</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Each subnet in a VNet can be assigned a different custom route table</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lang="de-DE" sz="2000" kern="0" dirty="0">
                <a:gradFill>
                  <a:gsLst>
                    <a:gs pos="1250">
                      <a:schemeClr val="tx1"/>
                    </a:gs>
                    <a:gs pos="100000">
                      <a:schemeClr val="tx1"/>
                    </a:gs>
                  </a:gsLst>
                  <a:lin ang="5400000" scaled="0"/>
                </a:gradFill>
              </a:rPr>
              <a:t>Custom routes are then programmed in the network interfaces connected to that subnet</a:t>
            </a:r>
            <a:endPar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A custom route table can be assigned to the Gateway Subnet  </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Tree>
    <p:extLst>
      <p:ext uri="{BB962C8B-B14F-4D97-AF65-F5344CB8AC3E}">
        <p14:creationId xmlns:p14="http://schemas.microsoft.com/office/powerpoint/2010/main" val="242020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User Defined Routes (UDR)</a:t>
            </a:r>
          </a:p>
        </p:txBody>
      </p:sp>
      <p:sp>
        <p:nvSpPr>
          <p:cNvPr id="6" name="Text Placeholder 5"/>
          <p:cNvSpPr>
            <a:spLocks noGrp="1"/>
          </p:cNvSpPr>
          <p:nvPr>
            <p:ph type="body" sz="quarter" idx="10"/>
          </p:nvPr>
        </p:nvSpPr>
        <p:spPr>
          <a:xfrm>
            <a:off x="274638" y="1212850"/>
            <a:ext cx="11887200" cy="1144929"/>
          </a:xfrm>
        </p:spPr>
        <p:txBody>
          <a:bodyPr/>
          <a:lstStyle/>
          <a:p>
            <a:r>
              <a:rPr lang="en-US" noProof="0" dirty="0"/>
              <a:t>Use case 1: Virtual appliances</a:t>
            </a:r>
          </a:p>
          <a:p>
            <a:pPr marL="342900" lvl="1"/>
            <a:endParaRPr lang="en-US" sz="2400" noProof="0" dirty="0"/>
          </a:p>
        </p:txBody>
      </p:sp>
      <p:sp>
        <p:nvSpPr>
          <p:cNvPr id="12" name="Rectangle 11"/>
          <p:cNvSpPr/>
          <p:nvPr/>
        </p:nvSpPr>
        <p:spPr bwMode="auto">
          <a:xfrm>
            <a:off x="4755279" y="235777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 name="Rectangle: Rounded Corners 12"/>
          <p:cNvSpPr/>
          <p:nvPr/>
        </p:nvSpPr>
        <p:spPr bwMode="auto">
          <a:xfrm>
            <a:off x="8793040" y="212999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4938804"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5117528" y="354189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5932956" y="292468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7341488" y="316318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7674697" y="35106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Rounded Corners 25"/>
          <p:cNvSpPr/>
          <p:nvPr/>
        </p:nvSpPr>
        <p:spPr bwMode="auto">
          <a:xfrm>
            <a:off x="8335640" y="292907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7" name="Rectangle 26"/>
          <p:cNvSpPr/>
          <p:nvPr/>
        </p:nvSpPr>
        <p:spPr bwMode="auto">
          <a:xfrm>
            <a:off x="4938805" y="4895447"/>
            <a:ext cx="7039174"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49"/>
          <p:cNvSpPr/>
          <p:nvPr/>
        </p:nvSpPr>
        <p:spPr bwMode="auto">
          <a:xfrm>
            <a:off x="9755287"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10285883" y="3510645"/>
            <a:ext cx="829515" cy="82172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Appliance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4" name="Rectangle: Rounded Corners 53"/>
          <p:cNvSpPr/>
          <p:nvPr/>
        </p:nvSpPr>
        <p:spPr bwMode="auto">
          <a:xfrm>
            <a:off x="10749439" y="2924682"/>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Subnet3</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10.57.3.0/25</a:t>
            </a:r>
            <a:endParaRPr kumimoji="0" lang="en-US" sz="1600" b="0" i="0" u="none" strike="noStrike" kern="0" cap="none" spc="0" normalizeH="0" baseline="0" noProof="0" dirty="0">
              <a:ln>
                <a:noFill/>
              </a:ln>
              <a:solidFill>
                <a:schemeClr val="tx1"/>
              </a:solidFill>
              <a:effectLst/>
              <a:uLnTx/>
              <a:uFillTx/>
            </a:endParaRPr>
          </a:p>
        </p:txBody>
      </p:sp>
      <p:cxnSp>
        <p:nvCxnSpPr>
          <p:cNvPr id="62" name="Straight Connector 61"/>
          <p:cNvCxnSpPr/>
          <p:nvPr/>
        </p:nvCxnSpPr>
        <p:spPr>
          <a:xfrm flipH="1" flipV="1">
            <a:off x="10506676" y="4130870"/>
            <a:ext cx="9194" cy="920855"/>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10697818" y="4130868"/>
            <a:ext cx="12655" cy="120170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273661" y="5326043"/>
            <a:ext cx="5424122" cy="1305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273661" y="3953791"/>
            <a:ext cx="3367" cy="138014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8089454" y="5041175"/>
            <a:ext cx="2438962" cy="540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23" idx="2"/>
          </p:cNvCxnSpPr>
          <p:nvPr/>
        </p:nvCxnSpPr>
        <p:spPr>
          <a:xfrm flipH="1" flipV="1">
            <a:off x="8089455" y="3904672"/>
            <a:ext cx="14274" cy="113650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528417" y="4130868"/>
            <a:ext cx="182056"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593975" y="4933092"/>
            <a:ext cx="3378821"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it-IT" sz="1600" b="0" i="0" u="none" strike="noStrike" kern="0" cap="none" spc="0" normalizeH="0" baseline="0" noProof="0" dirty="0">
                <a:ln>
                  <a:noFill/>
                </a:ln>
                <a:solidFill>
                  <a:schemeClr val="accent6"/>
                </a:solidFill>
                <a:effectLst/>
                <a:uLnTx/>
                <a:uFillTx/>
              </a:rPr>
              <a:t>UDR</a:t>
            </a:r>
            <a:endParaRPr kumimoji="0" lang="en-US" sz="1600" b="0" i="0" u="none" strike="noStrike" kern="0" cap="none" spc="0" normalizeH="0" baseline="0" noProof="0" dirty="0" err="1">
              <a:ln>
                <a:noFill/>
              </a:ln>
              <a:solidFill>
                <a:schemeClr val="accent6"/>
              </a:solidFill>
              <a:effectLst/>
              <a:uLnTx/>
              <a:uFillTx/>
            </a:endParaRPr>
          </a:p>
        </p:txBody>
      </p:sp>
      <p:sp>
        <p:nvSpPr>
          <p:cNvPr id="92" name="Rectangle 91"/>
          <p:cNvSpPr/>
          <p:nvPr/>
        </p:nvSpPr>
        <p:spPr>
          <a:xfrm>
            <a:off x="272273" y="2494983"/>
            <a:ext cx="4188060" cy="2369880"/>
          </a:xfrm>
          <a:prstGeom prst="rect">
            <a:avLst/>
          </a:prstGeom>
        </p:spPr>
        <p:txBody>
          <a:bodyPr wrap="square">
            <a:spAutoFit/>
          </a:bodyPr>
          <a:lstStyle/>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According to the system route table, traffic flow directly from VM1 to VM4</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A UDR can be used to override this behavior and send the traffic through an intermediate hop (e.g. a firewalling VA)</a:t>
            </a:r>
          </a:p>
        </p:txBody>
      </p:sp>
      <p:sp>
        <p:nvSpPr>
          <p:cNvPr id="2" name="Rectangle 1"/>
          <p:cNvSpPr/>
          <p:nvPr/>
        </p:nvSpPr>
        <p:spPr bwMode="auto">
          <a:xfrm>
            <a:off x="5203903" y="2456618"/>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7615041" y="2451417"/>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48511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User Defined Routes (UDR)</a:t>
            </a:r>
          </a:p>
        </p:txBody>
      </p:sp>
      <p:sp>
        <p:nvSpPr>
          <p:cNvPr id="6" name="Text Placeholder 5"/>
          <p:cNvSpPr>
            <a:spLocks noGrp="1"/>
          </p:cNvSpPr>
          <p:nvPr>
            <p:ph type="body" sz="quarter" idx="10"/>
          </p:nvPr>
        </p:nvSpPr>
        <p:spPr>
          <a:xfrm>
            <a:off x="274638" y="1212850"/>
            <a:ext cx="11887200" cy="1144929"/>
          </a:xfrm>
        </p:spPr>
        <p:txBody>
          <a:bodyPr/>
          <a:lstStyle/>
          <a:p>
            <a:r>
              <a:rPr lang="en-US" noProof="0" dirty="0"/>
              <a:t>Use case 2: Inbound S2S traffic</a:t>
            </a:r>
          </a:p>
          <a:p>
            <a:pPr marL="342900" lvl="1"/>
            <a:endParaRPr lang="en-US" sz="2400" noProof="0" dirty="0"/>
          </a:p>
        </p:txBody>
      </p:sp>
      <p:sp>
        <p:nvSpPr>
          <p:cNvPr id="12" name="Rectangle 11"/>
          <p:cNvSpPr/>
          <p:nvPr/>
        </p:nvSpPr>
        <p:spPr bwMode="auto">
          <a:xfrm>
            <a:off x="457580" y="235777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 name="Rectangle: Rounded Corners 12"/>
          <p:cNvSpPr/>
          <p:nvPr/>
        </p:nvSpPr>
        <p:spPr bwMode="auto">
          <a:xfrm>
            <a:off x="4495341" y="212999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a:t>
            </a:r>
            <a:r>
              <a:rPr lang="it-IT" sz="1600" kern="0" dirty="0">
                <a:solidFill>
                  <a:schemeClr val="tx1"/>
                </a:solidFill>
              </a:rPr>
              <a:t>VNet1</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641105"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819829" y="354189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1635257" y="292468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043789" y="316318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Rounded Corners 25"/>
          <p:cNvSpPr/>
          <p:nvPr/>
        </p:nvSpPr>
        <p:spPr bwMode="auto">
          <a:xfrm>
            <a:off x="4037941" y="292907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7" name="Rectangle 26"/>
          <p:cNvSpPr/>
          <p:nvPr/>
        </p:nvSpPr>
        <p:spPr bwMode="auto">
          <a:xfrm>
            <a:off x="641106" y="4895447"/>
            <a:ext cx="7039174"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49"/>
          <p:cNvSpPr/>
          <p:nvPr/>
        </p:nvSpPr>
        <p:spPr bwMode="auto">
          <a:xfrm>
            <a:off x="5457588"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3740377" y="3593721"/>
            <a:ext cx="829515" cy="82172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Appliance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4" name="Rectangle: Rounded Corners 53"/>
          <p:cNvSpPr/>
          <p:nvPr/>
        </p:nvSpPr>
        <p:spPr bwMode="auto">
          <a:xfrm>
            <a:off x="6451740" y="2924682"/>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GW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10.57.9.0/28</a:t>
            </a:r>
            <a:endParaRPr kumimoji="0" lang="en-US" sz="1600" b="0" i="0" u="none" strike="noStrike" kern="0" cap="none" spc="0" normalizeH="0" baseline="0" noProof="0" dirty="0">
              <a:ln>
                <a:noFill/>
              </a:ln>
              <a:solidFill>
                <a:schemeClr val="tx1"/>
              </a:solidFill>
              <a:effectLst/>
              <a:uLnTx/>
              <a:uFillTx/>
            </a:endParaRPr>
          </a:p>
        </p:txBody>
      </p:sp>
      <p:sp>
        <p:nvSpPr>
          <p:cNvPr id="2" name="Rectangle 1"/>
          <p:cNvSpPr/>
          <p:nvPr/>
        </p:nvSpPr>
        <p:spPr bwMode="auto">
          <a:xfrm>
            <a:off x="906204" y="2456618"/>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8" name="Picture 27"/>
          <p:cNvPicPr>
            <a:picLocks noChangeAspect="1"/>
          </p:cNvPicPr>
          <p:nvPr/>
        </p:nvPicPr>
        <p:blipFill>
          <a:blip r:embed="rId3"/>
          <a:stretch>
            <a:fillRect/>
          </a:stretch>
        </p:blipFill>
        <p:spPr>
          <a:xfrm>
            <a:off x="10881626" y="2347173"/>
            <a:ext cx="1280212" cy="2049868"/>
          </a:xfrm>
          <a:prstGeom prst="rect">
            <a:avLst/>
          </a:prstGeom>
        </p:spPr>
      </p:pic>
      <p:sp>
        <p:nvSpPr>
          <p:cNvPr id="29" name="Cloud 28"/>
          <p:cNvSpPr/>
          <p:nvPr/>
        </p:nvSpPr>
        <p:spPr bwMode="auto">
          <a:xfrm>
            <a:off x="9154605" y="4625232"/>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31" name="Rectangle 30"/>
          <p:cNvSpPr/>
          <p:nvPr/>
        </p:nvSpPr>
        <p:spPr bwMode="auto">
          <a:xfrm>
            <a:off x="6289447" y="3659220"/>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6130966" y="375480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flipV="1">
            <a:off x="3932262" y="4415443"/>
            <a:ext cx="2117" cy="90747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715332" y="5333689"/>
            <a:ext cx="2615549" cy="1761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35206" y="3778095"/>
            <a:ext cx="893255" cy="15652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8461" y="3778095"/>
            <a:ext cx="653165" cy="90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30719" y="3935921"/>
            <a:ext cx="3867" cy="138699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0719" y="5318973"/>
            <a:ext cx="2712926" cy="394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288237" y="4415443"/>
            <a:ext cx="20545" cy="927924"/>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287143" y="4164255"/>
            <a:ext cx="18150" cy="120338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715332" y="4164254"/>
            <a:ext cx="0" cy="120338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288237" y="5346672"/>
            <a:ext cx="2001210" cy="46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Arrow: Right 23"/>
          <p:cNvSpPr/>
          <p:nvPr/>
        </p:nvSpPr>
        <p:spPr bwMode="auto">
          <a:xfrm>
            <a:off x="2030789" y="5189349"/>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Arrow: Right 64"/>
          <p:cNvSpPr/>
          <p:nvPr/>
        </p:nvSpPr>
        <p:spPr bwMode="auto">
          <a:xfrm>
            <a:off x="5011786"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Arrow: Right 65"/>
          <p:cNvSpPr/>
          <p:nvPr/>
        </p:nvSpPr>
        <p:spPr bwMode="auto">
          <a:xfrm rot="17984691">
            <a:off x="9422074" y="4549258"/>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Arrow: Right 48"/>
          <p:cNvSpPr/>
          <p:nvPr/>
        </p:nvSpPr>
        <p:spPr bwMode="auto">
          <a:xfrm>
            <a:off x="7248859"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245379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Load Balancer</a:t>
            </a:r>
          </a:p>
        </p:txBody>
      </p:sp>
      <p:sp>
        <p:nvSpPr>
          <p:cNvPr id="4" name="Rectangle 3">
            <a:extLst>
              <a:ext uri="{FF2B5EF4-FFF2-40B4-BE49-F238E27FC236}">
                <a16:creationId xmlns:a16="http://schemas.microsoft.com/office/drawing/2014/main" id="{C7473903-7107-405C-81C2-042FE731BB6E}"/>
              </a:ext>
            </a:extLst>
          </p:cNvPr>
          <p:cNvSpPr/>
          <p:nvPr/>
        </p:nvSpPr>
        <p:spPr>
          <a:xfrm>
            <a:off x="6446837" y="6316662"/>
            <a:ext cx="5844036" cy="369332"/>
          </a:xfrm>
          <a:prstGeom prst="rect">
            <a:avLst/>
          </a:prstGeom>
        </p:spPr>
        <p:txBody>
          <a:bodyPr wrap="none">
            <a:spAutoFit/>
          </a:bodyPr>
          <a:lstStyle/>
          <a:p>
            <a:r>
              <a:rPr lang="en-US" dirty="0">
                <a:hlinkClick r:id="rId3"/>
              </a:rPr>
              <a:t>https://docs.microsoft.com/en-us/azure/load-balancer/</a:t>
            </a:r>
            <a:r>
              <a:rPr lang="en-US" dirty="0"/>
              <a:t> </a:t>
            </a:r>
          </a:p>
        </p:txBody>
      </p:sp>
    </p:spTree>
    <p:extLst>
      <p:ext uri="{BB962C8B-B14F-4D97-AF65-F5344CB8AC3E}">
        <p14:creationId xmlns:p14="http://schemas.microsoft.com/office/powerpoint/2010/main" val="1873240143"/>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p:cNvCxnSpPr/>
          <p:nvPr/>
        </p:nvCxnSpPr>
        <p:spPr>
          <a:xfrm flipV="1">
            <a:off x="9510041" y="4011722"/>
            <a:ext cx="822951" cy="155386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332992" y="4004582"/>
            <a:ext cx="826236" cy="1705"/>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noProof="0" dirty="0"/>
              <a:t>User Defined Routes (UDR)</a:t>
            </a:r>
          </a:p>
        </p:txBody>
      </p:sp>
      <p:sp>
        <p:nvSpPr>
          <p:cNvPr id="6" name="Text Placeholder 5"/>
          <p:cNvSpPr>
            <a:spLocks noGrp="1"/>
          </p:cNvSpPr>
          <p:nvPr>
            <p:ph type="body" sz="quarter" idx="10"/>
          </p:nvPr>
        </p:nvSpPr>
        <p:spPr>
          <a:xfrm>
            <a:off x="274638" y="1212850"/>
            <a:ext cx="11887200" cy="1144929"/>
          </a:xfrm>
        </p:spPr>
        <p:txBody>
          <a:bodyPr/>
          <a:lstStyle/>
          <a:p>
            <a:r>
              <a:rPr lang="en-US" noProof="0" dirty="0"/>
              <a:t>Use case 2: Inbound S2S traffic</a:t>
            </a:r>
          </a:p>
          <a:p>
            <a:pPr marL="342900" lvl="1"/>
            <a:endParaRPr lang="en-US" sz="2400" noProof="0" dirty="0"/>
          </a:p>
        </p:txBody>
      </p:sp>
      <p:sp>
        <p:nvSpPr>
          <p:cNvPr id="12" name="Rectangle 11"/>
          <p:cNvSpPr/>
          <p:nvPr/>
        </p:nvSpPr>
        <p:spPr bwMode="auto">
          <a:xfrm>
            <a:off x="457580" y="235777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 name="Rectangle: Rounded Corners 12"/>
          <p:cNvSpPr/>
          <p:nvPr/>
        </p:nvSpPr>
        <p:spPr bwMode="auto">
          <a:xfrm>
            <a:off x="4495341" y="212999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a:t>
            </a:r>
            <a:r>
              <a:rPr lang="it-IT" sz="1600" kern="0" dirty="0">
                <a:solidFill>
                  <a:schemeClr val="tx1"/>
                </a:solidFill>
              </a:rPr>
              <a:t>VNet1</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641105"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819829" y="354189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1635257" y="292468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043789" y="316318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Rounded Corners 25"/>
          <p:cNvSpPr/>
          <p:nvPr/>
        </p:nvSpPr>
        <p:spPr bwMode="auto">
          <a:xfrm>
            <a:off x="4037941" y="292907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7" name="Rectangle 26"/>
          <p:cNvSpPr/>
          <p:nvPr/>
        </p:nvSpPr>
        <p:spPr bwMode="auto">
          <a:xfrm>
            <a:off x="641106" y="4895447"/>
            <a:ext cx="7039174"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49"/>
          <p:cNvSpPr/>
          <p:nvPr/>
        </p:nvSpPr>
        <p:spPr bwMode="auto">
          <a:xfrm>
            <a:off x="5457588"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3740377" y="3593721"/>
            <a:ext cx="829515" cy="82172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Appliance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4" name="Rectangle: Rounded Corners 53"/>
          <p:cNvSpPr/>
          <p:nvPr/>
        </p:nvSpPr>
        <p:spPr bwMode="auto">
          <a:xfrm>
            <a:off x="6451740" y="2924682"/>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GW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10.57.9.0/28</a:t>
            </a:r>
            <a:endParaRPr kumimoji="0" lang="en-US" sz="1600" b="0" i="0" u="none" strike="noStrike" kern="0" cap="none" spc="0" normalizeH="0" baseline="0" noProof="0" dirty="0">
              <a:ln>
                <a:noFill/>
              </a:ln>
              <a:solidFill>
                <a:schemeClr val="tx1"/>
              </a:solidFill>
              <a:effectLst/>
              <a:uLnTx/>
              <a:uFillTx/>
            </a:endParaRPr>
          </a:p>
        </p:txBody>
      </p:sp>
      <p:sp>
        <p:nvSpPr>
          <p:cNvPr id="2" name="Rectangle 1"/>
          <p:cNvSpPr/>
          <p:nvPr/>
        </p:nvSpPr>
        <p:spPr bwMode="auto">
          <a:xfrm>
            <a:off x="906204" y="2456618"/>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8" name="Picture 27"/>
          <p:cNvPicPr>
            <a:picLocks noChangeAspect="1"/>
          </p:cNvPicPr>
          <p:nvPr/>
        </p:nvPicPr>
        <p:blipFill>
          <a:blip r:embed="rId3"/>
          <a:stretch>
            <a:fillRect/>
          </a:stretch>
        </p:blipFill>
        <p:spPr>
          <a:xfrm>
            <a:off x="10881626" y="2347173"/>
            <a:ext cx="1280212" cy="2049868"/>
          </a:xfrm>
          <a:prstGeom prst="rect">
            <a:avLst/>
          </a:prstGeom>
        </p:spPr>
      </p:pic>
      <p:sp>
        <p:nvSpPr>
          <p:cNvPr id="29" name="Cloud 28"/>
          <p:cNvSpPr/>
          <p:nvPr/>
        </p:nvSpPr>
        <p:spPr bwMode="auto">
          <a:xfrm>
            <a:off x="9154605" y="4625232"/>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31" name="Rectangle 30"/>
          <p:cNvSpPr/>
          <p:nvPr/>
        </p:nvSpPr>
        <p:spPr bwMode="auto">
          <a:xfrm>
            <a:off x="6289447" y="3659220"/>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6130966" y="375480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flipV="1">
            <a:off x="3932262" y="4415443"/>
            <a:ext cx="2117" cy="90747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715332" y="5333689"/>
            <a:ext cx="2615549" cy="1761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35206" y="3778095"/>
            <a:ext cx="893255" cy="15652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8461" y="3778095"/>
            <a:ext cx="653165" cy="90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30719" y="3935921"/>
            <a:ext cx="3867" cy="138699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288237" y="4415443"/>
            <a:ext cx="20545" cy="9035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287143" y="4164255"/>
            <a:ext cx="18150" cy="120338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715332" y="4164254"/>
            <a:ext cx="0" cy="120338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288237" y="5346672"/>
            <a:ext cx="2001210" cy="46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Arrow: Right 23"/>
          <p:cNvSpPr/>
          <p:nvPr/>
        </p:nvSpPr>
        <p:spPr bwMode="auto">
          <a:xfrm>
            <a:off x="2030789" y="5189349"/>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Arrow: Right 64"/>
          <p:cNvSpPr/>
          <p:nvPr/>
        </p:nvSpPr>
        <p:spPr bwMode="auto">
          <a:xfrm>
            <a:off x="5011786"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Arrow: Right 65"/>
          <p:cNvSpPr/>
          <p:nvPr/>
        </p:nvSpPr>
        <p:spPr bwMode="auto">
          <a:xfrm rot="17984691">
            <a:off x="9422074" y="4549258"/>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1" name="Straight Connector 70"/>
          <p:cNvCxnSpPr/>
          <p:nvPr/>
        </p:nvCxnSpPr>
        <p:spPr>
          <a:xfrm>
            <a:off x="958743" y="5565584"/>
            <a:ext cx="5492997"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950879" y="3931975"/>
            <a:ext cx="11509" cy="163360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Arrow: Right 73"/>
          <p:cNvSpPr/>
          <p:nvPr/>
        </p:nvSpPr>
        <p:spPr bwMode="auto">
          <a:xfrm rot="10800000">
            <a:off x="7240426" y="5453557"/>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5" name="Arrow: Right 74"/>
          <p:cNvSpPr/>
          <p:nvPr/>
        </p:nvSpPr>
        <p:spPr bwMode="auto">
          <a:xfrm rot="10800000">
            <a:off x="3750014" y="5441640"/>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Arrow: Right 75"/>
          <p:cNvSpPr/>
          <p:nvPr/>
        </p:nvSpPr>
        <p:spPr bwMode="auto">
          <a:xfrm rot="10800000">
            <a:off x="1998180" y="5448160"/>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Arrow: Right 48"/>
          <p:cNvSpPr/>
          <p:nvPr/>
        </p:nvSpPr>
        <p:spPr bwMode="auto">
          <a:xfrm>
            <a:off x="7248859"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 name="Arrow: Right 56"/>
          <p:cNvSpPr/>
          <p:nvPr/>
        </p:nvSpPr>
        <p:spPr bwMode="auto">
          <a:xfrm rot="6966325">
            <a:off x="9692778" y="4517522"/>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flipH="1" flipV="1">
            <a:off x="6432498" y="4148835"/>
            <a:ext cx="19242" cy="141674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68934" y="5565584"/>
            <a:ext cx="2962004"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6590463" y="4164254"/>
            <a:ext cx="5231" cy="133155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230719" y="5318973"/>
            <a:ext cx="2712926" cy="394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28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57580" y="235777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641106" y="4895447"/>
            <a:ext cx="7039174"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9" name="Straight Connector 68"/>
          <p:cNvCxnSpPr/>
          <p:nvPr/>
        </p:nvCxnSpPr>
        <p:spPr>
          <a:xfrm flipV="1">
            <a:off x="9510041" y="4011722"/>
            <a:ext cx="822951" cy="155386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332992" y="4004582"/>
            <a:ext cx="826236" cy="1705"/>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noProof="0" dirty="0"/>
              <a:t>User Defined Routes (UDR)</a:t>
            </a:r>
          </a:p>
        </p:txBody>
      </p:sp>
      <p:sp>
        <p:nvSpPr>
          <p:cNvPr id="6" name="Text Placeholder 5"/>
          <p:cNvSpPr>
            <a:spLocks noGrp="1"/>
          </p:cNvSpPr>
          <p:nvPr>
            <p:ph type="body" sz="quarter" idx="10"/>
          </p:nvPr>
        </p:nvSpPr>
        <p:spPr>
          <a:xfrm>
            <a:off x="274638" y="1212850"/>
            <a:ext cx="11887200" cy="1144929"/>
          </a:xfrm>
        </p:spPr>
        <p:txBody>
          <a:bodyPr/>
          <a:lstStyle/>
          <a:p>
            <a:r>
              <a:rPr lang="en-US" noProof="0" dirty="0"/>
              <a:t>Use case 2: Inbound S2S traffic</a:t>
            </a:r>
          </a:p>
          <a:p>
            <a:pPr marL="342900" lvl="1"/>
            <a:endParaRPr lang="en-US" sz="2400" noProof="0" dirty="0"/>
          </a:p>
        </p:txBody>
      </p:sp>
      <p:sp>
        <p:nvSpPr>
          <p:cNvPr id="13" name="Rectangle: Rounded Corners 12"/>
          <p:cNvSpPr/>
          <p:nvPr/>
        </p:nvSpPr>
        <p:spPr bwMode="auto">
          <a:xfrm>
            <a:off x="4495341" y="212999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a:t>
            </a:r>
            <a:r>
              <a:rPr lang="it-IT" sz="1600" kern="0" dirty="0">
                <a:solidFill>
                  <a:schemeClr val="tx1"/>
                </a:solidFill>
              </a:rPr>
              <a:t>VNet1</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641105"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819829" y="354189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1635257" y="292468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043789" y="316318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Rounded Corners 25"/>
          <p:cNvSpPr/>
          <p:nvPr/>
        </p:nvSpPr>
        <p:spPr bwMode="auto">
          <a:xfrm>
            <a:off x="4037941" y="292907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50" name="Rectangle 49"/>
          <p:cNvSpPr/>
          <p:nvPr/>
        </p:nvSpPr>
        <p:spPr bwMode="auto">
          <a:xfrm>
            <a:off x="5457588"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3740377" y="3593721"/>
            <a:ext cx="829515" cy="82172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Appliance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4" name="Rectangle: Rounded Corners 53"/>
          <p:cNvSpPr/>
          <p:nvPr/>
        </p:nvSpPr>
        <p:spPr bwMode="auto">
          <a:xfrm>
            <a:off x="6451740" y="2924682"/>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GW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10.57.9.0/28</a:t>
            </a:r>
            <a:endParaRPr kumimoji="0" lang="en-US" sz="1600" b="0" i="0" u="none" strike="noStrike" kern="0" cap="none" spc="0" normalizeH="0" baseline="0" noProof="0" dirty="0">
              <a:ln>
                <a:noFill/>
              </a:ln>
              <a:solidFill>
                <a:schemeClr val="tx1"/>
              </a:solidFill>
              <a:effectLst/>
              <a:uLnTx/>
              <a:uFillTx/>
            </a:endParaRPr>
          </a:p>
        </p:txBody>
      </p:sp>
      <p:sp>
        <p:nvSpPr>
          <p:cNvPr id="2" name="Rectangle 1"/>
          <p:cNvSpPr/>
          <p:nvPr/>
        </p:nvSpPr>
        <p:spPr bwMode="auto">
          <a:xfrm>
            <a:off x="906204" y="2456618"/>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8" name="Picture 27"/>
          <p:cNvPicPr>
            <a:picLocks noChangeAspect="1"/>
          </p:cNvPicPr>
          <p:nvPr/>
        </p:nvPicPr>
        <p:blipFill>
          <a:blip r:embed="rId3"/>
          <a:stretch>
            <a:fillRect/>
          </a:stretch>
        </p:blipFill>
        <p:spPr>
          <a:xfrm>
            <a:off x="10881626" y="2347173"/>
            <a:ext cx="1280212" cy="2049868"/>
          </a:xfrm>
          <a:prstGeom prst="rect">
            <a:avLst/>
          </a:prstGeom>
        </p:spPr>
      </p:pic>
      <p:sp>
        <p:nvSpPr>
          <p:cNvPr id="29" name="Cloud 28"/>
          <p:cNvSpPr/>
          <p:nvPr/>
        </p:nvSpPr>
        <p:spPr bwMode="auto">
          <a:xfrm>
            <a:off x="9154605" y="4625232"/>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31" name="Rectangle 30"/>
          <p:cNvSpPr/>
          <p:nvPr/>
        </p:nvSpPr>
        <p:spPr bwMode="auto">
          <a:xfrm>
            <a:off x="6289447" y="3659220"/>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6130966" y="375480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flipV="1">
            <a:off x="3932262" y="4415443"/>
            <a:ext cx="2117" cy="90747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715332" y="5333689"/>
            <a:ext cx="2615549" cy="1761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35206" y="3778095"/>
            <a:ext cx="893255" cy="15652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8461" y="3778095"/>
            <a:ext cx="653165" cy="90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30719" y="3935921"/>
            <a:ext cx="3867" cy="138699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288237" y="4415443"/>
            <a:ext cx="20545" cy="9035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287143" y="4164255"/>
            <a:ext cx="18150" cy="120338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715332" y="4164254"/>
            <a:ext cx="0" cy="120338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288237" y="5346672"/>
            <a:ext cx="2001210" cy="46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Arrow: Right 23"/>
          <p:cNvSpPr/>
          <p:nvPr/>
        </p:nvSpPr>
        <p:spPr bwMode="auto">
          <a:xfrm>
            <a:off x="2030789" y="5189349"/>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Arrow: Right 64"/>
          <p:cNvSpPr/>
          <p:nvPr/>
        </p:nvSpPr>
        <p:spPr bwMode="auto">
          <a:xfrm>
            <a:off x="5011786"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Arrow: Right 65"/>
          <p:cNvSpPr/>
          <p:nvPr/>
        </p:nvSpPr>
        <p:spPr bwMode="auto">
          <a:xfrm rot="17984691">
            <a:off x="9422074" y="4549258"/>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1" name="Straight Connector 70"/>
          <p:cNvCxnSpPr/>
          <p:nvPr/>
        </p:nvCxnSpPr>
        <p:spPr>
          <a:xfrm>
            <a:off x="958743" y="5565584"/>
            <a:ext cx="3079198"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950879" y="3931975"/>
            <a:ext cx="11509" cy="163360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Arrow: Right 73"/>
          <p:cNvSpPr/>
          <p:nvPr/>
        </p:nvSpPr>
        <p:spPr bwMode="auto">
          <a:xfrm rot="10800000">
            <a:off x="7240426" y="5453557"/>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Arrow: Right 75"/>
          <p:cNvSpPr/>
          <p:nvPr/>
        </p:nvSpPr>
        <p:spPr bwMode="auto">
          <a:xfrm rot="10800000">
            <a:off x="1998180" y="5448160"/>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Arrow: Right 48"/>
          <p:cNvSpPr/>
          <p:nvPr/>
        </p:nvSpPr>
        <p:spPr bwMode="auto">
          <a:xfrm>
            <a:off x="7248859"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 name="Arrow: Right 56"/>
          <p:cNvSpPr/>
          <p:nvPr/>
        </p:nvSpPr>
        <p:spPr bwMode="auto">
          <a:xfrm rot="6966325">
            <a:off x="9692778" y="4517522"/>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flipH="1" flipV="1">
            <a:off x="6432498" y="4148835"/>
            <a:ext cx="19242" cy="141674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68934" y="5565584"/>
            <a:ext cx="2962004"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6590463" y="4164254"/>
            <a:ext cx="5231" cy="133155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201362" y="5598512"/>
            <a:ext cx="2268610"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4183130" y="4415443"/>
            <a:ext cx="18232" cy="11623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058904" y="4415443"/>
            <a:ext cx="18232" cy="11623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5540893" y="2772165"/>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1230719" y="5318973"/>
            <a:ext cx="2712926" cy="394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0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57580" y="235777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641106" y="4895447"/>
            <a:ext cx="7039174"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9" name="Straight Connector 68"/>
          <p:cNvCxnSpPr/>
          <p:nvPr/>
        </p:nvCxnSpPr>
        <p:spPr>
          <a:xfrm flipV="1">
            <a:off x="9510041" y="4011722"/>
            <a:ext cx="822951" cy="155386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332992" y="4004582"/>
            <a:ext cx="826236" cy="1705"/>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noProof="0" dirty="0"/>
              <a:t>User Defined Routes (UDR)</a:t>
            </a:r>
          </a:p>
        </p:txBody>
      </p:sp>
      <p:sp>
        <p:nvSpPr>
          <p:cNvPr id="6" name="Text Placeholder 5"/>
          <p:cNvSpPr>
            <a:spLocks noGrp="1"/>
          </p:cNvSpPr>
          <p:nvPr>
            <p:ph type="body" sz="quarter" idx="10"/>
          </p:nvPr>
        </p:nvSpPr>
        <p:spPr>
          <a:xfrm>
            <a:off x="274638" y="1212850"/>
            <a:ext cx="11887200" cy="1144929"/>
          </a:xfrm>
        </p:spPr>
        <p:txBody>
          <a:bodyPr/>
          <a:lstStyle/>
          <a:p>
            <a:r>
              <a:rPr lang="en-US" noProof="0" dirty="0"/>
              <a:t>Use case 2: Inbound S2S traffic</a:t>
            </a:r>
          </a:p>
          <a:p>
            <a:pPr marL="342900" lvl="1"/>
            <a:endParaRPr lang="en-US" sz="2400" noProof="0" dirty="0"/>
          </a:p>
        </p:txBody>
      </p:sp>
      <p:sp>
        <p:nvSpPr>
          <p:cNvPr id="13" name="Rectangle: Rounded Corners 12"/>
          <p:cNvSpPr/>
          <p:nvPr/>
        </p:nvSpPr>
        <p:spPr bwMode="auto">
          <a:xfrm>
            <a:off x="4495341" y="212999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a:t>
            </a:r>
            <a:r>
              <a:rPr lang="it-IT" sz="1600" kern="0" dirty="0">
                <a:solidFill>
                  <a:schemeClr val="tx1"/>
                </a:solidFill>
              </a:rPr>
              <a:t>VNet1</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641105"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819829" y="354189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Rounded Corners 20"/>
          <p:cNvSpPr/>
          <p:nvPr/>
        </p:nvSpPr>
        <p:spPr bwMode="auto">
          <a:xfrm>
            <a:off x="1635257" y="292468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22" name="Rectangle 21"/>
          <p:cNvSpPr/>
          <p:nvPr/>
        </p:nvSpPr>
        <p:spPr bwMode="auto">
          <a:xfrm>
            <a:off x="3043789" y="316318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6" name="Rectangle: Rounded Corners 25"/>
          <p:cNvSpPr/>
          <p:nvPr/>
        </p:nvSpPr>
        <p:spPr bwMode="auto">
          <a:xfrm>
            <a:off x="4037941" y="292907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50" name="Rectangle 49"/>
          <p:cNvSpPr/>
          <p:nvPr/>
        </p:nvSpPr>
        <p:spPr bwMode="auto">
          <a:xfrm>
            <a:off x="5457588" y="315879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3740377" y="3593721"/>
            <a:ext cx="829515" cy="82172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Appliance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4" name="Rectangle: Rounded Corners 53"/>
          <p:cNvSpPr/>
          <p:nvPr/>
        </p:nvSpPr>
        <p:spPr bwMode="auto">
          <a:xfrm>
            <a:off x="6451740" y="2924682"/>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GW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10.57.9.0/28</a:t>
            </a:r>
            <a:endParaRPr kumimoji="0" lang="en-US" sz="1600" b="0" i="0" u="none" strike="noStrike" kern="0" cap="none" spc="0" normalizeH="0" baseline="0" noProof="0" dirty="0">
              <a:ln>
                <a:noFill/>
              </a:ln>
              <a:solidFill>
                <a:schemeClr val="tx1"/>
              </a:solidFill>
              <a:effectLst/>
              <a:uLnTx/>
              <a:uFillTx/>
            </a:endParaRPr>
          </a:p>
        </p:txBody>
      </p:sp>
      <p:sp>
        <p:nvSpPr>
          <p:cNvPr id="2" name="Rectangle 1"/>
          <p:cNvSpPr/>
          <p:nvPr/>
        </p:nvSpPr>
        <p:spPr bwMode="auto">
          <a:xfrm>
            <a:off x="906204" y="2456618"/>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8" name="Picture 27"/>
          <p:cNvPicPr>
            <a:picLocks noChangeAspect="1"/>
          </p:cNvPicPr>
          <p:nvPr/>
        </p:nvPicPr>
        <p:blipFill>
          <a:blip r:embed="rId3"/>
          <a:stretch>
            <a:fillRect/>
          </a:stretch>
        </p:blipFill>
        <p:spPr>
          <a:xfrm>
            <a:off x="10881626" y="2347173"/>
            <a:ext cx="1280212" cy="2049868"/>
          </a:xfrm>
          <a:prstGeom prst="rect">
            <a:avLst/>
          </a:prstGeom>
        </p:spPr>
      </p:pic>
      <p:sp>
        <p:nvSpPr>
          <p:cNvPr id="29" name="Cloud 28"/>
          <p:cNvSpPr/>
          <p:nvPr/>
        </p:nvSpPr>
        <p:spPr bwMode="auto">
          <a:xfrm>
            <a:off x="9154605" y="4625232"/>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31" name="Rectangle 30"/>
          <p:cNvSpPr/>
          <p:nvPr/>
        </p:nvSpPr>
        <p:spPr bwMode="auto">
          <a:xfrm>
            <a:off x="6289447" y="3659220"/>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6130966" y="375480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flipV="1">
            <a:off x="3932262" y="4415443"/>
            <a:ext cx="2117" cy="90747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715332" y="5333689"/>
            <a:ext cx="2615549" cy="1761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35206" y="3778095"/>
            <a:ext cx="893255" cy="15652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8461" y="3778095"/>
            <a:ext cx="653165" cy="90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30719" y="3935921"/>
            <a:ext cx="3867" cy="1386998"/>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288237" y="4415443"/>
            <a:ext cx="20545" cy="9035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287143" y="4164255"/>
            <a:ext cx="18150" cy="120338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715332" y="4164254"/>
            <a:ext cx="0" cy="120338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288237" y="5346672"/>
            <a:ext cx="2001210" cy="463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Arrow: Right 23"/>
          <p:cNvSpPr/>
          <p:nvPr/>
        </p:nvSpPr>
        <p:spPr bwMode="auto">
          <a:xfrm>
            <a:off x="2030789" y="5189349"/>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Arrow: Right 64"/>
          <p:cNvSpPr/>
          <p:nvPr/>
        </p:nvSpPr>
        <p:spPr bwMode="auto">
          <a:xfrm>
            <a:off x="5011786"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Arrow: Right 65"/>
          <p:cNvSpPr/>
          <p:nvPr/>
        </p:nvSpPr>
        <p:spPr bwMode="auto">
          <a:xfrm rot="17984691">
            <a:off x="9422074" y="4549258"/>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1" name="Straight Connector 70"/>
          <p:cNvCxnSpPr/>
          <p:nvPr/>
        </p:nvCxnSpPr>
        <p:spPr>
          <a:xfrm>
            <a:off x="958743" y="5565584"/>
            <a:ext cx="3079198"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950879" y="3931975"/>
            <a:ext cx="11509" cy="163360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Arrow: Right 73"/>
          <p:cNvSpPr/>
          <p:nvPr/>
        </p:nvSpPr>
        <p:spPr bwMode="auto">
          <a:xfrm rot="10800000">
            <a:off x="7240426" y="5453557"/>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Arrow: Right 75"/>
          <p:cNvSpPr/>
          <p:nvPr/>
        </p:nvSpPr>
        <p:spPr bwMode="auto">
          <a:xfrm rot="10800000">
            <a:off x="1998180" y="5448160"/>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Arrow: Right 48"/>
          <p:cNvSpPr/>
          <p:nvPr/>
        </p:nvSpPr>
        <p:spPr bwMode="auto">
          <a:xfrm>
            <a:off x="7248859" y="5224005"/>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 name="Arrow: Right 56"/>
          <p:cNvSpPr/>
          <p:nvPr/>
        </p:nvSpPr>
        <p:spPr bwMode="auto">
          <a:xfrm rot="6966325">
            <a:off x="9692778" y="4517522"/>
            <a:ext cx="606847" cy="259249"/>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3" name="Straight Connector 42"/>
          <p:cNvCxnSpPr/>
          <p:nvPr/>
        </p:nvCxnSpPr>
        <p:spPr>
          <a:xfrm flipH="1" flipV="1">
            <a:off x="6432498" y="4148835"/>
            <a:ext cx="19242" cy="141674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68934" y="5565584"/>
            <a:ext cx="2962004"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6590463" y="4164254"/>
            <a:ext cx="5231" cy="133155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201362" y="5598512"/>
            <a:ext cx="2268610" cy="0"/>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4183130" y="4415443"/>
            <a:ext cx="18232" cy="11623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058904" y="4415443"/>
            <a:ext cx="18232" cy="11623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5540893" y="2772165"/>
            <a:ext cx="861147" cy="6302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Custom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Route</a:t>
            </a:r>
            <a:r>
              <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it-IT" sz="1200" b="0" i="0" u="none" strike="noStrike" kern="0" cap="none" spc="0" normalizeH="0" baseline="0" noProof="0" dirty="0" err="1">
                <a:ln>
                  <a:noFill/>
                </a:ln>
                <a:gradFill>
                  <a:gsLst>
                    <a:gs pos="5439">
                      <a:srgbClr val="F8F8F8"/>
                    </a:gs>
                    <a:gs pos="10000">
                      <a:srgbClr val="F8F8F8"/>
                    </a:gs>
                  </a:gsLst>
                  <a:lin ang="5400000" scaled="0"/>
                </a:gradFill>
                <a:effectLst/>
                <a:uLnTx/>
                <a:uFillTx/>
              </a:rPr>
              <a:t>Table</a:t>
            </a: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3" name="Straight Connector 62"/>
          <p:cNvCxnSpPr/>
          <p:nvPr/>
        </p:nvCxnSpPr>
        <p:spPr>
          <a:xfrm>
            <a:off x="1230719" y="5318973"/>
            <a:ext cx="2712926" cy="3946"/>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30185" y="1485604"/>
            <a:ext cx="2926048" cy="162506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The same approach works for ExpressRoute inbound traffic!</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9419400" y="4826160"/>
              <a:ext cx="1440" cy="10800"/>
            </p14:xfrm>
          </p:contentPart>
        </mc:Choice>
        <mc:Fallback xmlns="">
          <p:pic>
            <p:nvPicPr>
              <p:cNvPr id="4" name="Ink 3"/>
              <p:cNvPicPr/>
              <p:nvPr/>
            </p:nvPicPr>
            <p:blipFill>
              <a:blip r:embed="rId5"/>
              <a:stretch>
                <a:fillRect/>
              </a:stretch>
            </p:blipFill>
            <p:spPr>
              <a:xfrm>
                <a:off x="9410040" y="4816800"/>
                <a:ext cx="20160" cy="29520"/>
              </a:xfrm>
              <a:prstGeom prst="rect">
                <a:avLst/>
              </a:prstGeom>
            </p:spPr>
          </p:pic>
        </mc:Fallback>
      </mc:AlternateContent>
    </p:spTree>
    <p:extLst>
      <p:ext uri="{BB962C8B-B14F-4D97-AF65-F5344CB8AC3E}">
        <p14:creationId xmlns:p14="http://schemas.microsoft.com/office/powerpoint/2010/main" val="32613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User Defined Routes key facts</a:t>
            </a:r>
          </a:p>
        </p:txBody>
      </p:sp>
      <p:sp>
        <p:nvSpPr>
          <p:cNvPr id="6" name="Text Placeholder 5"/>
          <p:cNvSpPr>
            <a:spLocks noGrp="1"/>
          </p:cNvSpPr>
          <p:nvPr>
            <p:ph type="body" sz="quarter" idx="10"/>
          </p:nvPr>
        </p:nvSpPr>
        <p:spPr>
          <a:xfrm>
            <a:off x="274638" y="1212850"/>
            <a:ext cx="11887200" cy="5478423"/>
          </a:xfrm>
        </p:spPr>
        <p:txBody>
          <a:bodyPr/>
          <a:lstStyle/>
          <a:p>
            <a:r>
              <a:rPr lang="en-US" dirty="0"/>
              <a:t>3-tuples</a:t>
            </a:r>
          </a:p>
          <a:p>
            <a:pPr lvl="1"/>
            <a:r>
              <a:rPr lang="en-US" noProof="0" dirty="0">
                <a:gradFill>
                  <a:gsLst>
                    <a:gs pos="1250">
                      <a:srgbClr val="505050"/>
                    </a:gs>
                    <a:gs pos="100000">
                      <a:srgbClr val="505050"/>
                    </a:gs>
                  </a:gsLst>
                  <a:lin ang="5400000" scaled="0"/>
                </a:gradFill>
              </a:rPr>
              <a:t>Address Prefix: </a:t>
            </a:r>
            <a:r>
              <a:rPr lang="en-US" dirty="0">
                <a:gradFill>
                  <a:gsLst>
                    <a:gs pos="1250">
                      <a:srgbClr val="505050"/>
                    </a:gs>
                    <a:gs pos="100000">
                      <a:srgbClr val="505050"/>
                    </a:gs>
                  </a:gsLst>
                  <a:lin ang="5400000" scaled="0"/>
                </a:gradFill>
              </a:rPr>
              <a:t>range of destination IP addresses</a:t>
            </a:r>
          </a:p>
          <a:p>
            <a:pPr lvl="1"/>
            <a:r>
              <a:rPr lang="en-US" noProof="0" dirty="0">
                <a:gradFill>
                  <a:gsLst>
                    <a:gs pos="1250">
                      <a:srgbClr val="505050"/>
                    </a:gs>
                    <a:gs pos="100000">
                      <a:srgbClr val="505050"/>
                    </a:gs>
                  </a:gsLst>
                  <a:lin ang="5400000" scaled="0"/>
                </a:gradFill>
              </a:rPr>
              <a:t>Next hop type: “Virtual</a:t>
            </a:r>
            <a:r>
              <a:rPr lang="en-US" dirty="0">
                <a:gradFill>
                  <a:gsLst>
                    <a:gs pos="1250">
                      <a:srgbClr val="505050"/>
                    </a:gs>
                    <a:gs pos="100000">
                      <a:srgbClr val="505050"/>
                    </a:gs>
                  </a:gsLst>
                  <a:lin ang="5400000" scaled="0"/>
                </a:gradFill>
              </a:rPr>
              <a:t> Network”, ”Virtual Network gateway”, “Virtual Appliance”, “None”</a:t>
            </a:r>
          </a:p>
          <a:p>
            <a:pPr lvl="1"/>
            <a:r>
              <a:rPr lang="en-US" noProof="0" dirty="0">
                <a:gradFill>
                  <a:gsLst>
                    <a:gs pos="1250">
                      <a:srgbClr val="505050"/>
                    </a:gs>
                    <a:gs pos="100000">
                      <a:srgbClr val="505050"/>
                    </a:gs>
                  </a:gsLst>
                  <a:lin ang="5400000" scaled="0"/>
                </a:gradFill>
              </a:rPr>
              <a:t>Ne</a:t>
            </a:r>
            <a:r>
              <a:rPr lang="en-US" dirty="0" err="1">
                <a:gradFill>
                  <a:gsLst>
                    <a:gs pos="1250">
                      <a:srgbClr val="505050"/>
                    </a:gs>
                    <a:gs pos="100000">
                      <a:srgbClr val="505050"/>
                    </a:gs>
                  </a:gsLst>
                  <a:lin ang="5400000" scaled="0"/>
                </a:gradFill>
              </a:rPr>
              <a:t>xt</a:t>
            </a:r>
            <a:r>
              <a:rPr lang="en-US" dirty="0">
                <a:gradFill>
                  <a:gsLst>
                    <a:gs pos="1250">
                      <a:srgbClr val="505050"/>
                    </a:gs>
                    <a:gs pos="100000">
                      <a:srgbClr val="505050"/>
                    </a:gs>
                  </a:gsLst>
                  <a:lin ang="5400000" scaled="0"/>
                </a:gradFill>
              </a:rPr>
              <a:t> hop IP address: only when next hop type is “Virtual Appliance”</a:t>
            </a:r>
          </a:p>
          <a:p>
            <a:pPr lvl="1"/>
            <a:endParaRPr lang="en-US" noProof="0" dirty="0">
              <a:gradFill>
                <a:gsLst>
                  <a:gs pos="1250">
                    <a:srgbClr val="505050"/>
                  </a:gs>
                  <a:gs pos="100000">
                    <a:srgbClr val="505050"/>
                  </a:gs>
                </a:gsLst>
                <a:lin ang="5400000" scaled="0"/>
              </a:gradFill>
            </a:endParaRPr>
          </a:p>
          <a:p>
            <a:pPr lvl="1"/>
            <a:r>
              <a:rPr lang="en-US" sz="4000" dirty="0">
                <a:gradFill>
                  <a:gsLst>
                    <a:gs pos="1250">
                      <a:schemeClr val="tx2"/>
                    </a:gs>
                    <a:gs pos="99000">
                      <a:schemeClr val="tx2"/>
                    </a:gs>
                  </a:gsLst>
                  <a:lin ang="5400000" scaled="0"/>
                </a:gradFill>
                <a:latin typeface="+mj-lt"/>
              </a:rPr>
              <a:t>Longest Prefix Match (LPM)</a:t>
            </a:r>
          </a:p>
          <a:p>
            <a:pPr lvl="1"/>
            <a:r>
              <a:rPr lang="en-US" dirty="0">
                <a:gradFill>
                  <a:gsLst>
                    <a:gs pos="1250">
                      <a:srgbClr val="505050"/>
                    </a:gs>
                    <a:gs pos="100000">
                      <a:srgbClr val="505050"/>
                    </a:gs>
                  </a:gsLst>
                  <a:lin ang="5400000" scaled="0"/>
                </a:gradFill>
              </a:rPr>
              <a:t>A packet is routed according to the UDR rule that best matches its destination address</a:t>
            </a:r>
          </a:p>
          <a:p>
            <a:pPr lvl="1"/>
            <a:r>
              <a:rPr lang="en-US" dirty="0">
                <a:gradFill>
                  <a:gsLst>
                    <a:gs pos="1250">
                      <a:srgbClr val="505050"/>
                    </a:gs>
                    <a:gs pos="100000">
                      <a:srgbClr val="505050"/>
                    </a:gs>
                  </a:gsLst>
                  <a:lin ang="5400000" scaled="0"/>
                </a:gradFill>
              </a:rPr>
              <a:t>Best match = longest prefix match</a:t>
            </a:r>
          </a:p>
          <a:p>
            <a:pPr lvl="1"/>
            <a:r>
              <a:rPr lang="en-US" dirty="0">
                <a:gradFill>
                  <a:gsLst>
                    <a:gs pos="1250">
                      <a:srgbClr val="505050"/>
                    </a:gs>
                    <a:gs pos="100000">
                      <a:srgbClr val="505050"/>
                    </a:gs>
                  </a:gsLst>
                  <a:lin ang="5400000" scaled="0"/>
                </a:gradFill>
              </a:rPr>
              <a:t>If a packet matches two or more rules with the same prefix length, weight is used</a:t>
            </a:r>
          </a:p>
          <a:p>
            <a:pPr lvl="1"/>
            <a:endParaRPr lang="en-US" dirty="0">
              <a:gradFill>
                <a:gsLst>
                  <a:gs pos="1250">
                    <a:srgbClr val="505050"/>
                  </a:gs>
                  <a:gs pos="100000">
                    <a:srgbClr val="505050"/>
                  </a:gs>
                </a:gsLst>
                <a:lin ang="5400000" scaled="0"/>
              </a:gradFill>
            </a:endParaRPr>
          </a:p>
          <a:p>
            <a:pPr lvl="1"/>
            <a:r>
              <a:rPr lang="en-US" sz="4000" dirty="0">
                <a:gradFill>
                  <a:gsLst>
                    <a:gs pos="1250">
                      <a:schemeClr val="tx2"/>
                    </a:gs>
                    <a:gs pos="99000">
                      <a:schemeClr val="tx2"/>
                    </a:gs>
                  </a:gsLst>
                  <a:lin ang="5400000" scaled="0"/>
                </a:gradFill>
                <a:latin typeface="+mj-lt"/>
              </a:rPr>
              <a:t>Weight</a:t>
            </a:r>
          </a:p>
          <a:p>
            <a:pPr lvl="1"/>
            <a:r>
              <a:rPr lang="en-US" dirty="0">
                <a:gradFill>
                  <a:gsLst>
                    <a:gs pos="1250">
                      <a:srgbClr val="505050"/>
                    </a:gs>
                    <a:gs pos="100000">
                      <a:srgbClr val="505050"/>
                    </a:gs>
                  </a:gsLst>
                  <a:lin ang="5400000" scaled="0"/>
                </a:gradFill>
              </a:rPr>
              <a:t>Priority criterion for routes with the same prefix length (similar to Administrative Distance)</a:t>
            </a:r>
          </a:p>
          <a:p>
            <a:pPr lvl="1"/>
            <a:r>
              <a:rPr lang="en-US" dirty="0">
                <a:gradFill>
                  <a:gsLst>
                    <a:gs pos="1250">
                      <a:srgbClr val="505050"/>
                    </a:gs>
                    <a:gs pos="100000">
                      <a:srgbClr val="505050"/>
                    </a:gs>
                  </a:gsLst>
                  <a:lin ang="5400000" scaled="0"/>
                </a:gradFill>
              </a:rPr>
              <a:t>Fixed weights set by the platform: 1. user-defined routes; 2.BGP routes; 3. System routes</a:t>
            </a:r>
          </a:p>
        </p:txBody>
      </p:sp>
    </p:spTree>
    <p:extLst>
      <p:ext uri="{BB962C8B-B14F-4D97-AF65-F5344CB8AC3E}">
        <p14:creationId xmlns:p14="http://schemas.microsoft.com/office/powerpoint/2010/main" val="215640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User Defined Routes caveats</a:t>
            </a:r>
          </a:p>
        </p:txBody>
      </p:sp>
      <p:sp>
        <p:nvSpPr>
          <p:cNvPr id="6" name="Text Placeholder 5"/>
          <p:cNvSpPr>
            <a:spLocks noGrp="1"/>
          </p:cNvSpPr>
          <p:nvPr>
            <p:ph type="body" sz="quarter" idx="10"/>
          </p:nvPr>
        </p:nvSpPr>
        <p:spPr>
          <a:xfrm>
            <a:off x="274638" y="1212850"/>
            <a:ext cx="11887200" cy="3323987"/>
          </a:xfrm>
        </p:spPr>
        <p:txBody>
          <a:bodyPr/>
          <a:lstStyle/>
          <a:p>
            <a:r>
              <a:rPr lang="en-US" dirty="0"/>
              <a:t>Route tables assigned to subnets, but applied to traffic leaving NICs, based on destination address</a:t>
            </a:r>
          </a:p>
          <a:p>
            <a:pPr lvl="1"/>
            <a:r>
              <a:rPr lang="en-US" noProof="0" dirty="0">
                <a:gradFill>
                  <a:gsLst>
                    <a:gs pos="1250">
                      <a:srgbClr val="505050"/>
                    </a:gs>
                    <a:gs pos="100000">
                      <a:srgbClr val="505050"/>
                    </a:gs>
                  </a:gsLst>
                  <a:lin ang="5400000" scaled="0"/>
                </a:gradFill>
              </a:rPr>
              <a:t>Not the same as physical networks with gateways routing traffic to/from connected subnets!!</a:t>
            </a:r>
            <a:endParaRPr lang="en-US" dirty="0">
              <a:gradFill>
                <a:gsLst>
                  <a:gs pos="1250">
                    <a:srgbClr val="505050"/>
                  </a:gs>
                  <a:gs pos="100000">
                    <a:srgbClr val="505050"/>
                  </a:gs>
                </a:gsLst>
                <a:lin ang="5400000" scaled="0"/>
              </a:gradFill>
            </a:endParaRPr>
          </a:p>
          <a:p>
            <a:pPr lvl="1"/>
            <a:endParaRPr lang="en-US" noProof="0" dirty="0">
              <a:gradFill>
                <a:gsLst>
                  <a:gs pos="1250">
                    <a:srgbClr val="505050"/>
                  </a:gs>
                  <a:gs pos="100000">
                    <a:srgbClr val="505050"/>
                  </a:gs>
                </a:gsLst>
                <a:lin ang="5400000" scaled="0"/>
              </a:gradFill>
            </a:endParaRPr>
          </a:p>
          <a:p>
            <a:pPr lvl="1"/>
            <a:r>
              <a:rPr lang="en-US" sz="4000" dirty="0">
                <a:gradFill>
                  <a:gsLst>
                    <a:gs pos="1250">
                      <a:schemeClr val="tx2"/>
                    </a:gs>
                    <a:gs pos="99000">
                      <a:schemeClr val="tx2"/>
                    </a:gs>
                  </a:gsLst>
                  <a:lin ang="5400000" scaled="0"/>
                </a:gradFill>
                <a:latin typeface="+mj-lt"/>
              </a:rPr>
              <a:t>UDR limits (per sub per region)</a:t>
            </a:r>
          </a:p>
          <a:p>
            <a:pPr lvl="1"/>
            <a:r>
              <a:rPr lang="en-US" dirty="0">
                <a:gradFill>
                  <a:gsLst>
                    <a:gs pos="1250">
                      <a:srgbClr val="505050"/>
                    </a:gs>
                    <a:gs pos="100000">
                      <a:srgbClr val="505050"/>
                    </a:gs>
                  </a:gsLst>
                  <a:lin ang="5400000" scaled="0"/>
                </a:gradFill>
              </a:rPr>
              <a:t>User defined route tables: 100 (contact support to increase to 200)</a:t>
            </a:r>
          </a:p>
          <a:p>
            <a:pPr lvl="1"/>
            <a:r>
              <a:rPr lang="en-US" dirty="0">
                <a:gradFill>
                  <a:gsLst>
                    <a:gs pos="1250">
                      <a:srgbClr val="505050"/>
                    </a:gs>
                    <a:gs pos="100000">
                      <a:srgbClr val="505050"/>
                    </a:gs>
                  </a:gsLst>
                  <a:lin ang="5400000" scaled="0"/>
                </a:gradFill>
              </a:rPr>
              <a:t>User defined routes per route table: 100 (contact support to increase to 400)</a:t>
            </a:r>
          </a:p>
        </p:txBody>
      </p:sp>
      <p:sp>
        <p:nvSpPr>
          <p:cNvPr id="2" name="TextBox 1"/>
          <p:cNvSpPr txBox="1"/>
          <p:nvPr/>
        </p:nvSpPr>
        <p:spPr>
          <a:xfrm>
            <a:off x="1036637" y="6422061"/>
            <a:ext cx="108474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3"/>
              </a:rPr>
              <a:t>https://docs.microsoft.com/en-us/azure/azure-subscription-service-limits#networking-limits</a:t>
            </a:r>
            <a:r>
              <a:rPr lang="en-US" sz="2000" dirty="0">
                <a:gradFill>
                  <a:gsLst>
                    <a:gs pos="2917">
                      <a:schemeClr val="tx1"/>
                    </a:gs>
                    <a:gs pos="30000">
                      <a:schemeClr val="tx1"/>
                    </a:gs>
                  </a:gsLst>
                  <a:lin ang="5400000" scaled="0"/>
                </a:gradFill>
              </a:rPr>
              <a:t> </a:t>
            </a:r>
          </a:p>
        </p:txBody>
      </p:sp>
      <p:pic>
        <p:nvPicPr>
          <p:cNvPr id="3" name="Picture 2"/>
          <p:cNvPicPr>
            <a:picLocks noChangeAspect="1"/>
          </p:cNvPicPr>
          <p:nvPr/>
        </p:nvPicPr>
        <p:blipFill>
          <a:blip r:embed="rId4"/>
          <a:stretch>
            <a:fillRect/>
          </a:stretch>
        </p:blipFill>
        <p:spPr>
          <a:xfrm>
            <a:off x="1112837" y="4792662"/>
            <a:ext cx="10401300" cy="295275"/>
          </a:xfrm>
          <a:prstGeom prst="rect">
            <a:avLst/>
          </a:prstGeom>
        </p:spPr>
      </p:pic>
      <p:pic>
        <p:nvPicPr>
          <p:cNvPr id="4" name="Picture 3"/>
          <p:cNvPicPr>
            <a:picLocks noChangeAspect="1"/>
          </p:cNvPicPr>
          <p:nvPr/>
        </p:nvPicPr>
        <p:blipFill>
          <a:blip r:embed="rId5"/>
          <a:stretch>
            <a:fillRect/>
          </a:stretch>
        </p:blipFill>
        <p:spPr>
          <a:xfrm>
            <a:off x="1112837" y="5051811"/>
            <a:ext cx="10401300" cy="819150"/>
          </a:xfrm>
          <a:prstGeom prst="rect">
            <a:avLst/>
          </a:prstGeom>
        </p:spPr>
      </p:pic>
    </p:spTree>
    <p:extLst>
      <p:ext uri="{BB962C8B-B14F-4D97-AF65-F5344CB8AC3E}">
        <p14:creationId xmlns:p14="http://schemas.microsoft.com/office/powerpoint/2010/main" val="312332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Troubleshooting UDRs</a:t>
            </a:r>
          </a:p>
        </p:txBody>
      </p:sp>
      <p:pic>
        <p:nvPicPr>
          <p:cNvPr id="4" name="Picture 3"/>
          <p:cNvPicPr>
            <a:picLocks noChangeAspect="1"/>
          </p:cNvPicPr>
          <p:nvPr/>
        </p:nvPicPr>
        <p:blipFill>
          <a:blip r:embed="rId3"/>
          <a:stretch>
            <a:fillRect/>
          </a:stretch>
        </p:blipFill>
        <p:spPr>
          <a:xfrm>
            <a:off x="1570037" y="1212849"/>
            <a:ext cx="9570155" cy="5383212"/>
          </a:xfrm>
          <a:prstGeom prst="rect">
            <a:avLst/>
          </a:prstGeom>
        </p:spPr>
      </p:pic>
      <p:sp>
        <p:nvSpPr>
          <p:cNvPr id="7" name="Oval 6"/>
          <p:cNvSpPr/>
          <p:nvPr/>
        </p:nvSpPr>
        <p:spPr bwMode="auto">
          <a:xfrm>
            <a:off x="2332037" y="5478462"/>
            <a:ext cx="1565450" cy="457200"/>
          </a:xfrm>
          <a:prstGeom prst="ellipse">
            <a:avLst/>
          </a:prstGeom>
          <a:noFill/>
          <a:ln w="381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29292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Network Virtual Appliances</a:t>
            </a:r>
          </a:p>
        </p:txBody>
      </p:sp>
    </p:spTree>
    <p:extLst>
      <p:ext uri="{BB962C8B-B14F-4D97-AF65-F5344CB8AC3E}">
        <p14:creationId xmlns:p14="http://schemas.microsoft.com/office/powerpoint/2010/main" val="3499696601"/>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Network Virtual Appliances</a:t>
            </a:r>
          </a:p>
        </p:txBody>
      </p:sp>
      <p:sp>
        <p:nvSpPr>
          <p:cNvPr id="6" name="Text Placeholder 5"/>
          <p:cNvSpPr>
            <a:spLocks noGrp="1"/>
          </p:cNvSpPr>
          <p:nvPr>
            <p:ph type="body" sz="quarter" idx="10"/>
          </p:nvPr>
        </p:nvSpPr>
        <p:spPr>
          <a:xfrm>
            <a:off x="274638" y="1212850"/>
            <a:ext cx="11887200" cy="4462760"/>
          </a:xfrm>
        </p:spPr>
        <p:txBody>
          <a:bodyPr/>
          <a:lstStyle/>
          <a:p>
            <a:r>
              <a:rPr lang="en-US" dirty="0"/>
              <a:t>IaaS VMs that implement network functions</a:t>
            </a:r>
          </a:p>
          <a:p>
            <a:pPr lvl="1"/>
            <a:r>
              <a:rPr lang="en-US" noProof="0" dirty="0">
                <a:gradFill>
                  <a:gsLst>
                    <a:gs pos="1250">
                      <a:srgbClr val="505050"/>
                    </a:gs>
                    <a:gs pos="100000">
                      <a:srgbClr val="505050"/>
                    </a:gs>
                  </a:gsLst>
                  <a:lin ang="5400000" scaled="0"/>
                </a:gradFill>
              </a:rPr>
              <a:t>Firewalls</a:t>
            </a:r>
          </a:p>
          <a:p>
            <a:pPr lvl="1"/>
            <a:r>
              <a:rPr lang="en-US" dirty="0">
                <a:gradFill>
                  <a:gsLst>
                    <a:gs pos="1250">
                      <a:srgbClr val="505050"/>
                    </a:gs>
                    <a:gs pos="100000">
                      <a:srgbClr val="505050"/>
                    </a:gs>
                  </a:gsLst>
                  <a:lin ang="5400000" scaled="0"/>
                </a:gradFill>
              </a:rPr>
              <a:t>Application firewalls</a:t>
            </a:r>
            <a:endParaRPr lang="en-US" noProof="0"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IDS/IPS</a:t>
            </a:r>
          </a:p>
          <a:p>
            <a:pPr lvl="1"/>
            <a:r>
              <a:rPr lang="en-US" dirty="0">
                <a:gradFill>
                  <a:gsLst>
                    <a:gs pos="1250">
                      <a:srgbClr val="505050"/>
                    </a:gs>
                    <a:gs pos="100000">
                      <a:srgbClr val="505050"/>
                    </a:gs>
                  </a:gsLst>
                  <a:lin ang="5400000" scaled="0"/>
                </a:gradFill>
              </a:rPr>
              <a:t>Load balancers</a:t>
            </a:r>
          </a:p>
          <a:p>
            <a:pPr lvl="1"/>
            <a:r>
              <a:rPr lang="en-US" noProof="0" dirty="0">
                <a:gradFill>
                  <a:gsLst>
                    <a:gs pos="1250">
                      <a:srgbClr val="505050"/>
                    </a:gs>
                    <a:gs pos="100000">
                      <a:srgbClr val="505050"/>
                    </a:gs>
                  </a:gsLst>
                  <a:lin ang="5400000" scaled="0"/>
                </a:gradFill>
              </a:rPr>
              <a:t>VPN terminators</a:t>
            </a:r>
          </a:p>
          <a:p>
            <a:pPr lvl="1"/>
            <a:r>
              <a:rPr lang="de-DE" dirty="0">
                <a:gradFill>
                  <a:gsLst>
                    <a:gs pos="1250">
                      <a:srgbClr val="505050"/>
                    </a:gs>
                    <a:gs pos="100000">
                      <a:srgbClr val="505050"/>
                    </a:gs>
                  </a:gsLst>
                  <a:lin ang="5400000" scaled="0"/>
                </a:gradFill>
              </a:rPr>
              <a:t>WAN optimization</a:t>
            </a:r>
            <a:endParaRPr lang="en-US" noProof="0" dirty="0">
              <a:gradFill>
                <a:gsLst>
                  <a:gs pos="1250">
                    <a:srgbClr val="505050"/>
                  </a:gs>
                  <a:gs pos="100000">
                    <a:srgbClr val="505050"/>
                  </a:gs>
                </a:gsLst>
                <a:lin ang="5400000" scaled="0"/>
              </a:gradFill>
            </a:endParaRPr>
          </a:p>
          <a:p>
            <a:pPr lvl="1"/>
            <a:endParaRPr lang="en-US" noProof="0" dirty="0">
              <a:gradFill>
                <a:gsLst>
                  <a:gs pos="1250">
                    <a:srgbClr val="505050"/>
                  </a:gs>
                  <a:gs pos="100000">
                    <a:srgbClr val="505050"/>
                  </a:gs>
                </a:gsLst>
                <a:lin ang="5400000" scaled="0"/>
              </a:gradFill>
            </a:endParaRPr>
          </a:p>
          <a:p>
            <a:pPr lvl="1"/>
            <a:r>
              <a:rPr lang="en-US" sz="4000" dirty="0">
                <a:gradFill>
                  <a:gsLst>
                    <a:gs pos="1250">
                      <a:schemeClr val="tx2"/>
                    </a:gs>
                    <a:gs pos="99000">
                      <a:schemeClr val="tx2"/>
                    </a:gs>
                  </a:gsLst>
                  <a:lin ang="5400000" scaled="0"/>
                </a:gradFill>
                <a:latin typeface="+mj-lt"/>
              </a:rPr>
              <a:t>Azure features that enable NVA scenarios</a:t>
            </a:r>
          </a:p>
          <a:p>
            <a:pPr lvl="1"/>
            <a:r>
              <a:rPr lang="en-US" dirty="0">
                <a:gradFill>
                  <a:gsLst>
                    <a:gs pos="1250">
                      <a:srgbClr val="505050"/>
                    </a:gs>
                    <a:gs pos="100000">
                      <a:srgbClr val="505050"/>
                    </a:gs>
                  </a:gsLst>
                  <a:lin ang="5400000" scaled="0"/>
                </a:gradFill>
              </a:rPr>
              <a:t>IP Forwarding: enables a VM to receive packets whose destination address is different than its own</a:t>
            </a:r>
          </a:p>
          <a:p>
            <a:pPr lvl="1"/>
            <a:r>
              <a:rPr lang="en-US" dirty="0">
                <a:gradFill>
                  <a:gsLst>
                    <a:gs pos="1250">
                      <a:srgbClr val="505050"/>
                    </a:gs>
                    <a:gs pos="100000">
                      <a:srgbClr val="505050"/>
                    </a:gs>
                  </a:gsLst>
                  <a:lin ang="5400000" scaled="0"/>
                </a:gradFill>
              </a:rPr>
              <a:t>UDRs: allow overriding a VNet‘s default routing behavior (next-hop can be a VIP in an Azure LB)</a:t>
            </a:r>
          </a:p>
        </p:txBody>
      </p:sp>
    </p:spTree>
    <p:extLst>
      <p:ext uri="{BB962C8B-B14F-4D97-AF65-F5344CB8AC3E}">
        <p14:creationId xmlns:p14="http://schemas.microsoft.com/office/powerpoint/2010/main" val="38779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Network Virtual Appliances</a:t>
            </a:r>
          </a:p>
        </p:txBody>
      </p:sp>
      <p:sp>
        <p:nvSpPr>
          <p:cNvPr id="6" name="Text Placeholder 5"/>
          <p:cNvSpPr>
            <a:spLocks noGrp="1"/>
          </p:cNvSpPr>
          <p:nvPr>
            <p:ph type="body" sz="quarter" idx="10"/>
          </p:nvPr>
        </p:nvSpPr>
        <p:spPr>
          <a:xfrm>
            <a:off x="274638" y="1212850"/>
            <a:ext cx="11887200" cy="1415772"/>
          </a:xfrm>
        </p:spPr>
        <p:txBody>
          <a:bodyPr/>
          <a:lstStyle/>
          <a:p>
            <a:r>
              <a:rPr lang="en-US" dirty="0"/>
              <a:t>How many NICs?</a:t>
            </a:r>
          </a:p>
          <a:p>
            <a:pPr lvl="1"/>
            <a:r>
              <a:rPr lang="en-US" noProof="0" dirty="0">
                <a:gradFill>
                  <a:gsLst>
                    <a:gs pos="1250">
                      <a:srgbClr val="505050"/>
                    </a:gs>
                    <a:gs pos="100000">
                      <a:srgbClr val="505050"/>
                    </a:gs>
                  </a:gsLst>
                  <a:lin ang="5400000" scaled="0"/>
                </a:gradFill>
              </a:rPr>
              <a:t>From Azure’s standpoint, one is enough, </a:t>
            </a:r>
            <a:r>
              <a:rPr lang="en-US" dirty="0">
                <a:gradFill>
                  <a:gsLst>
                    <a:gs pos="1250">
                      <a:srgbClr val="505050"/>
                    </a:gs>
                    <a:gs pos="100000">
                      <a:srgbClr val="505050"/>
                    </a:gs>
                  </a:gsLst>
                  <a:lin ang="5400000" scaled="0"/>
                </a:gradFill>
              </a:rPr>
              <a:t>but 3</a:t>
            </a:r>
            <a:r>
              <a:rPr lang="en-US" baseline="30000" dirty="0">
                <a:gradFill>
                  <a:gsLst>
                    <a:gs pos="1250">
                      <a:srgbClr val="505050"/>
                    </a:gs>
                    <a:gs pos="100000">
                      <a:srgbClr val="505050"/>
                    </a:gs>
                  </a:gsLst>
                  <a:lin ang="5400000" scaled="0"/>
                </a:gradFill>
              </a:rPr>
              <a:t>rd</a:t>
            </a:r>
            <a:r>
              <a:rPr lang="en-US" dirty="0">
                <a:gradFill>
                  <a:gsLst>
                    <a:gs pos="1250">
                      <a:srgbClr val="505050"/>
                    </a:gs>
                    <a:gs pos="100000">
                      <a:srgbClr val="505050"/>
                    </a:gs>
                  </a:gsLst>
                  <a:lin ang="5400000" scaled="0"/>
                </a:gradFill>
              </a:rPr>
              <a:t> party NVAs might require more</a:t>
            </a:r>
            <a:endParaRPr lang="en-US" noProof="0" dirty="0">
              <a:gradFill>
                <a:gsLst>
                  <a:gs pos="1250">
                    <a:srgbClr val="505050"/>
                  </a:gs>
                  <a:gs pos="100000">
                    <a:srgbClr val="505050"/>
                  </a:gs>
                </a:gsLst>
                <a:lin ang="5400000" scaled="0"/>
              </a:gradFill>
            </a:endParaRPr>
          </a:p>
          <a:p>
            <a:pPr lvl="1"/>
            <a:r>
              <a:rPr lang="en-US" noProof="0" dirty="0">
                <a:gradFill>
                  <a:gsLst>
                    <a:gs pos="1250">
                      <a:srgbClr val="505050"/>
                    </a:gs>
                    <a:gs pos="100000">
                      <a:srgbClr val="505050"/>
                    </a:gs>
                  </a:gsLst>
                  <a:lin ang="5400000" scaled="0"/>
                </a:gradFill>
              </a:rPr>
              <a:t>When only one NIC is used, the NVA must be deployed to its own dedicated subnet</a:t>
            </a:r>
          </a:p>
        </p:txBody>
      </p:sp>
      <p:sp>
        <p:nvSpPr>
          <p:cNvPr id="4" name="Oval 3"/>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 name="Straight Connector 4"/>
          <p:cNvCxnSpPr>
            <a:endCxn id="4"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Rounded Corners 7"/>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9" name="Rectangle 8"/>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1" name="Rectangle 10"/>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13" name="Rectangle: Rounded Corners 12"/>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14" name="Rectangle 13"/>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18" name="Rectangle 17"/>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19" name="Rectangle: Rounded Corners 18"/>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20" name="Rectangle 19"/>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Rectangle 24"/>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Rounded Corners 32"/>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35" name="Rectangle 34"/>
          <p:cNvSpPr/>
          <p:nvPr/>
        </p:nvSpPr>
        <p:spPr bwMode="auto">
          <a:xfrm>
            <a:off x="5839771"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6" name="Rectangle 35"/>
          <p:cNvSpPr/>
          <p:nvPr/>
        </p:nvSpPr>
        <p:spPr bwMode="auto">
          <a:xfrm>
            <a:off x="5723935"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7" name="Straight Connector 36"/>
          <p:cNvCxnSpPr/>
          <p:nvPr/>
        </p:nvCxnSpPr>
        <p:spPr>
          <a:xfrm flipH="1">
            <a:off x="5795067" y="4619859"/>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sp>
        <p:nvSpPr>
          <p:cNvPr id="2" name="TextBox 1"/>
          <p:cNvSpPr txBox="1"/>
          <p:nvPr/>
        </p:nvSpPr>
        <p:spPr>
          <a:xfrm>
            <a:off x="8379495" y="3732798"/>
            <a:ext cx="3581400"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 a VNet, a VM does not need to have a NIC in a subnet in order to send traffic directly to that subnet (different from physical networks)</a:t>
            </a:r>
          </a:p>
        </p:txBody>
      </p:sp>
      <p:cxnSp>
        <p:nvCxnSpPr>
          <p:cNvPr id="39" name="Straight Connector 38"/>
          <p:cNvCxnSpPr>
            <a:cxnSpLocks/>
          </p:cNvCxnSpPr>
          <p:nvPr/>
        </p:nvCxnSpPr>
        <p:spPr>
          <a:xfrm>
            <a:off x="1198368" y="5302440"/>
            <a:ext cx="2836" cy="939852"/>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flipH="1">
            <a:off x="1192691" y="6242292"/>
            <a:ext cx="4682362"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H="1">
            <a:off x="5875053" y="4619859"/>
            <a:ext cx="11369" cy="165649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H="1">
            <a:off x="5723935" y="4619859"/>
            <a:ext cx="12080" cy="1070398"/>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H="1">
            <a:off x="4314789" y="5690257"/>
            <a:ext cx="1421226"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a:xfrm>
            <a:off x="4328943" y="4793620"/>
            <a:ext cx="7380" cy="896637"/>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auto">
          <a:xfrm>
            <a:off x="78928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54" name="Rectangle 5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Tree>
    <p:extLst>
      <p:ext uri="{BB962C8B-B14F-4D97-AF65-F5344CB8AC3E}">
        <p14:creationId xmlns:p14="http://schemas.microsoft.com/office/powerpoint/2010/main" val="400149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Network Virtual Appliances</a:t>
            </a:r>
          </a:p>
        </p:txBody>
      </p:sp>
      <p:sp>
        <p:nvSpPr>
          <p:cNvPr id="6" name="Text Placeholder 5"/>
          <p:cNvSpPr>
            <a:spLocks noGrp="1"/>
          </p:cNvSpPr>
          <p:nvPr>
            <p:ph type="body" sz="quarter" idx="10"/>
          </p:nvPr>
        </p:nvSpPr>
        <p:spPr>
          <a:xfrm>
            <a:off x="274638" y="1212850"/>
            <a:ext cx="11887200" cy="1077218"/>
          </a:xfrm>
        </p:spPr>
        <p:txBody>
          <a:bodyPr/>
          <a:lstStyle/>
          <a:p>
            <a:r>
              <a:rPr lang="en-US" dirty="0"/>
              <a:t>How many NICs?</a:t>
            </a:r>
          </a:p>
          <a:p>
            <a:pPr lvl="1"/>
            <a:r>
              <a:rPr lang="en-US" noProof="0" dirty="0">
                <a:gradFill>
                  <a:gsLst>
                    <a:gs pos="1250">
                      <a:srgbClr val="505050"/>
                    </a:gs>
                    <a:gs pos="100000">
                      <a:srgbClr val="505050"/>
                    </a:gs>
                  </a:gsLst>
                  <a:lin ang="5400000" scaled="0"/>
                </a:gradFill>
              </a:rPr>
              <a:t>In order to enable more scenarios, NVAs can be deployed with multiple NICs in different subnets</a:t>
            </a:r>
          </a:p>
        </p:txBody>
      </p:sp>
      <p:sp>
        <p:nvSpPr>
          <p:cNvPr id="4" name="Oval 3"/>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 name="Straight Connector 4"/>
          <p:cNvCxnSpPr>
            <a:endCxn id="4"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Rounded Corners 7"/>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9" name="Rectangle 8"/>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 name="Rectangle 9"/>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1" name="Rectangle 10"/>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13" name="Rectangle: Rounded Corners 12"/>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14" name="Rectangle 13"/>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18" name="Rectangle 17"/>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19" name="Rectangle: Rounded Corners 18"/>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20" name="Rectangle 19"/>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Rectangle 24"/>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 name="Straight Connector 25"/>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Rounded Corners 32"/>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Subnet3</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35" name="Rectangle 34"/>
          <p:cNvSpPr/>
          <p:nvPr/>
        </p:nvSpPr>
        <p:spPr bwMode="auto">
          <a:xfrm>
            <a:off x="2498733" y="4597479"/>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6" name="Rectangle 35"/>
          <p:cNvSpPr/>
          <p:nvPr/>
        </p:nvSpPr>
        <p:spPr bwMode="auto">
          <a:xfrm>
            <a:off x="2382897" y="486478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8" name="Rectangle 37"/>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sp>
        <p:nvSpPr>
          <p:cNvPr id="2" name="TextBox 1"/>
          <p:cNvSpPr txBox="1"/>
          <p:nvPr/>
        </p:nvSpPr>
        <p:spPr>
          <a:xfrm>
            <a:off x="8379495" y="3732798"/>
            <a:ext cx="3581400" cy="26222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NVA configuration is the same as in a physical network (i.e. this approach is compatible with a broad range of appliances)</a:t>
            </a:r>
          </a:p>
        </p:txBody>
      </p:sp>
      <p:cxnSp>
        <p:nvCxnSpPr>
          <p:cNvPr id="39" name="Straight Connector 38"/>
          <p:cNvCxnSpPr>
            <a:cxnSpLocks/>
          </p:cNvCxnSpPr>
          <p:nvPr/>
        </p:nvCxnSpPr>
        <p:spPr>
          <a:xfrm>
            <a:off x="1198366" y="5301117"/>
            <a:ext cx="19332" cy="60793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flipH="1">
            <a:off x="1179034" y="5904267"/>
            <a:ext cx="1283832"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H="1">
            <a:off x="4048695" y="4543241"/>
            <a:ext cx="12080" cy="1070398"/>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a:stCxn id="41" idx="1"/>
            <a:endCxn id="36" idx="3"/>
          </p:cNvCxnSpPr>
          <p:nvPr/>
        </p:nvCxnSpPr>
        <p:spPr>
          <a:xfrm flipH="1">
            <a:off x="2571261" y="4952605"/>
            <a:ext cx="629756" cy="603"/>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3201017" y="486417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2" name="Straight Connector 41"/>
          <p:cNvCxnSpPr>
            <a:cxnSpLocks/>
          </p:cNvCxnSpPr>
          <p:nvPr/>
        </p:nvCxnSpPr>
        <p:spPr>
          <a:xfrm>
            <a:off x="3267821" y="5029580"/>
            <a:ext cx="15240" cy="429334"/>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a:off x="2447626" y="5029227"/>
            <a:ext cx="15240" cy="429334"/>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a:stCxn id="36" idx="2"/>
          </p:cNvCxnSpPr>
          <p:nvPr/>
        </p:nvCxnSpPr>
        <p:spPr>
          <a:xfrm>
            <a:off x="2477079" y="5041635"/>
            <a:ext cx="5121" cy="88539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a:xfrm>
            <a:off x="3275441" y="5040814"/>
            <a:ext cx="7620" cy="564271"/>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H="1">
            <a:off x="3274424" y="5605085"/>
            <a:ext cx="784756"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78928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60" name="Rectangle 59"/>
          <p:cNvSpPr/>
          <p:nvPr/>
        </p:nvSpPr>
        <p:spPr bwMode="auto">
          <a:xfrm>
            <a:off x="310903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Tree>
    <p:extLst>
      <p:ext uri="{BB962C8B-B14F-4D97-AF65-F5344CB8AC3E}">
        <p14:creationId xmlns:p14="http://schemas.microsoft.com/office/powerpoint/2010/main" val="1622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scenarios</a:t>
            </a:r>
            <a:endParaRPr lang="en-US" noProof="0" dirty="0"/>
          </a:p>
        </p:txBody>
      </p:sp>
      <p:sp>
        <p:nvSpPr>
          <p:cNvPr id="6" name="Text Placeholder 5"/>
          <p:cNvSpPr>
            <a:spLocks noGrp="1"/>
          </p:cNvSpPr>
          <p:nvPr>
            <p:ph type="body" sz="quarter" idx="10"/>
          </p:nvPr>
        </p:nvSpPr>
        <p:spPr>
          <a:xfrm>
            <a:off x="274638" y="1212850"/>
            <a:ext cx="11887200" cy="2431435"/>
          </a:xfrm>
        </p:spPr>
        <p:txBody>
          <a:bodyPr/>
          <a:lstStyle/>
          <a:p>
            <a:r>
              <a:rPr lang="en-US" dirty="0"/>
              <a:t>1. Inbound NAT rules</a:t>
            </a:r>
          </a:p>
          <a:p>
            <a:pPr lvl="1"/>
            <a:r>
              <a:rPr lang="en-US" dirty="0">
                <a:gradFill>
                  <a:gsLst>
                    <a:gs pos="1250">
                      <a:srgbClr val="505050"/>
                    </a:gs>
                    <a:gs pos="100000">
                      <a:srgbClr val="505050"/>
                    </a:gs>
                  </a:gsLst>
                  <a:lin ang="5400000" scaled="0"/>
                </a:gradFill>
              </a:rPr>
              <a:t>Port mapping</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grpSp>
        <p:nvGrpSpPr>
          <p:cNvPr id="3" name="Group 2"/>
          <p:cNvGrpSpPr/>
          <p:nvPr/>
        </p:nvGrpSpPr>
        <p:grpSpPr>
          <a:xfrm>
            <a:off x="808037" y="1983115"/>
            <a:ext cx="10236887" cy="4416132"/>
            <a:chOff x="4707807" y="3882523"/>
            <a:chExt cx="7251517" cy="3050125"/>
          </a:xfrm>
        </p:grpSpPr>
        <p:sp>
          <p:nvSpPr>
            <p:cNvPr id="69" name="Rectangle 68"/>
            <p:cNvSpPr/>
            <p:nvPr/>
          </p:nvSpPr>
          <p:spPr bwMode="auto">
            <a:xfrm>
              <a:off x="7463524" y="4949450"/>
              <a:ext cx="12192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Load Balancer</a:t>
              </a:r>
            </a:p>
          </p:txBody>
        </p:sp>
        <p:sp>
          <p:nvSpPr>
            <p:cNvPr id="72" name="Rectangle 71"/>
            <p:cNvSpPr/>
            <p:nvPr/>
          </p:nvSpPr>
          <p:spPr bwMode="auto">
            <a:xfrm>
              <a:off x="10740124" y="4949450"/>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73" name="Group 72"/>
            <p:cNvGrpSpPr/>
            <p:nvPr/>
          </p:nvGrpSpPr>
          <p:grpSpPr>
            <a:xfrm rot="10800000">
              <a:off x="6929173" y="5204826"/>
              <a:ext cx="560438" cy="251248"/>
              <a:chOff x="7136581" y="5760614"/>
              <a:chExt cx="560438" cy="251248"/>
            </a:xfrm>
          </p:grpSpPr>
          <p:cxnSp>
            <p:nvCxnSpPr>
              <p:cNvPr id="75" name="Straight Connector 74"/>
              <p:cNvCxnSpPr>
                <a:cxnSpLocks/>
                <a:endCxn id="76"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a:off x="7422222" y="5760614"/>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77" name="Group 76"/>
            <p:cNvGrpSpPr/>
            <p:nvPr/>
          </p:nvGrpSpPr>
          <p:grpSpPr>
            <a:xfrm rot="10800000">
              <a:off x="10177321" y="5204826"/>
              <a:ext cx="560438" cy="251248"/>
              <a:chOff x="7136581" y="5760614"/>
              <a:chExt cx="560438" cy="251248"/>
            </a:xfrm>
          </p:grpSpPr>
          <p:cxnSp>
            <p:nvCxnSpPr>
              <p:cNvPr id="78" name="Straight Connector 77"/>
              <p:cNvCxnSpPr>
                <a:cxnSpLocks/>
                <a:endCxn id="79"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80" name="Straight Arrow Connector 79"/>
            <p:cNvCxnSpPr/>
            <p:nvPr/>
          </p:nvCxnSpPr>
          <p:spPr>
            <a:xfrm>
              <a:off x="6091924" y="5330450"/>
              <a:ext cx="837248"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69" idx="3"/>
              <a:endCxn id="79" idx="6"/>
            </p:cNvCxnSpPr>
            <p:nvPr/>
          </p:nvCxnSpPr>
          <p:spPr>
            <a:xfrm>
              <a:off x="8682724" y="5330450"/>
              <a:ext cx="1494597"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707807" y="4677067"/>
              <a:ext cx="169509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X</a:t>
              </a:r>
            </a:p>
          </p:txBody>
        </p:sp>
        <p:sp>
          <p:nvSpPr>
            <p:cNvPr id="84" name="TextBox 83"/>
            <p:cNvSpPr txBox="1"/>
            <p:nvPr/>
          </p:nvSpPr>
          <p:spPr>
            <a:xfrm>
              <a:off x="8983216" y="5383611"/>
              <a:ext cx="188896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DIP2, port W</a:t>
              </a:r>
            </a:p>
          </p:txBody>
        </p:sp>
        <p:sp>
          <p:nvSpPr>
            <p:cNvPr id="85" name="Rectangle 84"/>
            <p:cNvSpPr/>
            <p:nvPr/>
          </p:nvSpPr>
          <p:spPr bwMode="auto">
            <a:xfrm>
              <a:off x="10740124" y="3944194"/>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86" name="Group 85"/>
            <p:cNvGrpSpPr/>
            <p:nvPr/>
          </p:nvGrpSpPr>
          <p:grpSpPr>
            <a:xfrm rot="10800000">
              <a:off x="10177321" y="4199570"/>
              <a:ext cx="560438" cy="251248"/>
              <a:chOff x="7136581" y="5760614"/>
              <a:chExt cx="560438" cy="251248"/>
            </a:xfrm>
          </p:grpSpPr>
          <p:cxnSp>
            <p:nvCxnSpPr>
              <p:cNvPr id="87" name="Straight Connector 86"/>
              <p:cNvCxnSpPr>
                <a:cxnSpLocks/>
                <a:endCxn id="88"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89" name="Rectangle 88"/>
            <p:cNvSpPr/>
            <p:nvPr/>
          </p:nvSpPr>
          <p:spPr bwMode="auto">
            <a:xfrm>
              <a:off x="10740124" y="5959775"/>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90" name="Group 89"/>
            <p:cNvGrpSpPr/>
            <p:nvPr/>
          </p:nvGrpSpPr>
          <p:grpSpPr>
            <a:xfrm rot="10800000">
              <a:off x="10177321" y="6215151"/>
              <a:ext cx="560438" cy="251248"/>
              <a:chOff x="7136581" y="5760614"/>
              <a:chExt cx="560438" cy="251248"/>
            </a:xfrm>
          </p:grpSpPr>
          <p:cxnSp>
            <p:nvCxnSpPr>
              <p:cNvPr id="91" name="Straight Connector 90"/>
              <p:cNvCxnSpPr>
                <a:cxnSpLocks/>
                <a:endCxn id="92"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36" name="Connector: Elbow 35"/>
            <p:cNvCxnSpPr>
              <a:cxnSpLocks/>
              <a:endCxn id="76" idx="4"/>
            </p:cNvCxnSpPr>
            <p:nvPr/>
          </p:nvCxnSpPr>
          <p:spPr>
            <a:xfrm>
              <a:off x="6091924" y="4949450"/>
              <a:ext cx="974647" cy="255376"/>
            </a:xfrm>
            <a:prstGeom prst="bentConnector2">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p:cNvCxnSpPr>
              <a:endCxn id="76" idx="0"/>
            </p:cNvCxnSpPr>
            <p:nvPr/>
          </p:nvCxnSpPr>
          <p:spPr>
            <a:xfrm flipV="1">
              <a:off x="6091924" y="5456074"/>
              <a:ext cx="974647" cy="255376"/>
            </a:xfrm>
            <a:prstGeom prst="bentConnector2">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9" idx="3"/>
              <a:endCxn id="88" idx="6"/>
            </p:cNvCxnSpPr>
            <p:nvPr/>
          </p:nvCxnSpPr>
          <p:spPr>
            <a:xfrm flipV="1">
              <a:off x="8682724" y="4325194"/>
              <a:ext cx="1494597" cy="1005256"/>
            </a:xfrm>
            <a:prstGeom prst="straightConnector1">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9" idx="3"/>
              <a:endCxn id="92" idx="6"/>
            </p:cNvCxnSpPr>
            <p:nvPr/>
          </p:nvCxnSpPr>
          <p:spPr>
            <a:xfrm>
              <a:off x="8682724" y="5330450"/>
              <a:ext cx="1494597" cy="1010325"/>
            </a:xfrm>
            <a:prstGeom prst="straightConnector1">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707807" y="5077138"/>
              <a:ext cx="169509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Y</a:t>
              </a:r>
            </a:p>
          </p:txBody>
        </p:sp>
        <p:sp>
          <p:nvSpPr>
            <p:cNvPr id="98" name="TextBox 97"/>
            <p:cNvSpPr txBox="1"/>
            <p:nvPr/>
          </p:nvSpPr>
          <p:spPr>
            <a:xfrm>
              <a:off x="4720567" y="5450818"/>
              <a:ext cx="169509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Z</a:t>
              </a:r>
            </a:p>
          </p:txBody>
        </p:sp>
        <p:sp>
          <p:nvSpPr>
            <p:cNvPr id="99" name="TextBox 98"/>
            <p:cNvSpPr txBox="1"/>
            <p:nvPr/>
          </p:nvSpPr>
          <p:spPr>
            <a:xfrm>
              <a:off x="8996871" y="3882523"/>
              <a:ext cx="188896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DIP1, port W</a:t>
              </a:r>
            </a:p>
          </p:txBody>
        </p:sp>
        <p:sp>
          <p:nvSpPr>
            <p:cNvPr id="100" name="TextBox 99"/>
            <p:cNvSpPr txBox="1"/>
            <p:nvPr/>
          </p:nvSpPr>
          <p:spPr>
            <a:xfrm>
              <a:off x="8996871" y="6387883"/>
              <a:ext cx="188896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DIP3, port W</a:t>
              </a:r>
            </a:p>
          </p:txBody>
        </p:sp>
      </p:grpSp>
      <p:sp>
        <p:nvSpPr>
          <p:cNvPr id="45" name="Rectangle 44"/>
          <p:cNvSpPr/>
          <p:nvPr/>
        </p:nvSpPr>
        <p:spPr bwMode="auto">
          <a:xfrm>
            <a:off x="9190037" y="1886958"/>
            <a:ext cx="2005885" cy="435350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Rounded Corners 45"/>
          <p:cNvSpPr/>
          <p:nvPr/>
        </p:nvSpPr>
        <p:spPr bwMode="auto">
          <a:xfrm>
            <a:off x="9969733" y="1704946"/>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Availability set</a:t>
            </a:r>
            <a:endParaRPr lang="en-US" sz="2000" dirty="0">
              <a:solidFill>
                <a:schemeClr val="tx1"/>
              </a:solidFill>
            </a:endParaRPr>
          </a:p>
        </p:txBody>
      </p:sp>
    </p:spTree>
    <p:extLst>
      <p:ext uri="{BB962C8B-B14F-4D97-AF65-F5344CB8AC3E}">
        <p14:creationId xmlns:p14="http://schemas.microsoft.com/office/powerpoint/2010/main" val="245708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Native high availability</a:t>
            </a:r>
          </a:p>
        </p:txBody>
      </p:sp>
      <p:sp>
        <p:nvSpPr>
          <p:cNvPr id="6" name="Text Placeholder 5"/>
          <p:cNvSpPr>
            <a:spLocks noGrp="1"/>
          </p:cNvSpPr>
          <p:nvPr>
            <p:ph type="body" sz="quarter" idx="10"/>
          </p:nvPr>
        </p:nvSpPr>
        <p:spPr>
          <a:xfrm>
            <a:off x="274638" y="1212850"/>
            <a:ext cx="11887200" cy="4124206"/>
          </a:xfrm>
        </p:spPr>
        <p:txBody>
          <a:bodyPr/>
          <a:lstStyle/>
          <a:p>
            <a:r>
              <a:rPr lang="en-US" dirty="0"/>
              <a:t>Most Azure Virtual Network features are natively HA</a:t>
            </a:r>
          </a:p>
          <a:p>
            <a:pPr lvl="1"/>
            <a:r>
              <a:rPr lang="en-US" noProof="0" dirty="0">
                <a:gradFill>
                  <a:gsLst>
                    <a:gs pos="1250">
                      <a:srgbClr val="505050"/>
                    </a:gs>
                    <a:gs pos="100000">
                      <a:srgbClr val="505050"/>
                    </a:gs>
                  </a:gsLst>
                  <a:lin ang="5400000" scaled="0"/>
                </a:gradFill>
              </a:rPr>
              <a:t>Load balancers</a:t>
            </a:r>
          </a:p>
          <a:p>
            <a:pPr lvl="1"/>
            <a:r>
              <a:rPr lang="en-US" dirty="0">
                <a:gradFill>
                  <a:gsLst>
                    <a:gs pos="1250">
                      <a:srgbClr val="505050"/>
                    </a:gs>
                    <a:gs pos="100000">
                      <a:srgbClr val="505050"/>
                    </a:gs>
                  </a:gsLst>
                  <a:lin ang="5400000" scaled="0"/>
                </a:gradFill>
              </a:rPr>
              <a:t>Application gateways</a:t>
            </a:r>
          </a:p>
          <a:p>
            <a:pPr lvl="1"/>
            <a:r>
              <a:rPr lang="en-US" dirty="0">
                <a:gradFill>
                  <a:gsLst>
                    <a:gs pos="1250">
                      <a:srgbClr val="505050"/>
                    </a:gs>
                    <a:gs pos="100000">
                      <a:srgbClr val="505050"/>
                    </a:gs>
                  </a:gsLst>
                  <a:lin ang="5400000" scaled="0"/>
                </a:gradFill>
              </a:rPr>
              <a:t>Virtual Network Gateways</a:t>
            </a:r>
          </a:p>
          <a:p>
            <a:pPr lvl="1"/>
            <a:r>
              <a:rPr lang="en-US" noProof="0" dirty="0">
                <a:gradFill>
                  <a:gsLst>
                    <a:gs pos="1250">
                      <a:srgbClr val="505050"/>
                    </a:gs>
                    <a:gs pos="100000">
                      <a:srgbClr val="505050"/>
                    </a:gs>
                  </a:gsLst>
                  <a:lin ang="5400000" scaled="0"/>
                </a:gradFill>
              </a:rPr>
              <a:t>The underlying VM Switch (UDRs, NSGs,…)</a:t>
            </a:r>
          </a:p>
          <a:p>
            <a:pPr lvl="1"/>
            <a:endParaRPr lang="en-US" noProof="0" dirty="0">
              <a:gradFill>
                <a:gsLst>
                  <a:gs pos="1250">
                    <a:srgbClr val="505050"/>
                  </a:gs>
                  <a:gs pos="100000">
                    <a:srgbClr val="505050"/>
                  </a:gs>
                </a:gsLst>
                <a:lin ang="5400000" scaled="0"/>
              </a:gradFill>
            </a:endParaRPr>
          </a:p>
          <a:p>
            <a:pPr lvl="1"/>
            <a:r>
              <a:rPr lang="en-US" sz="4000" dirty="0">
                <a:gradFill>
                  <a:gsLst>
                    <a:gs pos="1250">
                      <a:schemeClr val="tx2"/>
                    </a:gs>
                    <a:gs pos="99000">
                      <a:schemeClr val="tx2"/>
                    </a:gs>
                  </a:gsLst>
                  <a:lin ang="5400000" scaled="0"/>
                </a:gradFill>
                <a:latin typeface="+mj-lt"/>
              </a:rPr>
              <a:t>Network Virtual Appliances are not natively HA</a:t>
            </a:r>
          </a:p>
          <a:p>
            <a:pPr lvl="1"/>
            <a:r>
              <a:rPr lang="en-US" dirty="0">
                <a:gradFill>
                  <a:gsLst>
                    <a:gs pos="1250">
                      <a:srgbClr val="505050"/>
                    </a:gs>
                    <a:gs pos="100000">
                      <a:srgbClr val="505050"/>
                    </a:gs>
                  </a:gsLst>
                  <a:lin ang="5400000" scaled="0"/>
                </a:gradFill>
              </a:rPr>
              <a:t>NVA are just IaaS VMs</a:t>
            </a:r>
          </a:p>
          <a:p>
            <a:pPr lvl="1"/>
            <a:r>
              <a:rPr lang="en-US" dirty="0">
                <a:gradFill>
                  <a:gsLst>
                    <a:gs pos="1250">
                      <a:srgbClr val="505050"/>
                    </a:gs>
                    <a:gs pos="100000">
                      <a:srgbClr val="505050"/>
                    </a:gs>
                  </a:gsLst>
                  <a:lin ang="5400000" scaled="0"/>
                </a:gradFill>
              </a:rPr>
              <a:t>HA NVAs: two NVAs deployed in an availability set…</a:t>
            </a:r>
          </a:p>
          <a:p>
            <a:pPr lvl="1"/>
            <a:r>
              <a:rPr lang="en-US" dirty="0">
                <a:gradFill>
                  <a:gsLst>
                    <a:gs pos="1250">
                      <a:srgbClr val="505050"/>
                    </a:gs>
                    <a:gs pos="100000">
                      <a:srgbClr val="505050"/>
                    </a:gs>
                  </a:gsLst>
                  <a:lin ang="5400000" scaled="0"/>
                </a:gradFill>
              </a:rPr>
              <a:t>… but HSRP/VRRP do not work in Azure (L2/L3 broadcast/multicast not possible in a VNet)</a:t>
            </a:r>
          </a:p>
        </p:txBody>
      </p:sp>
    </p:spTree>
    <p:extLst>
      <p:ext uri="{BB962C8B-B14F-4D97-AF65-F5344CB8AC3E}">
        <p14:creationId xmlns:p14="http://schemas.microsoft.com/office/powerpoint/2010/main" val="258623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8" y="1212850"/>
            <a:ext cx="11887200" cy="738664"/>
          </a:xfrm>
        </p:spPr>
        <p:txBody>
          <a:bodyPr/>
          <a:lstStyle/>
          <a:p>
            <a:r>
              <a:rPr lang="en-US" dirty="0"/>
              <a:t>Active-Passive with UDR update</a:t>
            </a:r>
            <a:endParaRPr lang="en-US" noProof="0" dirty="0">
              <a:gradFill>
                <a:gsLst>
                  <a:gs pos="1250">
                    <a:srgbClr val="505050"/>
                  </a:gs>
                  <a:gs pos="100000">
                    <a:srgbClr val="505050"/>
                  </a:gs>
                </a:gsLst>
                <a:lin ang="5400000" scaled="0"/>
              </a:gradFill>
            </a:endParaRPr>
          </a:p>
        </p:txBody>
      </p:sp>
      <p:sp>
        <p:nvSpPr>
          <p:cNvPr id="45" name="Oval 44"/>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endCxn id="45"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5" name="Rectangle 54"/>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6" name="Rectangle: Rounded Corners 55"/>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3" name="Rectangle 62"/>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7" name="Straight Connector 66"/>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73" name="Rectangle 72"/>
          <p:cNvSpPr/>
          <p:nvPr/>
        </p:nvSpPr>
        <p:spPr bwMode="auto">
          <a:xfrm>
            <a:off x="5839771"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NVA1</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5723935"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5" name="Straight Connector 74"/>
          <p:cNvCxnSpPr/>
          <p:nvPr/>
        </p:nvCxnSpPr>
        <p:spPr>
          <a:xfrm flipH="1">
            <a:off x="5795067" y="4619859"/>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cxnSp>
        <p:nvCxnSpPr>
          <p:cNvPr id="77" name="Straight Connector 76"/>
          <p:cNvCxnSpPr>
            <a:cxnSpLocks/>
          </p:cNvCxnSpPr>
          <p:nvPr/>
        </p:nvCxnSpPr>
        <p:spPr>
          <a:xfrm>
            <a:off x="1198368" y="5302440"/>
            <a:ext cx="2836" cy="939852"/>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192691" y="6242292"/>
            <a:ext cx="4682362"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a:off x="5875053" y="4619859"/>
            <a:ext cx="11369" cy="165649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flipH="1">
            <a:off x="5723935" y="4619859"/>
            <a:ext cx="12080" cy="1070398"/>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a:off x="4314789" y="5690257"/>
            <a:ext cx="1421226"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a:off x="4328943" y="4793620"/>
            <a:ext cx="7380" cy="896637"/>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78928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84" name="Rectangle 8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85" name="Rectangle 84"/>
          <p:cNvSpPr/>
          <p:nvPr/>
        </p:nvSpPr>
        <p:spPr bwMode="auto">
          <a:xfrm>
            <a:off x="6616706" y="471514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NVA2</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6" name="Rectangle 85"/>
          <p:cNvSpPr/>
          <p:nvPr/>
        </p:nvSpPr>
        <p:spPr bwMode="auto">
          <a:xfrm>
            <a:off x="6500870" y="498244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7" name="Straight Connector 86"/>
          <p:cNvCxnSpPr>
            <a:cxnSpLocks/>
          </p:cNvCxnSpPr>
          <p:nvPr/>
        </p:nvCxnSpPr>
        <p:spPr>
          <a:xfrm>
            <a:off x="6585479" y="5143848"/>
            <a:ext cx="9573" cy="292320"/>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5562613" y="4104084"/>
            <a:ext cx="1982221" cy="1098706"/>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Callout: Line 21"/>
          <p:cNvSpPr/>
          <p:nvPr/>
        </p:nvSpPr>
        <p:spPr bwMode="auto">
          <a:xfrm>
            <a:off x="9190037" y="3984087"/>
            <a:ext cx="1828800" cy="1005590"/>
          </a:xfrm>
          <a:prstGeom prst="borderCallout1">
            <a:avLst>
              <a:gd name="adj1" fmla="val 18750"/>
              <a:gd name="adj2" fmla="val -8333"/>
              <a:gd name="adj3" fmla="val 64703"/>
              <a:gd name="adj4" fmla="val -88974"/>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Availability Set</a:t>
            </a:r>
          </a:p>
        </p:txBody>
      </p:sp>
      <p:sp>
        <p:nvSpPr>
          <p:cNvPr id="88" name="Callout: Line 87"/>
          <p:cNvSpPr/>
          <p:nvPr/>
        </p:nvSpPr>
        <p:spPr bwMode="auto">
          <a:xfrm>
            <a:off x="832141" y="2038775"/>
            <a:ext cx="2566695" cy="638216"/>
          </a:xfrm>
          <a:prstGeom prst="borderCallout1">
            <a:avLst>
              <a:gd name="adj1" fmla="val 108756"/>
              <a:gd name="adj2" fmla="val 35057"/>
              <a:gd name="adj3" fmla="val 169403"/>
              <a:gd name="adj4" fmla="val 1196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 configure </a:t>
            </a:r>
            <a:r>
              <a:rPr lang="en-US" sz="2000" dirty="0" err="1">
                <a:solidFill>
                  <a:schemeClr val="tx1"/>
                </a:solidFill>
              </a:rPr>
              <a:t>dto</a:t>
            </a:r>
            <a:r>
              <a:rPr lang="en-US" sz="2000" dirty="0">
                <a:solidFill>
                  <a:schemeClr val="tx1"/>
                </a:solidFill>
              </a:rPr>
              <a:t> send traffic to NVA1</a:t>
            </a:r>
          </a:p>
        </p:txBody>
      </p:sp>
      <p:cxnSp>
        <p:nvCxnSpPr>
          <p:cNvPr id="29" name="Straight Connector 28"/>
          <p:cNvCxnSpPr/>
          <p:nvPr/>
        </p:nvCxnSpPr>
        <p:spPr>
          <a:xfrm>
            <a:off x="1722437" y="2739286"/>
            <a:ext cx="1371600" cy="491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8" y="1212850"/>
            <a:ext cx="11887200" cy="738664"/>
          </a:xfrm>
        </p:spPr>
        <p:txBody>
          <a:bodyPr/>
          <a:lstStyle/>
          <a:p>
            <a:r>
              <a:rPr lang="en-US" dirty="0"/>
              <a:t>Active-Passive with UDR update</a:t>
            </a:r>
            <a:endParaRPr lang="en-US" dirty="0">
              <a:gradFill>
                <a:gsLst>
                  <a:gs pos="1250">
                    <a:srgbClr val="505050"/>
                  </a:gs>
                  <a:gs pos="100000">
                    <a:srgbClr val="505050"/>
                  </a:gs>
                </a:gsLst>
                <a:lin ang="5400000" scaled="0"/>
              </a:gradFill>
            </a:endParaRPr>
          </a:p>
        </p:txBody>
      </p:sp>
      <p:sp>
        <p:nvSpPr>
          <p:cNvPr id="45" name="Oval 44"/>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endCxn id="45"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5" name="Rectangle 54"/>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6" name="Rectangle: Rounded Corners 55"/>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3" name="Rectangle 62"/>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7" name="Straight Connector 66"/>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73" name="Rectangle 72"/>
          <p:cNvSpPr/>
          <p:nvPr/>
        </p:nvSpPr>
        <p:spPr bwMode="auto">
          <a:xfrm>
            <a:off x="5839771"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NVA1</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5723935"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5" name="Straight Connector 74"/>
          <p:cNvCxnSpPr/>
          <p:nvPr/>
        </p:nvCxnSpPr>
        <p:spPr>
          <a:xfrm flipH="1">
            <a:off x="5795067" y="4619859"/>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cxnSp>
        <p:nvCxnSpPr>
          <p:cNvPr id="77" name="Straight Connector 76"/>
          <p:cNvCxnSpPr>
            <a:cxnSpLocks/>
          </p:cNvCxnSpPr>
          <p:nvPr/>
        </p:nvCxnSpPr>
        <p:spPr>
          <a:xfrm>
            <a:off x="1198368" y="5302440"/>
            <a:ext cx="2836" cy="939852"/>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192691" y="6242292"/>
            <a:ext cx="4682362"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a:off x="5875053" y="4619859"/>
            <a:ext cx="11369" cy="165649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flipH="1">
            <a:off x="5723935" y="4619859"/>
            <a:ext cx="12080" cy="1070398"/>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a:off x="4314789" y="5690257"/>
            <a:ext cx="1421226"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a:off x="4328943" y="4793620"/>
            <a:ext cx="7380" cy="896637"/>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78928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84" name="Rectangle 8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85" name="Rectangle 84"/>
          <p:cNvSpPr/>
          <p:nvPr/>
        </p:nvSpPr>
        <p:spPr bwMode="auto">
          <a:xfrm>
            <a:off x="6616706" y="471514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NVA2</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6" name="Rectangle 85"/>
          <p:cNvSpPr/>
          <p:nvPr/>
        </p:nvSpPr>
        <p:spPr bwMode="auto">
          <a:xfrm>
            <a:off x="6500870" y="498244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7" name="Straight Connector 86"/>
          <p:cNvCxnSpPr>
            <a:cxnSpLocks/>
          </p:cNvCxnSpPr>
          <p:nvPr/>
        </p:nvCxnSpPr>
        <p:spPr>
          <a:xfrm>
            <a:off x="6585479" y="5143848"/>
            <a:ext cx="9573" cy="292320"/>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Multiplication Sign 11"/>
          <p:cNvSpPr/>
          <p:nvPr/>
        </p:nvSpPr>
        <p:spPr bwMode="auto">
          <a:xfrm>
            <a:off x="5803839" y="3891555"/>
            <a:ext cx="914400" cy="992439"/>
          </a:xfrm>
          <a:prstGeom prst="mathMultiply">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2" name="Rectangle 41"/>
          <p:cNvSpPr/>
          <p:nvPr/>
        </p:nvSpPr>
        <p:spPr bwMode="auto">
          <a:xfrm>
            <a:off x="5562613" y="4104084"/>
            <a:ext cx="1982221" cy="1098706"/>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4" name="TextBox 43"/>
          <p:cNvSpPr txBox="1"/>
          <p:nvPr/>
        </p:nvSpPr>
        <p:spPr>
          <a:xfrm>
            <a:off x="8388687" y="4305927"/>
            <a:ext cx="3581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Active NVA goes offline</a:t>
            </a:r>
          </a:p>
        </p:txBody>
      </p:sp>
    </p:spTree>
    <p:extLst>
      <p:ext uri="{BB962C8B-B14F-4D97-AF65-F5344CB8AC3E}">
        <p14:creationId xmlns:p14="http://schemas.microsoft.com/office/powerpoint/2010/main" val="7623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8" y="1212850"/>
            <a:ext cx="11887200" cy="738664"/>
          </a:xfrm>
        </p:spPr>
        <p:txBody>
          <a:bodyPr/>
          <a:lstStyle/>
          <a:p>
            <a:r>
              <a:rPr lang="en-US" dirty="0"/>
              <a:t>Active-Passive with UDR update</a:t>
            </a:r>
            <a:endParaRPr lang="en-US" dirty="0">
              <a:gradFill>
                <a:gsLst>
                  <a:gs pos="1250">
                    <a:srgbClr val="505050"/>
                  </a:gs>
                  <a:gs pos="100000">
                    <a:srgbClr val="505050"/>
                  </a:gs>
                </a:gsLst>
                <a:lin ang="5400000" scaled="0"/>
              </a:gradFill>
            </a:endParaRPr>
          </a:p>
        </p:txBody>
      </p:sp>
      <p:sp>
        <p:nvSpPr>
          <p:cNvPr id="45" name="Oval 44"/>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endCxn id="45"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5" name="Rectangle 54"/>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6" name="Rectangle: Rounded Corners 55"/>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3" name="Rectangle 62"/>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7" name="Straight Connector 66"/>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73" name="Rectangle 72"/>
          <p:cNvSpPr/>
          <p:nvPr/>
        </p:nvSpPr>
        <p:spPr bwMode="auto">
          <a:xfrm>
            <a:off x="5839771"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NVA1</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5723935"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5" name="Straight Connector 74"/>
          <p:cNvCxnSpPr/>
          <p:nvPr/>
        </p:nvCxnSpPr>
        <p:spPr>
          <a:xfrm flipH="1">
            <a:off x="5795067" y="4619859"/>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cxnSp>
        <p:nvCxnSpPr>
          <p:cNvPr id="77" name="Straight Connector 76"/>
          <p:cNvCxnSpPr>
            <a:cxnSpLocks/>
          </p:cNvCxnSpPr>
          <p:nvPr/>
        </p:nvCxnSpPr>
        <p:spPr>
          <a:xfrm>
            <a:off x="1198368" y="5302440"/>
            <a:ext cx="2836" cy="939852"/>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192691" y="6242292"/>
            <a:ext cx="4682362"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a:off x="5875053" y="4619859"/>
            <a:ext cx="11369" cy="165649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flipH="1">
            <a:off x="5723935" y="4619859"/>
            <a:ext cx="12080" cy="1070398"/>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a:off x="4314789" y="5690257"/>
            <a:ext cx="1421226"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a:off x="4328943" y="4793620"/>
            <a:ext cx="7380" cy="896637"/>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78928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NEW</a:t>
            </a:r>
          </a:p>
          <a:p>
            <a:pPr algn="ctr" defTabSz="932472" fontAlgn="base">
              <a:spcBef>
                <a:spcPct val="0"/>
              </a:spcBef>
              <a:spcAft>
                <a:spcPct val="0"/>
              </a:spcAft>
            </a:pPr>
            <a:r>
              <a:rPr lang="en-US" sz="2000" dirty="0">
                <a:solidFill>
                  <a:schemeClr val="tx1"/>
                </a:solidFill>
              </a:rPr>
              <a:t>UDR</a:t>
            </a:r>
          </a:p>
        </p:txBody>
      </p:sp>
      <p:sp>
        <p:nvSpPr>
          <p:cNvPr id="84" name="Rectangle 8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NEWUDR</a:t>
            </a:r>
          </a:p>
        </p:txBody>
      </p:sp>
      <p:sp>
        <p:nvSpPr>
          <p:cNvPr id="85" name="Rectangle 84"/>
          <p:cNvSpPr/>
          <p:nvPr/>
        </p:nvSpPr>
        <p:spPr bwMode="auto">
          <a:xfrm>
            <a:off x="6616706" y="471514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NVA2</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6" name="Rectangle 85"/>
          <p:cNvSpPr/>
          <p:nvPr/>
        </p:nvSpPr>
        <p:spPr bwMode="auto">
          <a:xfrm>
            <a:off x="6500870" y="498244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7" name="Straight Connector 86"/>
          <p:cNvCxnSpPr>
            <a:cxnSpLocks/>
          </p:cNvCxnSpPr>
          <p:nvPr/>
        </p:nvCxnSpPr>
        <p:spPr>
          <a:xfrm>
            <a:off x="6585479" y="5143848"/>
            <a:ext cx="9573" cy="292320"/>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Multiplication Sign 11"/>
          <p:cNvSpPr/>
          <p:nvPr/>
        </p:nvSpPr>
        <p:spPr bwMode="auto">
          <a:xfrm>
            <a:off x="5803839" y="3891555"/>
            <a:ext cx="914400" cy="992439"/>
          </a:xfrm>
          <a:prstGeom prst="mathMultiply">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4" name="Rectangle 43"/>
          <p:cNvSpPr/>
          <p:nvPr/>
        </p:nvSpPr>
        <p:spPr bwMode="auto">
          <a:xfrm>
            <a:off x="5562613" y="4104084"/>
            <a:ext cx="1982221" cy="1098706"/>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9" name="TextBox 48"/>
          <p:cNvSpPr txBox="1"/>
          <p:nvPr/>
        </p:nvSpPr>
        <p:spPr>
          <a:xfrm>
            <a:off x="8388687" y="4305927"/>
            <a:ext cx="35814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Secondary appliance detects failure and triggers UDR update</a:t>
            </a:r>
          </a:p>
        </p:txBody>
      </p:sp>
      <p:sp>
        <p:nvSpPr>
          <p:cNvPr id="51" name="Callout: Line 50"/>
          <p:cNvSpPr/>
          <p:nvPr/>
        </p:nvSpPr>
        <p:spPr bwMode="auto">
          <a:xfrm>
            <a:off x="832141" y="2038775"/>
            <a:ext cx="2566695" cy="638216"/>
          </a:xfrm>
          <a:prstGeom prst="borderCallout1">
            <a:avLst>
              <a:gd name="adj1" fmla="val 108756"/>
              <a:gd name="adj2" fmla="val 20441"/>
              <a:gd name="adj3" fmla="val 174914"/>
              <a:gd name="adj4" fmla="val 1059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 configure </a:t>
            </a:r>
            <a:r>
              <a:rPr lang="en-US" sz="2000" dirty="0" err="1">
                <a:solidFill>
                  <a:schemeClr val="tx1"/>
                </a:solidFill>
              </a:rPr>
              <a:t>dto</a:t>
            </a:r>
            <a:r>
              <a:rPr lang="en-US" sz="2000" dirty="0">
                <a:solidFill>
                  <a:schemeClr val="tx1"/>
                </a:solidFill>
              </a:rPr>
              <a:t> send traffic to NVA2</a:t>
            </a:r>
          </a:p>
        </p:txBody>
      </p:sp>
      <p:cxnSp>
        <p:nvCxnSpPr>
          <p:cNvPr id="4" name="Straight Connector 3"/>
          <p:cNvCxnSpPr>
            <a:cxnSpLocks/>
          </p:cNvCxnSpPr>
          <p:nvPr/>
        </p:nvCxnSpPr>
        <p:spPr>
          <a:xfrm>
            <a:off x="1398886" y="2712460"/>
            <a:ext cx="1695151" cy="6324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8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8" y="1212850"/>
            <a:ext cx="11887200" cy="738664"/>
          </a:xfrm>
        </p:spPr>
        <p:txBody>
          <a:bodyPr/>
          <a:lstStyle/>
          <a:p>
            <a:r>
              <a:rPr lang="en-US" dirty="0"/>
              <a:t>Active-Passive with UDR update</a:t>
            </a:r>
            <a:endParaRPr lang="en-US" dirty="0">
              <a:gradFill>
                <a:gsLst>
                  <a:gs pos="1250">
                    <a:srgbClr val="505050"/>
                  </a:gs>
                  <a:gs pos="100000">
                    <a:srgbClr val="505050"/>
                  </a:gs>
                </a:gsLst>
                <a:lin ang="5400000" scaled="0"/>
              </a:gradFill>
            </a:endParaRPr>
          </a:p>
        </p:txBody>
      </p:sp>
      <p:sp>
        <p:nvSpPr>
          <p:cNvPr id="45" name="Oval 44"/>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endCxn id="45"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5" name="Rectangle 54"/>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6" name="Rectangle: Rounded Corners 55"/>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3" name="Rectangle 62"/>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7" name="Straight Connector 66"/>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73" name="Rectangle 72"/>
          <p:cNvSpPr/>
          <p:nvPr/>
        </p:nvSpPr>
        <p:spPr bwMode="auto">
          <a:xfrm>
            <a:off x="5839771"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NVA1</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5723935"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5" name="Straight Connector 74"/>
          <p:cNvCxnSpPr/>
          <p:nvPr/>
        </p:nvCxnSpPr>
        <p:spPr>
          <a:xfrm flipH="1">
            <a:off x="5795067" y="4619859"/>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cxnSp>
        <p:nvCxnSpPr>
          <p:cNvPr id="77" name="Straight Connector 76"/>
          <p:cNvCxnSpPr>
            <a:cxnSpLocks/>
          </p:cNvCxnSpPr>
          <p:nvPr/>
        </p:nvCxnSpPr>
        <p:spPr>
          <a:xfrm>
            <a:off x="1198368" y="5302440"/>
            <a:ext cx="2836" cy="939852"/>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192691" y="6242292"/>
            <a:ext cx="5476595"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a:off x="6669347" y="4902346"/>
            <a:ext cx="19887" cy="1339946"/>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6545154" y="5135396"/>
            <a:ext cx="3340" cy="554861"/>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a:off x="4314789" y="5690257"/>
            <a:ext cx="2230365" cy="0"/>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a:off x="4328943" y="4793620"/>
            <a:ext cx="7380" cy="896637"/>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789286" y="3222087"/>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NEW</a:t>
            </a:r>
          </a:p>
          <a:p>
            <a:pPr algn="ctr" defTabSz="932472" fontAlgn="base">
              <a:spcBef>
                <a:spcPct val="0"/>
              </a:spcBef>
              <a:spcAft>
                <a:spcPct val="0"/>
              </a:spcAft>
            </a:pPr>
            <a:r>
              <a:rPr lang="en-US" sz="2000" dirty="0">
                <a:solidFill>
                  <a:schemeClr val="tx1"/>
                </a:solidFill>
              </a:rPr>
              <a:t>UDR</a:t>
            </a:r>
          </a:p>
        </p:txBody>
      </p:sp>
      <p:sp>
        <p:nvSpPr>
          <p:cNvPr id="84" name="Rectangle 8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NEWUDR</a:t>
            </a:r>
          </a:p>
        </p:txBody>
      </p:sp>
      <p:sp>
        <p:nvSpPr>
          <p:cNvPr id="85" name="Rectangle 84"/>
          <p:cNvSpPr/>
          <p:nvPr/>
        </p:nvSpPr>
        <p:spPr bwMode="auto">
          <a:xfrm>
            <a:off x="6616706" y="471514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NVA2</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6" name="Rectangle 85"/>
          <p:cNvSpPr/>
          <p:nvPr/>
        </p:nvSpPr>
        <p:spPr bwMode="auto">
          <a:xfrm>
            <a:off x="6500870" y="498244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7" name="Straight Connector 86"/>
          <p:cNvCxnSpPr>
            <a:cxnSpLocks/>
          </p:cNvCxnSpPr>
          <p:nvPr/>
        </p:nvCxnSpPr>
        <p:spPr>
          <a:xfrm>
            <a:off x="6585479" y="5143848"/>
            <a:ext cx="9573" cy="292320"/>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Multiplication Sign 11"/>
          <p:cNvSpPr/>
          <p:nvPr/>
        </p:nvSpPr>
        <p:spPr bwMode="auto">
          <a:xfrm>
            <a:off x="5803839" y="3891555"/>
            <a:ext cx="914400" cy="992439"/>
          </a:xfrm>
          <a:prstGeom prst="mathMultiply">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9" name="Rectangle 48"/>
          <p:cNvSpPr/>
          <p:nvPr/>
        </p:nvSpPr>
        <p:spPr bwMode="auto">
          <a:xfrm>
            <a:off x="5562613" y="4104084"/>
            <a:ext cx="1982221" cy="1098706"/>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4" name="TextBox 53"/>
          <p:cNvSpPr txBox="1"/>
          <p:nvPr/>
        </p:nvSpPr>
        <p:spPr>
          <a:xfrm>
            <a:off x="8388687" y="4305927"/>
            <a:ext cx="35814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UDR installed; traffic flows to secondary appliance</a:t>
            </a:r>
          </a:p>
        </p:txBody>
      </p:sp>
    </p:spTree>
    <p:extLst>
      <p:ext uri="{BB962C8B-B14F-4D97-AF65-F5344CB8AC3E}">
        <p14:creationId xmlns:p14="http://schemas.microsoft.com/office/powerpoint/2010/main" val="21110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8" y="1212850"/>
            <a:ext cx="11887200" cy="738664"/>
          </a:xfrm>
        </p:spPr>
        <p:txBody>
          <a:bodyPr/>
          <a:lstStyle/>
          <a:p>
            <a:r>
              <a:rPr lang="en-US" dirty="0"/>
              <a:t>Active-Active with load balancing + SNAT</a:t>
            </a:r>
            <a:endParaRPr lang="en-US" noProof="0" dirty="0">
              <a:gradFill>
                <a:gsLst>
                  <a:gs pos="1250">
                    <a:srgbClr val="505050"/>
                  </a:gs>
                  <a:gs pos="100000">
                    <a:srgbClr val="505050"/>
                  </a:gs>
                </a:gsLst>
                <a:lin ang="5400000" scaled="0"/>
              </a:gradFill>
            </a:endParaRPr>
          </a:p>
        </p:txBody>
      </p:sp>
      <p:sp>
        <p:nvSpPr>
          <p:cNvPr id="45" name="Oval 44"/>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endCxn id="45"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5" name="Rectangle 54"/>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6" name="Rectangle: Rounded Corners 55"/>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3" name="Rectangle 62"/>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7" name="Straight Connector 66"/>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73" name="Rectangle 72"/>
          <p:cNvSpPr/>
          <p:nvPr/>
        </p:nvSpPr>
        <p:spPr bwMode="auto">
          <a:xfrm>
            <a:off x="6359910"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NVA1</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244074"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5" name="Straight Connector 74"/>
          <p:cNvCxnSpPr/>
          <p:nvPr/>
        </p:nvCxnSpPr>
        <p:spPr>
          <a:xfrm flipH="1">
            <a:off x="6359908" y="4608952"/>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cxnSp>
        <p:nvCxnSpPr>
          <p:cNvPr id="77" name="Straight Connector 76"/>
          <p:cNvCxnSpPr>
            <a:cxnSpLocks/>
          </p:cNvCxnSpPr>
          <p:nvPr/>
        </p:nvCxnSpPr>
        <p:spPr>
          <a:xfrm>
            <a:off x="1198368" y="5302440"/>
            <a:ext cx="7706" cy="484876"/>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206074" y="5756431"/>
            <a:ext cx="5127271" cy="3088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flipV="1">
            <a:off x="4328944" y="5588740"/>
            <a:ext cx="1384117" cy="559"/>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a:off x="4328943" y="4793620"/>
            <a:ext cx="14459" cy="794107"/>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85" name="Rectangle 84"/>
          <p:cNvSpPr/>
          <p:nvPr/>
        </p:nvSpPr>
        <p:spPr bwMode="auto">
          <a:xfrm>
            <a:off x="6616706" y="471514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NVA2</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6" name="Rectangle 85"/>
          <p:cNvSpPr/>
          <p:nvPr/>
        </p:nvSpPr>
        <p:spPr bwMode="auto">
          <a:xfrm>
            <a:off x="6500870" y="498244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7" name="Straight Connector 86"/>
          <p:cNvCxnSpPr>
            <a:cxnSpLocks/>
          </p:cNvCxnSpPr>
          <p:nvPr/>
        </p:nvCxnSpPr>
        <p:spPr>
          <a:xfrm>
            <a:off x="6585479" y="5143848"/>
            <a:ext cx="9573" cy="292320"/>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086015" y="4104084"/>
            <a:ext cx="1458819" cy="1098706"/>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8" name="Callout: Line 87"/>
          <p:cNvSpPr/>
          <p:nvPr/>
        </p:nvSpPr>
        <p:spPr bwMode="auto">
          <a:xfrm>
            <a:off x="832141" y="2038775"/>
            <a:ext cx="2566695" cy="638216"/>
          </a:xfrm>
          <a:prstGeom prst="borderCallout1">
            <a:avLst>
              <a:gd name="adj1" fmla="val 108756"/>
              <a:gd name="adj2" fmla="val 35057"/>
              <a:gd name="adj3" fmla="val 204779"/>
              <a:gd name="adj4" fmla="val 90693"/>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 configured to send traffic to ILB</a:t>
            </a:r>
          </a:p>
        </p:txBody>
      </p:sp>
      <p:sp>
        <p:nvSpPr>
          <p:cNvPr id="46" name="Rectangle 45"/>
          <p:cNvSpPr/>
          <p:nvPr/>
        </p:nvSpPr>
        <p:spPr bwMode="auto">
          <a:xfrm>
            <a:off x="5565182" y="4420481"/>
            <a:ext cx="441804" cy="38066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ILB</a:t>
            </a:r>
          </a:p>
        </p:txBody>
      </p:sp>
      <p:sp>
        <p:nvSpPr>
          <p:cNvPr id="49" name="Rectangle 48"/>
          <p:cNvSpPr/>
          <p:nvPr/>
        </p:nvSpPr>
        <p:spPr bwMode="auto">
          <a:xfrm>
            <a:off x="5703741" y="476187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1" name="Straight Connector 50"/>
          <p:cNvCxnSpPr>
            <a:cxnSpLocks/>
          </p:cNvCxnSpPr>
          <p:nvPr/>
        </p:nvCxnSpPr>
        <p:spPr>
          <a:xfrm>
            <a:off x="5788350" y="4923276"/>
            <a:ext cx="4949" cy="563823"/>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Arrow: Right 2"/>
          <p:cNvSpPr/>
          <p:nvPr/>
        </p:nvSpPr>
        <p:spPr bwMode="auto">
          <a:xfrm rot="20071662">
            <a:off x="5969867" y="4268064"/>
            <a:ext cx="387375" cy="201892"/>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59" name="Straight Connector 58"/>
          <p:cNvCxnSpPr>
            <a:cxnSpLocks/>
          </p:cNvCxnSpPr>
          <p:nvPr/>
        </p:nvCxnSpPr>
        <p:spPr>
          <a:xfrm>
            <a:off x="5713061" y="4814204"/>
            <a:ext cx="410" cy="770375"/>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H="1">
            <a:off x="6317399" y="4616304"/>
            <a:ext cx="31893" cy="1182206"/>
          </a:xfrm>
          <a:prstGeom prst="line">
            <a:avLst/>
          </a:prstGeom>
          <a:ln w="34925">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Arrow: Left 13"/>
          <p:cNvSpPr/>
          <p:nvPr/>
        </p:nvSpPr>
        <p:spPr bwMode="auto">
          <a:xfrm rot="16200000">
            <a:off x="6006775" y="5223059"/>
            <a:ext cx="654662" cy="381000"/>
          </a:xfrm>
          <a:prstGeom prst="lef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rPr>
              <a:t>SNAT</a:t>
            </a:r>
          </a:p>
        </p:txBody>
      </p:sp>
      <p:sp>
        <p:nvSpPr>
          <p:cNvPr id="89" name="TextBox 88"/>
          <p:cNvSpPr txBox="1"/>
          <p:nvPr/>
        </p:nvSpPr>
        <p:spPr>
          <a:xfrm>
            <a:off x="8388687" y="4305927"/>
            <a:ext cx="35814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ILB sends traffic to NVA1, which SNATs connection behind its own IP</a:t>
            </a:r>
          </a:p>
        </p:txBody>
      </p:sp>
    </p:spTree>
    <p:extLst>
      <p:ext uri="{BB962C8B-B14F-4D97-AF65-F5344CB8AC3E}">
        <p14:creationId xmlns:p14="http://schemas.microsoft.com/office/powerpoint/2010/main" val="425597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8" y="1212850"/>
            <a:ext cx="11887200" cy="738664"/>
          </a:xfrm>
        </p:spPr>
        <p:txBody>
          <a:bodyPr/>
          <a:lstStyle/>
          <a:p>
            <a:r>
              <a:rPr lang="en-US" dirty="0"/>
              <a:t>Active-Active with load balancing + SNAT</a:t>
            </a:r>
            <a:endParaRPr lang="en-US" noProof="0" dirty="0">
              <a:gradFill>
                <a:gsLst>
                  <a:gs pos="1250">
                    <a:srgbClr val="505050"/>
                  </a:gs>
                  <a:gs pos="100000">
                    <a:srgbClr val="505050"/>
                  </a:gs>
                </a:gsLst>
                <a:lin ang="5400000" scaled="0"/>
              </a:gradFill>
            </a:endParaRPr>
          </a:p>
        </p:txBody>
      </p:sp>
      <p:sp>
        <p:nvSpPr>
          <p:cNvPr id="45" name="Oval 44"/>
          <p:cNvSpPr/>
          <p:nvPr/>
        </p:nvSpPr>
        <p:spPr bwMode="auto">
          <a:xfrm>
            <a:off x="5811218" y="6129853"/>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7" name="Straight Connector 46"/>
          <p:cNvCxnSpPr>
            <a:endCxn id="45" idx="2"/>
          </p:cNvCxnSpPr>
          <p:nvPr/>
        </p:nvCxnSpPr>
        <p:spPr>
          <a:xfrm flipV="1">
            <a:off x="5562613" y="6255477"/>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7037" y="2963862"/>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541792" y="271246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610562" y="3764874"/>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89286" y="414797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5" name="Rectangle 54"/>
          <p:cNvSpPr/>
          <p:nvPr/>
        </p:nvSpPr>
        <p:spPr bwMode="auto">
          <a:xfrm>
            <a:off x="1175924" y="472955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6" name="Rectangle: Rounded Corners 55"/>
          <p:cNvSpPr/>
          <p:nvPr/>
        </p:nvSpPr>
        <p:spPr bwMode="auto">
          <a:xfrm>
            <a:off x="1604714" y="353076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3013246" y="3769268"/>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63369" y="4116728"/>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4314789" y="434499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4007398" y="3535159"/>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3" name="Rectangle 62"/>
          <p:cNvSpPr/>
          <p:nvPr/>
        </p:nvSpPr>
        <p:spPr bwMode="auto">
          <a:xfrm>
            <a:off x="737960" y="442062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4" name="Rectangle 63"/>
          <p:cNvSpPr/>
          <p:nvPr/>
        </p:nvSpPr>
        <p:spPr bwMode="auto">
          <a:xfrm>
            <a:off x="1127615" y="498967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3964998" y="438403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4227863" y="4623101"/>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7" name="Straight Connector 66"/>
          <p:cNvCxnSpPr/>
          <p:nvPr/>
        </p:nvCxnSpPr>
        <p:spPr>
          <a:xfrm flipH="1">
            <a:off x="4322044" y="4801563"/>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04762" y="4586027"/>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198366" y="5159654"/>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053504" y="4545103"/>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5440304" y="3774166"/>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Rounded Corners 71"/>
          <p:cNvSpPr/>
          <p:nvPr/>
        </p:nvSpPr>
        <p:spPr bwMode="auto">
          <a:xfrm>
            <a:off x="5942180" y="3540057"/>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NVA-Subnet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73" name="Rectangle 72"/>
          <p:cNvSpPr/>
          <p:nvPr/>
        </p:nvSpPr>
        <p:spPr bwMode="auto">
          <a:xfrm>
            <a:off x="6359910" y="4187016"/>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NVA1</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Rectangle 73"/>
          <p:cNvSpPr/>
          <p:nvPr/>
        </p:nvSpPr>
        <p:spPr bwMode="auto">
          <a:xfrm>
            <a:off x="6244074" y="445431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5" name="Straight Connector 74"/>
          <p:cNvCxnSpPr/>
          <p:nvPr/>
        </p:nvCxnSpPr>
        <p:spPr>
          <a:xfrm flipH="1">
            <a:off x="6359908" y="4608952"/>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610563" y="5454520"/>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r>
              <a:rPr lang="it-IT" sz="1400" kern="0" dirty="0">
                <a:gradFill>
                  <a:gsLst>
                    <a:gs pos="5439">
                      <a:srgbClr val="F8F8F8"/>
                    </a:gs>
                    <a:gs pos="10000">
                      <a:srgbClr val="F8F8F8"/>
                    </a:gs>
                  </a:gsLst>
                  <a:lin ang="5400000" scaled="0"/>
                </a:gradFill>
              </a:rPr>
              <a:t>(Azure VM Switch)</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cxnSp>
        <p:nvCxnSpPr>
          <p:cNvPr id="77" name="Straight Connector 76"/>
          <p:cNvCxnSpPr>
            <a:cxnSpLocks/>
          </p:cNvCxnSpPr>
          <p:nvPr/>
        </p:nvCxnSpPr>
        <p:spPr>
          <a:xfrm>
            <a:off x="1198368" y="5302440"/>
            <a:ext cx="7706" cy="484876"/>
          </a:xfrm>
          <a:prstGeom prst="line">
            <a:avLst/>
          </a:prstGeom>
          <a:ln w="34925">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206075" y="5778962"/>
            <a:ext cx="5369837" cy="8354"/>
          </a:xfrm>
          <a:prstGeom prst="line">
            <a:avLst/>
          </a:prstGeom>
          <a:ln w="34925">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flipV="1">
            <a:off x="4051473" y="5584579"/>
            <a:ext cx="1661589" cy="4721"/>
          </a:xfrm>
          <a:prstGeom prst="line">
            <a:avLst/>
          </a:prstGeom>
          <a:ln w="34925">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a:stCxn id="65" idx="2"/>
          </p:cNvCxnSpPr>
          <p:nvPr/>
        </p:nvCxnSpPr>
        <p:spPr>
          <a:xfrm flipH="1">
            <a:off x="4051473" y="4560884"/>
            <a:ext cx="7707" cy="998652"/>
          </a:xfrm>
          <a:prstGeom prst="line">
            <a:avLst/>
          </a:prstGeom>
          <a:ln w="34925">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bwMode="auto">
          <a:xfrm>
            <a:off x="3236001" y="3230790"/>
            <a:ext cx="609600" cy="762000"/>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a:t>
            </a:r>
          </a:p>
        </p:txBody>
      </p:sp>
      <p:sp>
        <p:nvSpPr>
          <p:cNvPr id="85" name="Rectangle 84"/>
          <p:cNvSpPr/>
          <p:nvPr/>
        </p:nvSpPr>
        <p:spPr bwMode="auto">
          <a:xfrm>
            <a:off x="6616706" y="4715140"/>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5439">
                      <a:srgbClr val="F8F8F8"/>
                    </a:gs>
                    <a:gs pos="10000">
                      <a:srgbClr val="F8F8F8"/>
                    </a:gs>
                  </a:gsLst>
                  <a:lin ang="5400000" scaled="0"/>
                </a:gradFill>
                <a:effectLst/>
                <a:uLnTx/>
                <a:uFillTx/>
              </a:rPr>
              <a:t>NVA2</a:t>
            </a:r>
            <a:endPar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6" name="Rectangle 85"/>
          <p:cNvSpPr/>
          <p:nvPr/>
        </p:nvSpPr>
        <p:spPr bwMode="auto">
          <a:xfrm>
            <a:off x="6500870" y="498244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7" name="Straight Connector 86"/>
          <p:cNvCxnSpPr>
            <a:cxnSpLocks/>
          </p:cNvCxnSpPr>
          <p:nvPr/>
        </p:nvCxnSpPr>
        <p:spPr>
          <a:xfrm>
            <a:off x="6585479" y="5143848"/>
            <a:ext cx="9573" cy="292320"/>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086015" y="4104084"/>
            <a:ext cx="1458819" cy="1098706"/>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bwMode="auto">
          <a:xfrm>
            <a:off x="5565182" y="4420481"/>
            <a:ext cx="441804" cy="380662"/>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ILB</a:t>
            </a:r>
          </a:p>
        </p:txBody>
      </p:sp>
      <p:sp>
        <p:nvSpPr>
          <p:cNvPr id="49" name="Rectangle 48"/>
          <p:cNvSpPr/>
          <p:nvPr/>
        </p:nvSpPr>
        <p:spPr bwMode="auto">
          <a:xfrm>
            <a:off x="5703741" y="4761870"/>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1" name="Straight Connector 50"/>
          <p:cNvCxnSpPr>
            <a:cxnSpLocks/>
          </p:cNvCxnSpPr>
          <p:nvPr/>
        </p:nvCxnSpPr>
        <p:spPr>
          <a:xfrm>
            <a:off x="5788350" y="4923276"/>
            <a:ext cx="4949" cy="563823"/>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Arrow: Right 2"/>
          <p:cNvSpPr/>
          <p:nvPr/>
        </p:nvSpPr>
        <p:spPr bwMode="auto">
          <a:xfrm rot="1062335">
            <a:off x="5934661" y="4707711"/>
            <a:ext cx="601628" cy="249444"/>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59" name="Straight Connector 58"/>
          <p:cNvCxnSpPr>
            <a:cxnSpLocks/>
          </p:cNvCxnSpPr>
          <p:nvPr/>
        </p:nvCxnSpPr>
        <p:spPr>
          <a:xfrm>
            <a:off x="5713061" y="4814204"/>
            <a:ext cx="410" cy="770375"/>
          </a:xfrm>
          <a:prstGeom prst="line">
            <a:avLst/>
          </a:prstGeom>
          <a:ln w="34925">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H="1">
            <a:off x="6565843" y="5159296"/>
            <a:ext cx="20139" cy="597135"/>
          </a:xfrm>
          <a:prstGeom prst="line">
            <a:avLst/>
          </a:prstGeom>
          <a:ln w="34925">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Arrow: Left 13"/>
          <p:cNvSpPr/>
          <p:nvPr/>
        </p:nvSpPr>
        <p:spPr bwMode="auto">
          <a:xfrm>
            <a:off x="5845803" y="5603912"/>
            <a:ext cx="654662" cy="381000"/>
          </a:xfrm>
          <a:prstGeom prst="lef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rPr>
              <a:t>SNAT</a:t>
            </a:r>
          </a:p>
        </p:txBody>
      </p:sp>
      <p:sp>
        <p:nvSpPr>
          <p:cNvPr id="79" name="Callout: Line 78"/>
          <p:cNvSpPr/>
          <p:nvPr/>
        </p:nvSpPr>
        <p:spPr bwMode="auto">
          <a:xfrm>
            <a:off x="832141" y="2038775"/>
            <a:ext cx="2566695" cy="638216"/>
          </a:xfrm>
          <a:prstGeom prst="borderCallout1">
            <a:avLst>
              <a:gd name="adj1" fmla="val 108756"/>
              <a:gd name="adj2" fmla="val 35057"/>
              <a:gd name="adj3" fmla="val 204779"/>
              <a:gd name="adj4" fmla="val 90693"/>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UDR configured to send traffic to ILB</a:t>
            </a:r>
          </a:p>
        </p:txBody>
      </p:sp>
      <p:sp>
        <p:nvSpPr>
          <p:cNvPr id="80" name="TextBox 79"/>
          <p:cNvSpPr txBox="1"/>
          <p:nvPr/>
        </p:nvSpPr>
        <p:spPr>
          <a:xfrm>
            <a:off x="8388687" y="4305927"/>
            <a:ext cx="35814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ILB sends traffic to NVA2, which SNATs connection behind its own IP</a:t>
            </a:r>
          </a:p>
        </p:txBody>
      </p:sp>
    </p:spTree>
    <p:extLst>
      <p:ext uri="{BB962C8B-B14F-4D97-AF65-F5344CB8AC3E}">
        <p14:creationId xmlns:p14="http://schemas.microsoft.com/office/powerpoint/2010/main" val="203246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HA for NVA</a:t>
            </a:r>
          </a:p>
        </p:txBody>
      </p:sp>
      <p:sp>
        <p:nvSpPr>
          <p:cNvPr id="6" name="Text Placeholder 5"/>
          <p:cNvSpPr>
            <a:spLocks noGrp="1"/>
          </p:cNvSpPr>
          <p:nvPr>
            <p:ph type="body" sz="quarter" idx="10"/>
          </p:nvPr>
        </p:nvSpPr>
        <p:spPr>
          <a:xfrm>
            <a:off x="274639" y="1820862"/>
            <a:ext cx="11887200" cy="2646878"/>
          </a:xfrm>
        </p:spPr>
        <p:txBody>
          <a:bodyPr/>
          <a:lstStyle/>
          <a:p>
            <a:r>
              <a:rPr lang="en-US" dirty="0"/>
              <a:t>Active-Active with load balancing + SNAT</a:t>
            </a:r>
          </a:p>
          <a:p>
            <a:pPr marL="342900" indent="-342900">
              <a:buFont typeface="Wingdings" panose="05000000000000000000" pitchFamily="2" charset="2"/>
              <a:buChar char="§"/>
            </a:pPr>
            <a:r>
              <a:rPr lang="en-US" dirty="0">
                <a:gradFill>
                  <a:gsLst>
                    <a:gs pos="1250">
                      <a:schemeClr val="tx1"/>
                    </a:gs>
                    <a:gs pos="100000">
                      <a:schemeClr val="tx1"/>
                    </a:gs>
                  </a:gsLst>
                  <a:lin ang="5400000" scaled="0"/>
                </a:gradFill>
              </a:rPr>
              <a:t>As of today, this approach works only when the backend VMs expose selected endpoints</a:t>
            </a:r>
          </a:p>
          <a:p>
            <a:pPr marL="342900" indent="-342900">
              <a:buFont typeface="Wingdings" panose="05000000000000000000" pitchFamily="2" charset="2"/>
              <a:buChar char="§"/>
            </a:pPr>
            <a:r>
              <a:rPr lang="en-US" dirty="0">
                <a:gradFill>
                  <a:gsLst>
                    <a:gs pos="1250">
                      <a:schemeClr val="tx1"/>
                    </a:gs>
                    <a:gs pos="100000">
                      <a:schemeClr val="tx1"/>
                    </a:gs>
                  </a:gsLst>
                  <a:lin ang="5400000" scaled="0"/>
                </a:gradFill>
              </a:rPr>
              <a:t>Reason: load balancing rules are port-specific</a:t>
            </a:r>
          </a:p>
        </p:txBody>
      </p:sp>
    </p:spTree>
    <p:extLst>
      <p:ext uri="{BB962C8B-B14F-4D97-AF65-F5344CB8AC3E}">
        <p14:creationId xmlns:p14="http://schemas.microsoft.com/office/powerpoint/2010/main" val="2901090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85CE-2B37-4B81-8461-F9B7262EBE62}"/>
              </a:ext>
            </a:extLst>
          </p:cNvPr>
          <p:cNvSpPr>
            <a:spLocks noGrp="1"/>
          </p:cNvSpPr>
          <p:nvPr>
            <p:ph type="title"/>
          </p:nvPr>
        </p:nvSpPr>
        <p:spPr/>
        <p:txBody>
          <a:bodyPr/>
          <a:lstStyle/>
          <a:p>
            <a:r>
              <a:rPr lang="en-US" dirty="0"/>
              <a:t>Azure DNS</a:t>
            </a:r>
          </a:p>
        </p:txBody>
      </p:sp>
      <p:sp>
        <p:nvSpPr>
          <p:cNvPr id="3" name="Rectangle 2">
            <a:extLst>
              <a:ext uri="{FF2B5EF4-FFF2-40B4-BE49-F238E27FC236}">
                <a16:creationId xmlns:a16="http://schemas.microsoft.com/office/drawing/2014/main" id="{61CEF6DF-3DD3-45BD-B5B0-9962FCCF42E4}"/>
              </a:ext>
            </a:extLst>
          </p:cNvPr>
          <p:cNvSpPr/>
          <p:nvPr/>
        </p:nvSpPr>
        <p:spPr>
          <a:xfrm>
            <a:off x="7208837" y="6164262"/>
            <a:ext cx="5136342" cy="369332"/>
          </a:xfrm>
          <a:prstGeom prst="rect">
            <a:avLst/>
          </a:prstGeom>
        </p:spPr>
        <p:txBody>
          <a:bodyPr wrap="none">
            <a:spAutoFit/>
          </a:bodyPr>
          <a:lstStyle/>
          <a:p>
            <a:r>
              <a:rPr lang="en-US" dirty="0">
                <a:hlinkClick r:id="rId2"/>
              </a:rPr>
              <a:t>https://azure.microsoft.com/en-us/services/dns/</a:t>
            </a:r>
            <a:endParaRPr lang="en-US" dirty="0"/>
          </a:p>
        </p:txBody>
      </p:sp>
    </p:spTree>
    <p:extLst>
      <p:ext uri="{BB962C8B-B14F-4D97-AF65-F5344CB8AC3E}">
        <p14:creationId xmlns:p14="http://schemas.microsoft.com/office/powerpoint/2010/main" val="905354244"/>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Azure DNS key features</a:t>
            </a:r>
          </a:p>
        </p:txBody>
      </p:sp>
      <p:sp>
        <p:nvSpPr>
          <p:cNvPr id="5" name="Text Placeholder 4"/>
          <p:cNvSpPr>
            <a:spLocks noGrp="1"/>
          </p:cNvSpPr>
          <p:nvPr>
            <p:ph type="body" sz="quarter" idx="4294967295"/>
          </p:nvPr>
        </p:nvSpPr>
        <p:spPr>
          <a:xfrm>
            <a:off x="274638" y="1212850"/>
            <a:ext cx="11887200" cy="5343001"/>
          </a:xfrm>
          <a:prstGeom prst="rect">
            <a:avLst/>
          </a:prstGeom>
        </p:spPr>
        <p:txBody>
          <a:bodyPr/>
          <a:lstStyle/>
          <a:p>
            <a:r>
              <a:rPr lang="en-GB" dirty="0">
                <a:solidFill>
                  <a:schemeClr val="tx2"/>
                </a:solidFill>
              </a:rPr>
              <a:t>All common DNS record types</a:t>
            </a:r>
          </a:p>
          <a:p>
            <a:pPr lvl="1"/>
            <a:r>
              <a:rPr lang="en-GB" sz="2400" dirty="0"/>
              <a:t>A, AAAA, CNAME, MX, NS, SOA, SRV, TXT</a:t>
            </a:r>
          </a:p>
          <a:p>
            <a:pPr lvl="1"/>
            <a:r>
              <a:rPr lang="en-GB" dirty="0"/>
              <a:t>PTR coming soon—in the meantime, hosting ARPA zones is not supported</a:t>
            </a:r>
          </a:p>
          <a:p>
            <a:pPr lvl="1"/>
            <a:r>
              <a:rPr lang="en-GB" sz="2400" dirty="0"/>
              <a:t>Wildcard records</a:t>
            </a:r>
          </a:p>
          <a:p>
            <a:r>
              <a:rPr lang="en-GB" dirty="0">
                <a:solidFill>
                  <a:schemeClr val="tx2"/>
                </a:solidFill>
              </a:rPr>
              <a:t>Fast and available</a:t>
            </a:r>
          </a:p>
          <a:p>
            <a:pPr lvl="1"/>
            <a:r>
              <a:rPr lang="en-GB" sz="2400" dirty="0"/>
              <a:t>Low query latency from global </a:t>
            </a:r>
            <a:r>
              <a:rPr lang="en-GB" sz="2400" dirty="0" err="1"/>
              <a:t>Anycast</a:t>
            </a:r>
            <a:r>
              <a:rPr lang="en-GB" sz="2400" dirty="0"/>
              <a:t> network of name servers</a:t>
            </a:r>
          </a:p>
          <a:p>
            <a:pPr lvl="1"/>
            <a:r>
              <a:rPr lang="en-GB" sz="2400" dirty="0"/>
              <a:t>Fast propagation of new records</a:t>
            </a:r>
          </a:p>
          <a:p>
            <a:pPr lvl="1"/>
            <a:r>
              <a:rPr lang="en-GB" dirty="0"/>
              <a:t>High availability control plane—resilient to regional failure</a:t>
            </a:r>
          </a:p>
          <a:p>
            <a:r>
              <a:rPr lang="en-GB" dirty="0">
                <a:solidFill>
                  <a:schemeClr val="tx2"/>
                </a:solidFill>
              </a:rPr>
              <a:t>Azure Resource Manager benefits</a:t>
            </a:r>
          </a:p>
          <a:p>
            <a:pPr lvl="1"/>
            <a:r>
              <a:rPr lang="en-GB" sz="2400" dirty="0"/>
              <a:t>Security, role-based access control, tagging, and template-based deployment</a:t>
            </a:r>
            <a:endParaRPr lang="en-GB" dirty="0"/>
          </a:p>
          <a:p>
            <a:pPr lvl="1"/>
            <a:r>
              <a:rPr lang="en-GB" sz="2400" dirty="0"/>
              <a:t>ARM-only service (no ASM support)</a:t>
            </a:r>
          </a:p>
        </p:txBody>
      </p:sp>
    </p:spTree>
    <p:extLst>
      <p:ext uri="{BB962C8B-B14F-4D97-AF65-F5344CB8AC3E}">
        <p14:creationId xmlns:p14="http://schemas.microsoft.com/office/powerpoint/2010/main" val="387603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D18CB-8538-4C93-BF9B-151C7671EE5D}"/>
              </a:ext>
            </a:extLst>
          </p:cNvPr>
          <p:cNvSpPr>
            <a:spLocks noGrp="1"/>
          </p:cNvSpPr>
          <p:nvPr>
            <p:ph type="body" sz="quarter" idx="10"/>
          </p:nvPr>
        </p:nvSpPr>
        <p:spPr>
          <a:xfrm>
            <a:off x="274638" y="1212850"/>
            <a:ext cx="11887200" cy="5539978"/>
          </a:xfrm>
        </p:spPr>
        <p:txBody>
          <a:bodyPr/>
          <a:lstStyle/>
          <a:p>
            <a:r>
              <a:rPr lang="en-US" dirty="0"/>
              <a:t>Browse linearly, or use the Contents Slide to </a:t>
            </a:r>
            <a:r>
              <a:rPr lang="en-US" b="1" dirty="0"/>
              <a:t>jump to each individual section</a:t>
            </a:r>
          </a:p>
          <a:p>
            <a:r>
              <a:rPr lang="en-US" dirty="0"/>
              <a:t>From each slide in the deck you can </a:t>
            </a:r>
            <a:r>
              <a:rPr lang="en-US" b="1" dirty="0"/>
              <a:t>return to the Contents Slide </a:t>
            </a:r>
            <a:r>
              <a:rPr lang="en-US" dirty="0"/>
              <a:t>clicking on the       symbol</a:t>
            </a:r>
          </a:p>
          <a:p>
            <a:r>
              <a:rPr lang="en-US" dirty="0"/>
              <a:t>There are 200+ slides in this deck, so if time is limited the recommendation is to cover only those topics of interest for the audience</a:t>
            </a:r>
          </a:p>
          <a:p>
            <a:r>
              <a:rPr lang="en-US" dirty="0"/>
              <a:t>In each section title you can find a </a:t>
            </a:r>
            <a:r>
              <a:rPr lang="en-US" b="1" dirty="0"/>
              <a:t>link to documentation</a:t>
            </a:r>
          </a:p>
        </p:txBody>
      </p:sp>
      <p:sp>
        <p:nvSpPr>
          <p:cNvPr id="3" name="Title 2">
            <a:extLst>
              <a:ext uri="{FF2B5EF4-FFF2-40B4-BE49-F238E27FC236}">
                <a16:creationId xmlns:a16="http://schemas.microsoft.com/office/drawing/2014/main" id="{463C97DD-464E-4B27-BAC5-C349E225ABE8}"/>
              </a:ext>
            </a:extLst>
          </p:cNvPr>
          <p:cNvSpPr>
            <a:spLocks noGrp="1"/>
          </p:cNvSpPr>
          <p:nvPr>
            <p:ph type="title"/>
          </p:nvPr>
        </p:nvSpPr>
        <p:spPr/>
        <p:txBody>
          <a:bodyPr/>
          <a:lstStyle/>
          <a:p>
            <a:r>
              <a:rPr lang="en-US" dirty="0"/>
              <a:t>How to use this deck</a:t>
            </a:r>
          </a:p>
        </p:txBody>
      </p:sp>
      <p:pic>
        <p:nvPicPr>
          <p:cNvPr id="4" name="Picture 3" descr="Bildergebnis für list icon">
            <a:hlinkClick r:id="rId2" action="ppaction://hlinksldjump"/>
            <a:extLst>
              <a:ext uri="{FF2B5EF4-FFF2-40B4-BE49-F238E27FC236}">
                <a16:creationId xmlns:a16="http://schemas.microsoft.com/office/drawing/2014/main" id="{2CA087E5-EFC6-4791-A52B-2D15D50D8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837" y="30463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884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scenarios </a:t>
            </a:r>
            <a:endParaRPr lang="en-US" noProof="0" dirty="0"/>
          </a:p>
        </p:txBody>
      </p:sp>
      <p:sp>
        <p:nvSpPr>
          <p:cNvPr id="6" name="Text Placeholder 5"/>
          <p:cNvSpPr>
            <a:spLocks noGrp="1"/>
          </p:cNvSpPr>
          <p:nvPr>
            <p:ph type="body" sz="quarter" idx="10"/>
          </p:nvPr>
        </p:nvSpPr>
        <p:spPr>
          <a:xfrm>
            <a:off x="274638" y="1212850"/>
            <a:ext cx="11887200" cy="2431435"/>
          </a:xfrm>
        </p:spPr>
        <p:txBody>
          <a:bodyPr/>
          <a:lstStyle/>
          <a:p>
            <a:r>
              <a:rPr lang="en-US" dirty="0"/>
              <a:t>1. Inbound NAT rules - Example</a:t>
            </a:r>
          </a:p>
          <a:p>
            <a:pPr lvl="1"/>
            <a:r>
              <a:rPr lang="en-US" dirty="0">
                <a:gradFill>
                  <a:gsLst>
                    <a:gs pos="1250">
                      <a:srgbClr val="505050"/>
                    </a:gs>
                    <a:gs pos="100000">
                      <a:srgbClr val="505050"/>
                    </a:gs>
                  </a:gsLst>
                  <a:lin ang="5400000" scaled="0"/>
                </a:gradFill>
              </a:rPr>
              <a:t>RDP access to multiple VMs through single VIP</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grpSp>
        <p:nvGrpSpPr>
          <p:cNvPr id="3" name="Group 2"/>
          <p:cNvGrpSpPr/>
          <p:nvPr/>
        </p:nvGrpSpPr>
        <p:grpSpPr>
          <a:xfrm>
            <a:off x="756463" y="1983115"/>
            <a:ext cx="10288462" cy="4172157"/>
            <a:chOff x="4671273" y="3882523"/>
            <a:chExt cx="7288051" cy="2881617"/>
          </a:xfrm>
        </p:grpSpPr>
        <p:sp>
          <p:nvSpPr>
            <p:cNvPr id="69" name="Rectangle 68"/>
            <p:cNvSpPr/>
            <p:nvPr/>
          </p:nvSpPr>
          <p:spPr bwMode="auto">
            <a:xfrm>
              <a:off x="7463524" y="4949450"/>
              <a:ext cx="12192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Load Balancer</a:t>
              </a:r>
            </a:p>
          </p:txBody>
        </p:sp>
        <p:sp>
          <p:nvSpPr>
            <p:cNvPr id="72" name="Rectangle 71"/>
            <p:cNvSpPr/>
            <p:nvPr/>
          </p:nvSpPr>
          <p:spPr bwMode="auto">
            <a:xfrm>
              <a:off x="10740124" y="4949450"/>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73" name="Group 72"/>
            <p:cNvGrpSpPr/>
            <p:nvPr/>
          </p:nvGrpSpPr>
          <p:grpSpPr>
            <a:xfrm rot="10800000">
              <a:off x="6929173" y="5204826"/>
              <a:ext cx="560438" cy="251248"/>
              <a:chOff x="7136581" y="5760614"/>
              <a:chExt cx="560438" cy="251248"/>
            </a:xfrm>
          </p:grpSpPr>
          <p:cxnSp>
            <p:nvCxnSpPr>
              <p:cNvPr id="75" name="Straight Connector 74"/>
              <p:cNvCxnSpPr>
                <a:cxnSpLocks/>
                <a:endCxn id="76"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a:off x="7422222" y="5760614"/>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77" name="Group 76"/>
            <p:cNvGrpSpPr/>
            <p:nvPr/>
          </p:nvGrpSpPr>
          <p:grpSpPr>
            <a:xfrm rot="10800000">
              <a:off x="10177321" y="5204826"/>
              <a:ext cx="560438" cy="251248"/>
              <a:chOff x="7136581" y="5760614"/>
              <a:chExt cx="560438" cy="251248"/>
            </a:xfrm>
          </p:grpSpPr>
          <p:cxnSp>
            <p:nvCxnSpPr>
              <p:cNvPr id="78" name="Straight Connector 77"/>
              <p:cNvCxnSpPr>
                <a:cxnSpLocks/>
                <a:endCxn id="79"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80" name="Straight Arrow Connector 79"/>
            <p:cNvCxnSpPr/>
            <p:nvPr/>
          </p:nvCxnSpPr>
          <p:spPr>
            <a:xfrm>
              <a:off x="6091924" y="5330450"/>
              <a:ext cx="837248"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69" idx="3"/>
              <a:endCxn id="79" idx="6"/>
            </p:cNvCxnSpPr>
            <p:nvPr/>
          </p:nvCxnSpPr>
          <p:spPr>
            <a:xfrm>
              <a:off x="8682724" y="5330450"/>
              <a:ext cx="1494597"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695920" y="4722066"/>
              <a:ext cx="1695096"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57001</a:t>
              </a:r>
            </a:p>
          </p:txBody>
        </p:sp>
        <p:sp>
          <p:nvSpPr>
            <p:cNvPr id="84" name="TextBox 83"/>
            <p:cNvSpPr txBox="1"/>
            <p:nvPr/>
          </p:nvSpPr>
          <p:spPr>
            <a:xfrm>
              <a:off x="8983216" y="5383611"/>
              <a:ext cx="1888965"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DIP2, port 3389</a:t>
              </a:r>
            </a:p>
          </p:txBody>
        </p:sp>
        <p:sp>
          <p:nvSpPr>
            <p:cNvPr id="85" name="Rectangle 84"/>
            <p:cNvSpPr/>
            <p:nvPr/>
          </p:nvSpPr>
          <p:spPr bwMode="auto">
            <a:xfrm>
              <a:off x="10740124" y="3944194"/>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86" name="Group 85"/>
            <p:cNvGrpSpPr/>
            <p:nvPr/>
          </p:nvGrpSpPr>
          <p:grpSpPr>
            <a:xfrm rot="10800000">
              <a:off x="10177321" y="4199570"/>
              <a:ext cx="560438" cy="251248"/>
              <a:chOff x="7136581" y="5760614"/>
              <a:chExt cx="560438" cy="251248"/>
            </a:xfrm>
          </p:grpSpPr>
          <p:cxnSp>
            <p:nvCxnSpPr>
              <p:cNvPr id="87" name="Straight Connector 86"/>
              <p:cNvCxnSpPr>
                <a:cxnSpLocks/>
                <a:endCxn id="88"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89" name="Rectangle 88"/>
            <p:cNvSpPr/>
            <p:nvPr/>
          </p:nvSpPr>
          <p:spPr bwMode="auto">
            <a:xfrm>
              <a:off x="10740124" y="5959775"/>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90" name="Group 89"/>
            <p:cNvGrpSpPr/>
            <p:nvPr/>
          </p:nvGrpSpPr>
          <p:grpSpPr>
            <a:xfrm rot="10800000">
              <a:off x="10177321" y="6215151"/>
              <a:ext cx="560438" cy="251248"/>
              <a:chOff x="7136581" y="5760614"/>
              <a:chExt cx="560438" cy="251248"/>
            </a:xfrm>
          </p:grpSpPr>
          <p:cxnSp>
            <p:nvCxnSpPr>
              <p:cNvPr id="91" name="Straight Connector 90"/>
              <p:cNvCxnSpPr>
                <a:cxnSpLocks/>
                <a:endCxn id="92"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36" name="Connector: Elbow 35"/>
            <p:cNvCxnSpPr>
              <a:cxnSpLocks/>
              <a:endCxn id="76" idx="4"/>
            </p:cNvCxnSpPr>
            <p:nvPr/>
          </p:nvCxnSpPr>
          <p:spPr>
            <a:xfrm>
              <a:off x="6091924" y="4949450"/>
              <a:ext cx="974647" cy="255376"/>
            </a:xfrm>
            <a:prstGeom prst="bentConnector2">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p:cNvCxnSpPr>
              <a:endCxn id="76" idx="0"/>
            </p:cNvCxnSpPr>
            <p:nvPr/>
          </p:nvCxnSpPr>
          <p:spPr>
            <a:xfrm flipV="1">
              <a:off x="6091924" y="5456074"/>
              <a:ext cx="974647" cy="255376"/>
            </a:xfrm>
            <a:prstGeom prst="bentConnector2">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9" idx="3"/>
              <a:endCxn id="88" idx="6"/>
            </p:cNvCxnSpPr>
            <p:nvPr/>
          </p:nvCxnSpPr>
          <p:spPr>
            <a:xfrm flipV="1">
              <a:off x="8682724" y="4325194"/>
              <a:ext cx="1494597" cy="1005256"/>
            </a:xfrm>
            <a:prstGeom prst="straightConnector1">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9" idx="3"/>
              <a:endCxn id="92" idx="6"/>
            </p:cNvCxnSpPr>
            <p:nvPr/>
          </p:nvCxnSpPr>
          <p:spPr>
            <a:xfrm>
              <a:off x="8682724" y="5330450"/>
              <a:ext cx="1494597" cy="1010325"/>
            </a:xfrm>
            <a:prstGeom prst="straightConnector1">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671273" y="5100951"/>
              <a:ext cx="1695096"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57002</a:t>
              </a:r>
            </a:p>
          </p:txBody>
        </p:sp>
        <p:sp>
          <p:nvSpPr>
            <p:cNvPr id="98" name="TextBox 97"/>
            <p:cNvSpPr txBox="1"/>
            <p:nvPr/>
          </p:nvSpPr>
          <p:spPr>
            <a:xfrm>
              <a:off x="4681573" y="5477208"/>
              <a:ext cx="1695096"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57003</a:t>
              </a:r>
            </a:p>
          </p:txBody>
        </p:sp>
        <p:sp>
          <p:nvSpPr>
            <p:cNvPr id="99" name="TextBox 98"/>
            <p:cNvSpPr txBox="1"/>
            <p:nvPr/>
          </p:nvSpPr>
          <p:spPr>
            <a:xfrm>
              <a:off x="8996871" y="3882523"/>
              <a:ext cx="1888965"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DIP1, port 3389</a:t>
              </a:r>
            </a:p>
          </p:txBody>
        </p:sp>
        <p:sp>
          <p:nvSpPr>
            <p:cNvPr id="100" name="TextBox 99"/>
            <p:cNvSpPr txBox="1"/>
            <p:nvPr/>
          </p:nvSpPr>
          <p:spPr>
            <a:xfrm>
              <a:off x="8996871" y="6387883"/>
              <a:ext cx="1888965"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DIP3, port 3389</a:t>
              </a:r>
            </a:p>
          </p:txBody>
        </p:sp>
      </p:grpSp>
      <p:sp>
        <p:nvSpPr>
          <p:cNvPr id="2" name="Rectangle 1"/>
          <p:cNvSpPr/>
          <p:nvPr/>
        </p:nvSpPr>
        <p:spPr bwMode="auto">
          <a:xfrm>
            <a:off x="9190037" y="1886958"/>
            <a:ext cx="2005885" cy="435350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Rectangle: Rounded Corners 3"/>
          <p:cNvSpPr/>
          <p:nvPr/>
        </p:nvSpPr>
        <p:spPr bwMode="auto">
          <a:xfrm>
            <a:off x="9969733" y="1704946"/>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Availability set</a:t>
            </a:r>
            <a:endParaRPr lang="en-US" sz="2000" dirty="0">
              <a:solidFill>
                <a:schemeClr val="tx1"/>
              </a:solidFill>
            </a:endParaRPr>
          </a:p>
        </p:txBody>
      </p:sp>
    </p:spTree>
    <p:extLst>
      <p:ext uri="{BB962C8B-B14F-4D97-AF65-F5344CB8AC3E}">
        <p14:creationId xmlns:p14="http://schemas.microsoft.com/office/powerpoint/2010/main" val="4770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2468A8-E7C1-4962-B2BB-6C4184EBF31A}"/>
              </a:ext>
            </a:extLst>
          </p:cNvPr>
          <p:cNvSpPr>
            <a:spLocks noGrp="1"/>
          </p:cNvSpPr>
          <p:nvPr>
            <p:ph type="body" sz="quarter" idx="10"/>
          </p:nvPr>
        </p:nvSpPr>
        <p:spPr>
          <a:xfrm>
            <a:off x="274638" y="1212850"/>
            <a:ext cx="11887200" cy="1969770"/>
          </a:xfrm>
        </p:spPr>
        <p:txBody>
          <a:bodyPr/>
          <a:lstStyle/>
          <a:p>
            <a:r>
              <a:rPr lang="en-US" dirty="0">
                <a:hlinkClick r:id="rId2"/>
              </a:rPr>
              <a:t>https://azure.microsoft.com/en-us/roadmap/azure-dns-generally-available/</a:t>
            </a:r>
            <a:endParaRPr lang="en-US" dirty="0"/>
          </a:p>
          <a:p>
            <a:endParaRPr lang="en-US" dirty="0"/>
          </a:p>
        </p:txBody>
      </p:sp>
      <p:sp>
        <p:nvSpPr>
          <p:cNvPr id="3" name="Title 2">
            <a:extLst>
              <a:ext uri="{FF2B5EF4-FFF2-40B4-BE49-F238E27FC236}">
                <a16:creationId xmlns:a16="http://schemas.microsoft.com/office/drawing/2014/main" id="{8CEA3BE9-499D-4D0A-83CC-3E262F74825B}"/>
              </a:ext>
            </a:extLst>
          </p:cNvPr>
          <p:cNvSpPr>
            <a:spLocks noGrp="1"/>
          </p:cNvSpPr>
          <p:nvPr>
            <p:ph type="title"/>
          </p:nvPr>
        </p:nvSpPr>
        <p:spPr/>
        <p:txBody>
          <a:bodyPr/>
          <a:lstStyle/>
          <a:p>
            <a:r>
              <a:rPr lang="en-US" dirty="0"/>
              <a:t>Azure DNS Latest Announcements</a:t>
            </a:r>
          </a:p>
        </p:txBody>
      </p:sp>
    </p:spTree>
    <p:extLst>
      <p:ext uri="{BB962C8B-B14F-4D97-AF65-F5344CB8AC3E}">
        <p14:creationId xmlns:p14="http://schemas.microsoft.com/office/powerpoint/2010/main" val="963343531"/>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Network Automation</a:t>
            </a:r>
          </a:p>
        </p:txBody>
      </p:sp>
    </p:spTree>
    <p:extLst>
      <p:ext uri="{BB962C8B-B14F-4D97-AF65-F5344CB8AC3E}">
        <p14:creationId xmlns:p14="http://schemas.microsoft.com/office/powerpoint/2010/main" val="4081109371"/>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Network Automation in Azure</a:t>
            </a:r>
          </a:p>
        </p:txBody>
      </p:sp>
      <p:sp>
        <p:nvSpPr>
          <p:cNvPr id="6" name="Text Placeholder 5"/>
          <p:cNvSpPr>
            <a:spLocks noGrp="1"/>
          </p:cNvSpPr>
          <p:nvPr>
            <p:ph type="body" sz="quarter" idx="10"/>
          </p:nvPr>
        </p:nvSpPr>
        <p:spPr>
          <a:xfrm>
            <a:off x="503237" y="1499215"/>
            <a:ext cx="11887200" cy="4893647"/>
          </a:xfrm>
        </p:spPr>
        <p:txBody>
          <a:bodyPr/>
          <a:lstStyle/>
          <a:p>
            <a:r>
              <a:rPr lang="en-US" dirty="0"/>
              <a:t>Leverage Rich Azure rich SDKs and APIs</a:t>
            </a:r>
          </a:p>
          <a:p>
            <a:pPr marL="342900" lvl="1" indent="-342900">
              <a:buFont typeface="Arial" panose="020B0604020202020204" pitchFamily="34" charset="0"/>
              <a:buChar char="•"/>
            </a:pPr>
            <a:r>
              <a:rPr lang="en-US" sz="3600" noProof="0" dirty="0">
                <a:gradFill>
                  <a:gsLst>
                    <a:gs pos="1250">
                      <a:srgbClr val="505050"/>
                    </a:gs>
                    <a:gs pos="100000">
                      <a:srgbClr val="505050"/>
                    </a:gs>
                  </a:gsLst>
                  <a:lin ang="5400000" scaled="0"/>
                </a:gradFill>
              </a:rPr>
              <a:t>ARM </a:t>
            </a:r>
            <a:r>
              <a:rPr lang="en-US" sz="3600" noProof="0" dirty="0">
                <a:solidFill>
                  <a:schemeClr val="accent2"/>
                </a:solidFill>
              </a:rPr>
              <a:t>Templates</a:t>
            </a:r>
            <a:r>
              <a:rPr lang="en-US" sz="3600" noProof="0" dirty="0">
                <a:gradFill>
                  <a:gsLst>
                    <a:gs pos="1250">
                      <a:srgbClr val="505050"/>
                    </a:gs>
                    <a:gs pos="100000">
                      <a:srgbClr val="505050"/>
                    </a:gs>
                  </a:gsLst>
                  <a:lin ang="5400000" scaled="0"/>
                </a:gradFill>
              </a:rPr>
              <a:t> (Infrastructure as </a:t>
            </a:r>
            <a:r>
              <a:rPr lang="en-US" sz="3600" dirty="0">
                <a:gradFill>
                  <a:gsLst>
                    <a:gs pos="1250">
                      <a:srgbClr val="505050"/>
                    </a:gs>
                    <a:gs pos="100000">
                      <a:srgbClr val="505050"/>
                    </a:gs>
                  </a:gsLst>
                  <a:lin ang="5400000" scaled="0"/>
                </a:gradFill>
              </a:rPr>
              <a:t>Code): </a:t>
            </a:r>
            <a:r>
              <a:rPr lang="en-US" sz="2400" dirty="0">
                <a:gradFill>
                  <a:gsLst>
                    <a:gs pos="1250">
                      <a:srgbClr val="505050"/>
                    </a:gs>
                    <a:gs pos="100000">
                      <a:srgbClr val="505050"/>
                    </a:gs>
                  </a:gsLst>
                  <a:lin ang="5400000" scaled="0"/>
                </a:gradFill>
                <a:hlinkClick r:id="rId3"/>
              </a:rPr>
              <a:t>https://github.com/Azure/azure-quickstart-templates</a:t>
            </a:r>
            <a:r>
              <a:rPr lang="en-US" sz="3600" dirty="0">
                <a:gradFill>
                  <a:gsLst>
                    <a:gs pos="1250">
                      <a:srgbClr val="505050"/>
                    </a:gs>
                    <a:gs pos="100000">
                      <a:srgbClr val="505050"/>
                    </a:gs>
                  </a:gsLst>
                  <a:lin ang="5400000" scaled="0"/>
                </a:gradFill>
              </a:rPr>
              <a:t> </a:t>
            </a:r>
            <a:endParaRPr lang="en-US" sz="3600" noProof="0" dirty="0">
              <a:gradFill>
                <a:gsLst>
                  <a:gs pos="1250">
                    <a:srgbClr val="505050"/>
                  </a:gs>
                  <a:gs pos="100000">
                    <a:srgbClr val="505050"/>
                  </a:gs>
                </a:gsLst>
                <a:lin ang="5400000" scaled="0"/>
              </a:gradFill>
            </a:endParaRPr>
          </a:p>
          <a:p>
            <a:pPr marL="342900" lvl="1" indent="-342900">
              <a:buFont typeface="Arial" panose="020B0604020202020204" pitchFamily="34" charset="0"/>
              <a:buChar char="•"/>
            </a:pPr>
            <a:r>
              <a:rPr lang="en-US" sz="3600" dirty="0">
                <a:gradFill>
                  <a:gsLst>
                    <a:gs pos="1250">
                      <a:srgbClr val="505050"/>
                    </a:gs>
                    <a:gs pos="100000">
                      <a:srgbClr val="505050"/>
                    </a:gs>
                  </a:gsLst>
                  <a:lin ang="5400000" scaled="0"/>
                </a:gradFill>
              </a:rPr>
              <a:t>Azure </a:t>
            </a:r>
            <a:r>
              <a:rPr lang="en-US" sz="3600" dirty="0">
                <a:solidFill>
                  <a:schemeClr val="accent2"/>
                </a:solidFill>
              </a:rPr>
              <a:t>SDKs</a:t>
            </a:r>
            <a:r>
              <a:rPr lang="en-US" sz="3600" dirty="0">
                <a:gradFill>
                  <a:gsLst>
                    <a:gs pos="1250">
                      <a:srgbClr val="505050"/>
                    </a:gs>
                    <a:gs pos="100000">
                      <a:srgbClr val="505050"/>
                    </a:gs>
                  </a:gsLst>
                  <a:lin ang="5400000" scaled="0"/>
                </a:gradFill>
              </a:rPr>
              <a:t>: </a:t>
            </a:r>
            <a:r>
              <a:rPr lang="en-US" sz="2400" dirty="0">
                <a:gradFill>
                  <a:gsLst>
                    <a:gs pos="1250">
                      <a:srgbClr val="505050"/>
                    </a:gs>
                    <a:gs pos="100000">
                      <a:srgbClr val="505050"/>
                    </a:gs>
                  </a:gsLst>
                  <a:lin ang="5400000" scaled="0"/>
                </a:gradFill>
                <a:hlinkClick r:id="rId4"/>
              </a:rPr>
              <a:t>https://docs.microsoft.com/en-us/azure/#pivot=sdkstools</a:t>
            </a:r>
            <a:endParaRPr lang="en-US" sz="3600" dirty="0">
              <a:gradFill>
                <a:gsLst>
                  <a:gs pos="1250">
                    <a:srgbClr val="505050"/>
                  </a:gs>
                  <a:gs pos="100000">
                    <a:srgbClr val="505050"/>
                  </a:gs>
                </a:gsLst>
                <a:lin ang="5400000" scaled="0"/>
              </a:gradFill>
            </a:endParaRPr>
          </a:p>
          <a:p>
            <a:pPr marL="342900" lvl="1" indent="-342900">
              <a:buFont typeface="Arial" panose="020B0604020202020204" pitchFamily="34" charset="0"/>
              <a:buChar char="•"/>
            </a:pPr>
            <a:r>
              <a:rPr lang="en-US" sz="3600" noProof="0" dirty="0">
                <a:gradFill>
                  <a:gsLst>
                    <a:gs pos="1250">
                      <a:srgbClr val="505050"/>
                    </a:gs>
                    <a:gs pos="100000">
                      <a:srgbClr val="505050"/>
                    </a:gs>
                  </a:gsLst>
                  <a:lin ang="5400000" scaled="0"/>
                </a:gradFill>
              </a:rPr>
              <a:t>Azure </a:t>
            </a:r>
            <a:r>
              <a:rPr lang="en-US" sz="3600" noProof="0" dirty="0">
                <a:solidFill>
                  <a:schemeClr val="accent2"/>
                </a:solidFill>
              </a:rPr>
              <a:t>CLI </a:t>
            </a:r>
            <a:r>
              <a:rPr lang="en-US" sz="3600" noProof="0" dirty="0">
                <a:gradFill>
                  <a:gsLst>
                    <a:gs pos="1250">
                      <a:srgbClr val="505050"/>
                    </a:gs>
                    <a:gs pos="100000">
                      <a:srgbClr val="505050"/>
                    </a:gs>
                  </a:gsLst>
                  <a:lin ang="5400000" scaled="0"/>
                </a:gradFill>
              </a:rPr>
              <a:t>2.0 (Mac, Linux and Windows)</a:t>
            </a:r>
          </a:p>
          <a:p>
            <a:pPr marL="342900" lvl="1" indent="-342900">
              <a:buFont typeface="Arial" panose="020B0604020202020204" pitchFamily="34" charset="0"/>
              <a:buChar char="•"/>
            </a:pPr>
            <a:r>
              <a:rPr lang="en-US" sz="3600" dirty="0">
                <a:gradFill>
                  <a:gsLst>
                    <a:gs pos="1250">
                      <a:srgbClr val="505050"/>
                    </a:gs>
                    <a:gs pos="100000">
                      <a:srgbClr val="505050"/>
                    </a:gs>
                  </a:gsLst>
                  <a:lin ang="5400000" scaled="0"/>
                </a:gradFill>
              </a:rPr>
              <a:t>Azure </a:t>
            </a:r>
            <a:r>
              <a:rPr lang="en-US" sz="3600" dirty="0">
                <a:solidFill>
                  <a:schemeClr val="accent2"/>
                </a:solidFill>
              </a:rPr>
              <a:t>PowerShell</a:t>
            </a:r>
            <a:r>
              <a:rPr lang="en-US" sz="3600" dirty="0">
                <a:gradFill>
                  <a:gsLst>
                    <a:gs pos="1250">
                      <a:srgbClr val="505050"/>
                    </a:gs>
                    <a:gs pos="100000">
                      <a:srgbClr val="505050"/>
                    </a:gs>
                  </a:gsLst>
                  <a:lin ang="5400000" scaled="0"/>
                </a:gradFill>
              </a:rPr>
              <a:t> module</a:t>
            </a:r>
          </a:p>
          <a:p>
            <a:pPr marL="342900" lvl="1" indent="-342900">
              <a:buFont typeface="Arial" panose="020B0604020202020204" pitchFamily="34" charset="0"/>
              <a:buChar char="•"/>
            </a:pPr>
            <a:r>
              <a:rPr lang="en-US" sz="3600" noProof="0" dirty="0">
                <a:solidFill>
                  <a:schemeClr val="accent2"/>
                </a:solidFill>
              </a:rPr>
              <a:t>Azure Automation</a:t>
            </a:r>
            <a:r>
              <a:rPr lang="en-US" sz="3600" noProof="0" dirty="0">
                <a:gradFill>
                  <a:gsLst>
                    <a:gs pos="1250">
                      <a:srgbClr val="505050"/>
                    </a:gs>
                    <a:gs pos="100000">
                      <a:srgbClr val="505050"/>
                    </a:gs>
                  </a:gsLst>
                  <a:lin ang="5400000" scaled="0"/>
                </a:gradFill>
              </a:rPr>
              <a:t>: orchestrator natively in Azure</a:t>
            </a:r>
          </a:p>
          <a:p>
            <a:pPr marL="342900" lvl="1" indent="-342900">
              <a:buFont typeface="Arial" panose="020B0604020202020204" pitchFamily="34" charset="0"/>
              <a:buChar char="•"/>
            </a:pPr>
            <a:r>
              <a:rPr lang="en-US" sz="3600" dirty="0">
                <a:solidFill>
                  <a:schemeClr val="accent2"/>
                </a:solidFill>
              </a:rPr>
              <a:t>Azure Functions</a:t>
            </a:r>
            <a:r>
              <a:rPr lang="en-US" sz="3600" dirty="0">
                <a:gradFill>
                  <a:gsLst>
                    <a:gs pos="1250">
                      <a:srgbClr val="505050"/>
                    </a:gs>
                    <a:gs pos="100000">
                      <a:srgbClr val="505050"/>
                    </a:gs>
                  </a:gsLst>
                  <a:lin ang="5400000" scaled="0"/>
                </a:gradFill>
              </a:rPr>
              <a:t>: automation scripts from the cloud</a:t>
            </a:r>
            <a:endParaRPr lang="en-US" noProof="0"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069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Network Monitoring in Azure</a:t>
            </a:r>
          </a:p>
        </p:txBody>
      </p:sp>
    </p:spTree>
    <p:extLst>
      <p:ext uri="{BB962C8B-B14F-4D97-AF65-F5344CB8AC3E}">
        <p14:creationId xmlns:p14="http://schemas.microsoft.com/office/powerpoint/2010/main" val="428865419"/>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Network Monitoring in Azure - Overview</a:t>
            </a:r>
            <a:endParaRPr lang="en-US" dirty="0"/>
          </a:p>
        </p:txBody>
      </p:sp>
      <p:sp>
        <p:nvSpPr>
          <p:cNvPr id="6" name="Text Placeholder 5"/>
          <p:cNvSpPr>
            <a:spLocks noGrp="1"/>
          </p:cNvSpPr>
          <p:nvPr>
            <p:ph type="body" sz="quarter" idx="10"/>
          </p:nvPr>
        </p:nvSpPr>
        <p:spPr>
          <a:xfrm>
            <a:off x="274638" y="1212850"/>
            <a:ext cx="11887200" cy="4191917"/>
          </a:xfrm>
        </p:spPr>
        <p:txBody>
          <a:bodyPr/>
          <a:lstStyle/>
          <a:p>
            <a:pPr marL="571500" indent="-571500">
              <a:buFont typeface="Arial" panose="020B0604020202020204" pitchFamily="34" charset="0"/>
              <a:buChar char="•"/>
            </a:pPr>
            <a:r>
              <a:rPr lang="en-US" dirty="0">
                <a:solidFill>
                  <a:schemeClr val="tx1"/>
                </a:solidFill>
              </a:rPr>
              <a:t>Azure Monitor</a:t>
            </a:r>
          </a:p>
          <a:p>
            <a:pPr marL="571500" indent="-571500">
              <a:buFont typeface="Arial" panose="020B0604020202020204" pitchFamily="34" charset="0"/>
              <a:buChar char="•"/>
            </a:pPr>
            <a:r>
              <a:rPr lang="en-US" dirty="0">
                <a:solidFill>
                  <a:schemeClr val="tx1"/>
                </a:solidFill>
              </a:rPr>
              <a:t>Azure Network Watcher</a:t>
            </a:r>
          </a:p>
          <a:p>
            <a:pPr marL="571500" indent="-571500">
              <a:buFont typeface="Arial" panose="020B0604020202020204" pitchFamily="34" charset="0"/>
              <a:buChar char="•"/>
            </a:pPr>
            <a:r>
              <a:rPr lang="en-US" dirty="0">
                <a:solidFill>
                  <a:schemeClr val="tx1"/>
                </a:solidFill>
              </a:rPr>
              <a:t>OMS solutions</a:t>
            </a:r>
          </a:p>
          <a:p>
            <a:pPr marL="800100" lvl="2" indent="-571500">
              <a:buFont typeface="Arial" panose="020B0604020202020204" pitchFamily="34" charset="0"/>
              <a:buChar char="•"/>
            </a:pPr>
            <a:r>
              <a:rPr lang="en-US" sz="2800" dirty="0">
                <a:solidFill>
                  <a:schemeClr val="tx1"/>
                </a:solidFill>
              </a:rPr>
              <a:t>Azure Network Performance Manager</a:t>
            </a:r>
          </a:p>
          <a:p>
            <a:pPr marL="800100" lvl="2" indent="-571500">
              <a:buFont typeface="Arial" panose="020B0604020202020204" pitchFamily="34" charset="0"/>
              <a:buChar char="•"/>
            </a:pPr>
            <a:r>
              <a:rPr lang="en-US" sz="2800" dirty="0">
                <a:solidFill>
                  <a:schemeClr val="tx1"/>
                </a:solidFill>
              </a:rPr>
              <a:t>NSG Analytics</a:t>
            </a:r>
          </a:p>
          <a:p>
            <a:pPr marL="800100" lvl="2" indent="-571500">
              <a:buFont typeface="Arial" panose="020B0604020202020204" pitchFamily="34" charset="0"/>
              <a:buChar char="•"/>
            </a:pPr>
            <a:r>
              <a:rPr lang="en-US" sz="2800" dirty="0">
                <a:solidFill>
                  <a:schemeClr val="tx1"/>
                </a:solidFill>
              </a:rPr>
              <a:t>App Gateway Analytics</a:t>
            </a:r>
          </a:p>
          <a:p>
            <a:pPr marL="571500" indent="-571500">
              <a:buFont typeface="Arial" panose="020B0604020202020204" pitchFamily="34" charset="0"/>
              <a:buChar char="•"/>
            </a:pPr>
            <a:endParaRPr lang="en-US" dirty="0">
              <a:solidFill>
                <a:schemeClr val="tx1"/>
              </a:solidFill>
            </a:endParaRPr>
          </a:p>
        </p:txBody>
      </p:sp>
      <p:sp>
        <p:nvSpPr>
          <p:cNvPr id="2" name="TextBox 1">
            <a:extLst>
              <a:ext uri="{FF2B5EF4-FFF2-40B4-BE49-F238E27FC236}">
                <a16:creationId xmlns:a16="http://schemas.microsoft.com/office/drawing/2014/main" id="{89A196D6-8617-496F-AFC3-C8B4005DE5BF}"/>
              </a:ext>
            </a:extLst>
          </p:cNvPr>
          <p:cNvSpPr txBox="1"/>
          <p:nvPr/>
        </p:nvSpPr>
        <p:spPr>
          <a:xfrm>
            <a:off x="960437" y="5402262"/>
            <a:ext cx="1032955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C00000"/>
                </a:solidFill>
              </a:rPr>
              <a:t>Deep analysis of these solutions out of the scope of this presentation</a:t>
            </a:r>
          </a:p>
        </p:txBody>
      </p:sp>
    </p:spTree>
    <p:extLst>
      <p:ext uri="{BB962C8B-B14F-4D97-AF65-F5344CB8AC3E}">
        <p14:creationId xmlns:p14="http://schemas.microsoft.com/office/powerpoint/2010/main" val="202878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269240" y="289511"/>
            <a:ext cx="11655840" cy="899665"/>
          </a:xfrm>
        </p:spPr>
        <p:txBody>
          <a:bodyPr/>
          <a:lstStyle/>
          <a:p>
            <a:r>
              <a:rPr lang="en-US" dirty="0"/>
              <a:t>E2E Monitoring Experience on Azure</a:t>
            </a:r>
          </a:p>
        </p:txBody>
      </p:sp>
      <p:sp>
        <p:nvSpPr>
          <p:cNvPr id="20" name="Rectangle 19"/>
          <p:cNvSpPr/>
          <p:nvPr/>
        </p:nvSpPr>
        <p:spPr bwMode="auto">
          <a:xfrm>
            <a:off x="2587051" y="4713436"/>
            <a:ext cx="7059306" cy="89755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587051" y="2305748"/>
            <a:ext cx="2087418" cy="240768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Monitor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 monitoring)</a:t>
            </a:r>
          </a:p>
        </p:txBody>
      </p:sp>
      <p:sp>
        <p:nvSpPr>
          <p:cNvPr id="22" name="Rectangle 21"/>
          <p:cNvSpPr/>
          <p:nvPr/>
        </p:nvSpPr>
        <p:spPr bwMode="auto">
          <a:xfrm>
            <a:off x="7381412" y="2305748"/>
            <a:ext cx="2290490" cy="2291755"/>
          </a:xfrm>
          <a:prstGeom prst="rect">
            <a:avLst/>
          </a:prstGeom>
          <a:solidFill>
            <a:srgbClr val="107C10"/>
          </a:solidFill>
          <a:ln>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 Analytics, Automation, Solutions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(OMS)</a:t>
            </a:r>
          </a:p>
        </p:txBody>
      </p:sp>
      <p:sp>
        <p:nvSpPr>
          <p:cNvPr id="23" name="Rectangle 22"/>
          <p:cNvSpPr/>
          <p:nvPr/>
        </p:nvSpPr>
        <p:spPr bwMode="auto">
          <a:xfrm>
            <a:off x="4786892" y="2310748"/>
            <a:ext cx="2447197" cy="228675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Insights (Application monitoring)</a:t>
            </a:r>
          </a:p>
        </p:txBody>
      </p:sp>
      <p:sp>
        <p:nvSpPr>
          <p:cNvPr id="24" name="Rectangle 23"/>
          <p:cNvSpPr/>
          <p:nvPr/>
        </p:nvSpPr>
        <p:spPr bwMode="auto">
          <a:xfrm>
            <a:off x="2587051" y="1530839"/>
            <a:ext cx="7059306" cy="6687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Portal</a:t>
            </a:r>
          </a:p>
        </p:txBody>
      </p:sp>
      <p:grpSp>
        <p:nvGrpSpPr>
          <p:cNvPr id="27" name="Group 26"/>
          <p:cNvGrpSpPr/>
          <p:nvPr/>
        </p:nvGrpSpPr>
        <p:grpSpPr>
          <a:xfrm>
            <a:off x="9528817" y="2282498"/>
            <a:ext cx="1977859" cy="2296839"/>
            <a:chOff x="9474272" y="2318937"/>
            <a:chExt cx="1977859" cy="2296839"/>
          </a:xfrm>
        </p:grpSpPr>
        <p:sp>
          <p:nvSpPr>
            <p:cNvPr id="28" name="Down Arrow 14"/>
            <p:cNvSpPr/>
            <p:nvPr/>
          </p:nvSpPr>
          <p:spPr bwMode="auto">
            <a:xfrm rot="5400000">
              <a:off x="9371902" y="3234816"/>
              <a:ext cx="669823" cy="465083"/>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9983827" y="2318937"/>
              <a:ext cx="1468304" cy="2296839"/>
            </a:xfrm>
            <a:prstGeom prst="rect">
              <a:avLst/>
            </a:prstGeom>
            <a:noFill/>
            <a:ln>
              <a:solidFill>
                <a:schemeClr val="accent1"/>
              </a:solidFill>
            </a:ln>
          </p:spPr>
          <p:txBody>
            <a:bodyPr wrap="square" lIns="182880" tIns="146304" rIns="182880" bIns="146304" rtlCol="0">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On-</a:t>
              </a:r>
              <a:r>
                <a:rPr lang="en-US" dirty="0" err="1">
                  <a:gradFill>
                    <a:gsLst>
                      <a:gs pos="2917">
                        <a:schemeClr val="tx1"/>
                      </a:gs>
                      <a:gs pos="30000">
                        <a:schemeClr val="tx1"/>
                      </a:gs>
                    </a:gsLst>
                    <a:lin ang="5400000" scaled="0"/>
                  </a:gradFill>
                </a:rPr>
                <a:t>prem</a:t>
              </a:r>
              <a:r>
                <a:rPr lang="en-US" dirty="0">
                  <a:gradFill>
                    <a:gsLst>
                      <a:gs pos="2917">
                        <a:schemeClr val="tx1"/>
                      </a:gs>
                      <a:gs pos="30000">
                        <a:schemeClr val="tx1"/>
                      </a:gs>
                    </a:gsLst>
                    <a:lin ang="5400000" scaled="0"/>
                  </a:gradFill>
                </a:rPr>
                <a:t>, hybrid/ external cloud data</a:t>
              </a:r>
            </a:p>
          </p:txBody>
        </p:sp>
      </p:grpSp>
      <p:sp>
        <p:nvSpPr>
          <p:cNvPr id="31" name="Rectangle 30"/>
          <p:cNvSpPr/>
          <p:nvPr/>
        </p:nvSpPr>
        <p:spPr bwMode="auto">
          <a:xfrm>
            <a:off x="2565280" y="5726922"/>
            <a:ext cx="7081077" cy="5953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services</a:t>
            </a:r>
          </a:p>
        </p:txBody>
      </p:sp>
      <p:grpSp>
        <p:nvGrpSpPr>
          <p:cNvPr id="32" name="Group 31"/>
          <p:cNvGrpSpPr/>
          <p:nvPr/>
        </p:nvGrpSpPr>
        <p:grpSpPr>
          <a:xfrm>
            <a:off x="269240" y="2322903"/>
            <a:ext cx="2449259" cy="2366802"/>
            <a:chOff x="344947" y="2346632"/>
            <a:chExt cx="2449259" cy="2366802"/>
          </a:xfrm>
        </p:grpSpPr>
        <p:sp>
          <p:nvSpPr>
            <p:cNvPr id="33" name="TextBox 32"/>
            <p:cNvSpPr txBox="1"/>
            <p:nvPr/>
          </p:nvSpPr>
          <p:spPr>
            <a:xfrm>
              <a:off x="344947" y="2346632"/>
              <a:ext cx="1673432" cy="2366802"/>
            </a:xfrm>
            <a:prstGeom prst="rect">
              <a:avLst/>
            </a:prstGeom>
            <a:noFill/>
            <a:ln>
              <a:solidFill>
                <a:schemeClr val="tx2">
                  <a:lumMod val="60000"/>
                  <a:lumOff val="40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a:t>
              </a:r>
              <a:r>
                <a:rPr lang="en-US" baseline="30000" dirty="0">
                  <a:gradFill>
                    <a:gsLst>
                      <a:gs pos="2917">
                        <a:schemeClr val="tx1"/>
                      </a:gs>
                      <a:gs pos="30000">
                        <a:schemeClr val="tx1"/>
                      </a:gs>
                    </a:gsLst>
                    <a:lin ang="5400000" scaled="0"/>
                  </a:gradFill>
                </a:rPr>
                <a:t>rd</a:t>
              </a:r>
              <a:r>
                <a:rPr lang="en-US" dirty="0">
                  <a:gradFill>
                    <a:gsLst>
                      <a:gs pos="2917">
                        <a:schemeClr val="tx1"/>
                      </a:gs>
                      <a:gs pos="30000">
                        <a:schemeClr val="tx1"/>
                      </a:gs>
                    </a:gsLst>
                    <a:lin ang="5400000" scaled="0"/>
                  </a:gradFill>
                </a:rPr>
                <a:t> party products, integrate via REST API, Event Hub, Storage log files</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34" name="Plus 4"/>
            <p:cNvSpPr/>
            <p:nvPr/>
          </p:nvSpPr>
          <p:spPr bwMode="auto">
            <a:xfrm>
              <a:off x="1709869" y="2941966"/>
              <a:ext cx="1084337" cy="1074254"/>
            </a:xfrm>
            <a:prstGeom prst="mathPlu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1469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1"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50476"/>
            <a:ext cx="12436475" cy="6139163"/>
          </a:xfrm>
          <a:prstGeom prst="rect">
            <a:avLst/>
          </a:prstGeom>
        </p:spPr>
      </p:pic>
      <p:sp>
        <p:nvSpPr>
          <p:cNvPr id="2" name="Title 1"/>
          <p:cNvSpPr>
            <a:spLocks noGrp="1"/>
          </p:cNvSpPr>
          <p:nvPr>
            <p:ph type="title"/>
          </p:nvPr>
        </p:nvSpPr>
        <p:spPr>
          <a:xfrm>
            <a:off x="237313" y="69814"/>
            <a:ext cx="11889564" cy="762000"/>
          </a:xfrm>
        </p:spPr>
        <p:txBody>
          <a:bodyPr/>
          <a:lstStyle/>
          <a:p>
            <a:r>
              <a:rPr lang="en-US" dirty="0"/>
              <a:t>Azure Monitor - Dashboard</a:t>
            </a:r>
          </a:p>
        </p:txBody>
      </p:sp>
      <p:sp>
        <p:nvSpPr>
          <p:cNvPr id="4" name="Rectangle 3"/>
          <p:cNvSpPr/>
          <p:nvPr/>
        </p:nvSpPr>
        <p:spPr bwMode="auto">
          <a:xfrm>
            <a:off x="653143" y="1530218"/>
            <a:ext cx="3447200"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 name="Rectangle 5"/>
          <p:cNvSpPr/>
          <p:nvPr/>
        </p:nvSpPr>
        <p:spPr bwMode="auto">
          <a:xfrm>
            <a:off x="653143" y="6512452"/>
            <a:ext cx="3447199"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Semibold" panose="020B0702040204020203" pitchFamily="34" charset="0"/>
              </a:rPr>
              <a:t>Platform Monitoring</a:t>
            </a:r>
            <a:endParaRPr kumimoji="0" lang="en-US" sz="1600" b="0" i="0" u="none" strike="noStrike" kern="0" cap="none" spc="0" normalizeH="0" baseline="0" noProof="0" dirty="0">
              <a:ln>
                <a:noFill/>
              </a:ln>
              <a:solidFill>
                <a:schemeClr val="tx1"/>
              </a:solidFill>
              <a:effectLst/>
              <a:uLnTx/>
              <a:uFillTx/>
              <a:latin typeface="Segoe UI"/>
            </a:endParaRPr>
          </a:p>
        </p:txBody>
      </p:sp>
      <p:sp>
        <p:nvSpPr>
          <p:cNvPr id="12" name="Rectangle 11"/>
          <p:cNvSpPr/>
          <p:nvPr/>
        </p:nvSpPr>
        <p:spPr bwMode="auto">
          <a:xfrm>
            <a:off x="4191155" y="1530218"/>
            <a:ext cx="3413294"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3" name="Rectangle 12"/>
          <p:cNvSpPr/>
          <p:nvPr/>
        </p:nvSpPr>
        <p:spPr bwMode="auto">
          <a:xfrm>
            <a:off x="4191155" y="6512452"/>
            <a:ext cx="3413294"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Semibold" panose="020B0702040204020203" pitchFamily="34" charset="0"/>
              </a:rPr>
              <a:t>Application Monitoring</a:t>
            </a:r>
            <a:endParaRPr kumimoji="0" lang="en-US" sz="1600" b="0" i="0" u="none" strike="noStrike" kern="0" cap="none" spc="0" normalizeH="0" baseline="0" noProof="0" dirty="0">
              <a:ln>
                <a:noFill/>
              </a:ln>
              <a:solidFill>
                <a:schemeClr val="tx1"/>
              </a:solidFill>
              <a:effectLst/>
              <a:uLnTx/>
              <a:uFillTx/>
              <a:latin typeface="Segoe UI"/>
            </a:endParaRPr>
          </a:p>
        </p:txBody>
      </p:sp>
      <p:sp>
        <p:nvSpPr>
          <p:cNvPr id="15" name="Rectangle 14"/>
          <p:cNvSpPr/>
          <p:nvPr/>
        </p:nvSpPr>
        <p:spPr bwMode="auto">
          <a:xfrm>
            <a:off x="7695261" y="1530218"/>
            <a:ext cx="2147272"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6" name="Rectangle 15"/>
          <p:cNvSpPr/>
          <p:nvPr/>
        </p:nvSpPr>
        <p:spPr bwMode="auto">
          <a:xfrm>
            <a:off x="7695261" y="6512452"/>
            <a:ext cx="2147272"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Semibold" panose="020B0702040204020203" pitchFamily="34" charset="0"/>
              </a:rPr>
              <a:t>OMS Solutions</a:t>
            </a:r>
            <a:endParaRPr kumimoji="0" lang="en-US" sz="1600" b="0" i="0" u="none" strike="noStrike" kern="0" cap="none" spc="0" normalizeH="0" baseline="0" noProof="0" dirty="0">
              <a:ln>
                <a:noFill/>
              </a:ln>
              <a:solidFill>
                <a:schemeClr val="tx1"/>
              </a:solidFill>
              <a:effectLst/>
              <a:uLnTx/>
              <a:uFillTx/>
              <a:latin typeface="Segoe UI"/>
            </a:endParaRPr>
          </a:p>
        </p:txBody>
      </p:sp>
      <p:sp>
        <p:nvSpPr>
          <p:cNvPr id="18" name="Rectangle 17"/>
          <p:cNvSpPr/>
          <p:nvPr/>
        </p:nvSpPr>
        <p:spPr bwMode="auto">
          <a:xfrm>
            <a:off x="9971930" y="1530218"/>
            <a:ext cx="2335148"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9" name="Rectangle 18"/>
          <p:cNvSpPr/>
          <p:nvPr/>
        </p:nvSpPr>
        <p:spPr bwMode="auto">
          <a:xfrm>
            <a:off x="9971930" y="6512453"/>
            <a:ext cx="2335148"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Semibold" panose="020B0702040204020203" pitchFamily="34" charset="0"/>
              </a:rPr>
              <a:t>Security Center</a:t>
            </a:r>
            <a:endParaRPr kumimoji="0" lang="en-US" sz="1600" b="0" i="0" u="none" strike="noStrike" kern="0" cap="none" spc="0" normalizeH="0" baseline="0" noProof="0" dirty="0">
              <a:ln>
                <a:noFill/>
              </a:ln>
              <a:solidFill>
                <a:schemeClr val="tx1"/>
              </a:solidFill>
              <a:effectLst/>
              <a:uLnTx/>
              <a:uFillTx/>
              <a:latin typeface="Segoe UI"/>
            </a:endParaRPr>
          </a:p>
        </p:txBody>
      </p:sp>
    </p:spTree>
    <p:extLst>
      <p:ext uri="{BB962C8B-B14F-4D97-AF65-F5344CB8AC3E}">
        <p14:creationId xmlns:p14="http://schemas.microsoft.com/office/powerpoint/2010/main" val="1470250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1000"/>
                                        <p:tgtEl>
                                          <p:spTgt spid="12"/>
                                        </p:tgtEl>
                                      </p:cBhvr>
                                    </p:animEffect>
                                  </p:childTnLst>
                                </p:cTn>
                              </p:par>
                            </p:childTnLst>
                          </p:cTn>
                        </p:par>
                        <p:par>
                          <p:cTn id="16" fill="hold">
                            <p:stCondLst>
                              <p:cond delay="2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3000"/>
                            </p:stCondLst>
                            <p:childTnLst>
                              <p:par>
                                <p:cTn id="21" presetID="21" presetClass="entr" presetSubtype="1" fill="hold" grpId="0" nodeType="after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1000"/>
                                        <p:tgtEl>
                                          <p:spTgt spid="15"/>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5500"/>
                            </p:stCondLst>
                            <p:childTnLst>
                              <p:par>
                                <p:cTn id="29" presetID="21"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1000"/>
                                        <p:tgtEl>
                                          <p:spTgt spid="18"/>
                                        </p:tgtEl>
                                      </p:cBhvr>
                                    </p:animEffect>
                                  </p:childTnLst>
                                </p:cTn>
                              </p:par>
                            </p:childTnLst>
                          </p:cTn>
                        </p:par>
                        <p:par>
                          <p:cTn id="32" fill="hold">
                            <p:stCondLst>
                              <p:cond delay="6500"/>
                            </p:stCondLst>
                            <p:childTnLst>
                              <p:par>
                                <p:cTn id="33" presetID="2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3" grpId="0" animBg="1"/>
      <p:bldP spid="15" grpId="0" animBg="1"/>
      <p:bldP spid="16" grpId="0" animBg="1"/>
      <p:bldP spid="18" grpId="0" animBg="1"/>
      <p:bldP spid="19"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9641" y="1973479"/>
            <a:ext cx="10361730" cy="2407995"/>
          </a:xfrm>
          <a:prstGeom prst="rect">
            <a:avLst/>
          </a:prstGeom>
          <a:noFill/>
        </p:spPr>
        <p:txBody>
          <a:bodyPr wrap="square" lIns="182854" tIns="146283" rIns="182854" bIns="146283" rtlCol="0">
            <a:spAutoFit/>
          </a:bodyPr>
          <a:lstStyle/>
          <a:p>
            <a:pPr defTabSz="932563">
              <a:lnSpc>
                <a:spcPct val="90000"/>
              </a:lnSpc>
              <a:spcAft>
                <a:spcPts val="600"/>
              </a:spcAft>
              <a:defRPr/>
            </a:pPr>
            <a:r>
              <a:rPr lang="en-IN" sz="2400" dirty="0">
                <a:latin typeface="Segoe UI"/>
              </a:rPr>
              <a:t>Network Performance Monitor (NPM) monitors connections between office sites, data </a:t>
            </a:r>
            <a:r>
              <a:rPr lang="en-IN" sz="2400" dirty="0" err="1">
                <a:latin typeface="Segoe UI"/>
              </a:rPr>
              <a:t>centers</a:t>
            </a:r>
            <a:r>
              <a:rPr lang="en-IN" sz="2400" dirty="0">
                <a:latin typeface="Segoe UI"/>
              </a:rPr>
              <a:t>, clouds and applications. NPM offers near real time monitoring of network performance parameters like loss and latency. It not only detects network problems but helps you to quickly locate the source of the problem for easy troubleshooting. </a:t>
            </a:r>
          </a:p>
          <a:p>
            <a:pPr defTabSz="932563">
              <a:lnSpc>
                <a:spcPct val="90000"/>
              </a:lnSpc>
              <a:spcAft>
                <a:spcPts val="600"/>
              </a:spcAft>
              <a:defRPr/>
            </a:pPr>
            <a:endParaRPr lang="en-IN" sz="2400" dirty="0">
              <a:latin typeface="Segoe UI"/>
            </a:endParaRPr>
          </a:p>
        </p:txBody>
      </p:sp>
      <p:sp>
        <p:nvSpPr>
          <p:cNvPr id="4" name="Title 1"/>
          <p:cNvSpPr txBox="1">
            <a:spLocks/>
          </p:cNvSpPr>
          <p:nvPr/>
        </p:nvSpPr>
        <p:spPr>
          <a:xfrm>
            <a:off x="123102" y="144939"/>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IN" sz="5399" dirty="0">
                <a:solidFill>
                  <a:schemeClr val="tx1"/>
                </a:solidFill>
                <a:latin typeface="Segoe UI Light"/>
              </a:rPr>
              <a:t>Network Performance Monitor Overview</a:t>
            </a:r>
          </a:p>
        </p:txBody>
      </p:sp>
      <p:pic>
        <p:nvPicPr>
          <p:cNvPr id="2050" name="Picture 3" descr="image001"/>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91" y="1973479"/>
            <a:ext cx="2095440" cy="210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MAGNUM\Projects\Microsoft\Cloud Power FY12\Design\ICONS_PNG\Cloud.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p:blipFill>
        <p:spPr bwMode="auto">
          <a:xfrm>
            <a:off x="2733748" y="3985855"/>
            <a:ext cx="1828541" cy="1828541"/>
          </a:xfrm>
          <a:prstGeom prst="rect">
            <a:avLst/>
          </a:prstGeom>
          <a:noFill/>
        </p:spPr>
      </p:pic>
      <p:pic>
        <p:nvPicPr>
          <p:cNvPr id="6" name="Picture 6" descr="\\MAGNUM\Projects\Microsoft\Cloud Power FY12\Design\ICONS_PNG\Cloud.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p:blipFill>
        <p:spPr bwMode="auto">
          <a:xfrm>
            <a:off x="9110253" y="3985855"/>
            <a:ext cx="1828541" cy="1828541"/>
          </a:xfrm>
          <a:prstGeom prst="rect">
            <a:avLst/>
          </a:prstGeom>
          <a:noFill/>
        </p:spPr>
      </p:pic>
      <p:sp>
        <p:nvSpPr>
          <p:cNvPr id="7" name="TextBox 6"/>
          <p:cNvSpPr txBox="1"/>
          <p:nvPr/>
        </p:nvSpPr>
        <p:spPr>
          <a:xfrm>
            <a:off x="5648158" y="4283741"/>
            <a:ext cx="2457280" cy="572383"/>
          </a:xfrm>
          <a:prstGeom prst="rect">
            <a:avLst/>
          </a:prstGeom>
          <a:noFill/>
        </p:spPr>
        <p:txBody>
          <a:bodyPr wrap="square" lIns="182854" tIns="146283" rIns="182854" bIns="146283" rtlCol="0">
            <a:spAutoFit/>
          </a:bodyPr>
          <a:lstStyle/>
          <a:p>
            <a:pPr defTabSz="932563">
              <a:lnSpc>
                <a:spcPct val="90000"/>
              </a:lnSpc>
              <a:spcAft>
                <a:spcPts val="600"/>
              </a:spcAft>
              <a:defRPr/>
            </a:pPr>
            <a:r>
              <a:rPr lang="en-IN" sz="2000" dirty="0">
                <a:latin typeface="Segoe UI"/>
              </a:rPr>
              <a:t>Loss &amp; Latency</a:t>
            </a:r>
            <a:endParaRPr lang="en-US" sz="2000" dirty="0" err="1">
              <a:latin typeface="Segoe UI"/>
            </a:endParaRPr>
          </a:p>
        </p:txBody>
      </p:sp>
      <p:sp>
        <p:nvSpPr>
          <p:cNvPr id="8" name="TextBox 7"/>
          <p:cNvSpPr txBox="1"/>
          <p:nvPr/>
        </p:nvSpPr>
        <p:spPr>
          <a:xfrm>
            <a:off x="2699275" y="5426174"/>
            <a:ext cx="2457280"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IN" sz="2400" dirty="0">
                <a:latin typeface="Segoe UI"/>
              </a:rPr>
              <a:t>Network - A</a:t>
            </a:r>
            <a:endParaRPr lang="en-US" sz="2400" dirty="0" err="1">
              <a:latin typeface="Segoe UI"/>
            </a:endParaRPr>
          </a:p>
        </p:txBody>
      </p:sp>
      <p:sp>
        <p:nvSpPr>
          <p:cNvPr id="9" name="TextBox 8"/>
          <p:cNvSpPr txBox="1"/>
          <p:nvPr/>
        </p:nvSpPr>
        <p:spPr>
          <a:xfrm>
            <a:off x="9113923" y="5411218"/>
            <a:ext cx="2457280"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IN" sz="2400" dirty="0">
                <a:latin typeface="Segoe UI"/>
              </a:rPr>
              <a:t>Network - B</a:t>
            </a:r>
            <a:endParaRPr lang="en-US" sz="2400" dirty="0" err="1">
              <a:latin typeface="Segoe UI"/>
            </a:endParaRPr>
          </a:p>
        </p:txBody>
      </p:sp>
      <p:pic>
        <p:nvPicPr>
          <p:cNvPr id="10" name="Picture 2" descr="\\MAGNUM\Projects\Microsoft\Cloud Power FY12\Design\Icons\PNGs\Server_2.png"/>
          <p:cNvPicPr>
            <a:picLocks noChangeAspect="1" noChangeArrowheads="1"/>
          </p:cNvPicPr>
          <p:nvPr/>
        </p:nvPicPr>
        <p:blipFill>
          <a:blip r:embed="rId6" cstate="print">
            <a:biLevel thresh="25000"/>
          </a:blip>
          <a:srcRect/>
          <a:stretch>
            <a:fillRect/>
          </a:stretch>
        </p:blipFill>
        <p:spPr bwMode="auto">
          <a:xfrm>
            <a:off x="3358294" y="4600508"/>
            <a:ext cx="579448" cy="579448"/>
          </a:xfrm>
          <a:prstGeom prst="rect">
            <a:avLst/>
          </a:prstGeom>
          <a:noFill/>
        </p:spPr>
      </p:pic>
      <p:pic>
        <p:nvPicPr>
          <p:cNvPr id="11" name="Picture 2" descr="\\MAGNUM\Projects\Microsoft\Cloud Power FY12\Design\Icons\PNGs\Server_2.png"/>
          <p:cNvPicPr>
            <a:picLocks noChangeAspect="1" noChangeArrowheads="1"/>
          </p:cNvPicPr>
          <p:nvPr/>
        </p:nvPicPr>
        <p:blipFill>
          <a:blip r:embed="rId6" cstate="print">
            <a:biLevel thresh="25000"/>
          </a:blip>
          <a:srcRect/>
          <a:stretch>
            <a:fillRect/>
          </a:stretch>
        </p:blipFill>
        <p:spPr bwMode="auto">
          <a:xfrm>
            <a:off x="9763115" y="4648449"/>
            <a:ext cx="579448" cy="579448"/>
          </a:xfrm>
          <a:prstGeom prst="rect">
            <a:avLst/>
          </a:prstGeom>
          <a:noFill/>
        </p:spPr>
      </p:pic>
      <p:sp>
        <p:nvSpPr>
          <p:cNvPr id="12" name="Left-Right Arrow 18"/>
          <p:cNvSpPr/>
          <p:nvPr/>
        </p:nvSpPr>
        <p:spPr bwMode="auto">
          <a:xfrm>
            <a:off x="4562289" y="4865221"/>
            <a:ext cx="4547964" cy="179355"/>
          </a:xfrm>
          <a:prstGeom prst="leftRightArrow">
            <a:avLst/>
          </a:prstGeom>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solidFill>
                <a:schemeClr val="tx1"/>
              </a:solidFill>
              <a:latin typeface="Segoe UI"/>
            </a:endParaRPr>
          </a:p>
        </p:txBody>
      </p:sp>
      <p:sp>
        <p:nvSpPr>
          <p:cNvPr id="14" name="TextBox 13"/>
          <p:cNvSpPr txBox="1"/>
          <p:nvPr/>
        </p:nvSpPr>
        <p:spPr>
          <a:xfrm>
            <a:off x="5302038" y="5044576"/>
            <a:ext cx="3359432" cy="572383"/>
          </a:xfrm>
          <a:prstGeom prst="rect">
            <a:avLst/>
          </a:prstGeom>
          <a:noFill/>
        </p:spPr>
        <p:txBody>
          <a:bodyPr wrap="square" lIns="182854" tIns="146283" rIns="182854" bIns="146283" rtlCol="0">
            <a:spAutoFit/>
          </a:bodyPr>
          <a:lstStyle/>
          <a:p>
            <a:pPr defTabSz="932563">
              <a:lnSpc>
                <a:spcPct val="90000"/>
              </a:lnSpc>
              <a:spcAft>
                <a:spcPts val="600"/>
              </a:spcAft>
              <a:defRPr/>
            </a:pPr>
            <a:r>
              <a:rPr lang="en-IN" sz="2000" dirty="0">
                <a:latin typeface="Segoe UI"/>
              </a:rPr>
              <a:t>Synthetic Transactions</a:t>
            </a:r>
            <a:endParaRPr lang="en-US" sz="2000" dirty="0" err="1">
              <a:latin typeface="Segoe UI"/>
            </a:endParaRPr>
          </a:p>
        </p:txBody>
      </p:sp>
    </p:spTree>
    <p:extLst>
      <p:ext uri="{BB962C8B-B14F-4D97-AF65-F5344CB8AC3E}">
        <p14:creationId xmlns:p14="http://schemas.microsoft.com/office/powerpoint/2010/main" val="204195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500"/>
                            </p:stCondLst>
                            <p:childTnLst>
                              <p:par>
                                <p:cTn id="26" presetID="19" presetClass="emph" presetSubtype="0" repeatCount="indefinite" fill="hold" grpId="0" nodeType="afterEffect">
                                  <p:stCondLst>
                                    <p:cond delay="0"/>
                                  </p:stCondLst>
                                  <p:endCondLst>
                                    <p:cond evt="onNext" delay="0">
                                      <p:tgtEl>
                                        <p:sldTgt/>
                                      </p:tgtEl>
                                    </p:cond>
                                  </p:endCondLst>
                                  <p:childTnLst>
                                    <p:animClr clrSpc="rgb" dir="cw">
                                      <p:cBhvr override="childStyle">
                                        <p:cTn id="27" dur="1000" fill="hold"/>
                                        <p:tgtEl>
                                          <p:spTgt spid="12"/>
                                        </p:tgtEl>
                                        <p:attrNameLst>
                                          <p:attrName>style.color</p:attrName>
                                        </p:attrNameLst>
                                      </p:cBhvr>
                                      <p:to>
                                        <a:srgbClr val="D83B01"/>
                                      </p:to>
                                    </p:animClr>
                                    <p:animClr clrSpc="rgb" dir="cw">
                                      <p:cBhvr>
                                        <p:cTn id="28" dur="1000" fill="hold"/>
                                        <p:tgtEl>
                                          <p:spTgt spid="12"/>
                                        </p:tgtEl>
                                        <p:attrNameLst>
                                          <p:attrName>fillcolor</p:attrName>
                                        </p:attrNameLst>
                                      </p:cBhvr>
                                      <p:to>
                                        <a:srgbClr val="D83B01"/>
                                      </p:to>
                                    </p:animClr>
                                    <p:set>
                                      <p:cBhvr>
                                        <p:cTn id="29" dur="1000" fill="hold"/>
                                        <p:tgtEl>
                                          <p:spTgt spid="12"/>
                                        </p:tgtEl>
                                        <p:attrNameLst>
                                          <p:attrName>fill.type</p:attrName>
                                        </p:attrNameLst>
                                      </p:cBhvr>
                                      <p:to>
                                        <p:strVal val="solid"/>
                                      </p:to>
                                    </p:set>
                                    <p:set>
                                      <p:cBhvr>
                                        <p:cTn id="30" dur="1000" fill="hold"/>
                                        <p:tgtEl>
                                          <p:spTgt spid="12"/>
                                        </p:tgtEl>
                                        <p:attrNameLst>
                                          <p:attrName>fill.on</p:attrName>
                                        </p:attrNameLst>
                                      </p:cBhvr>
                                      <p:to>
                                        <p:strVal val="true"/>
                                      </p:to>
                                    </p:set>
                                  </p:childTnLst>
                                </p:cTn>
                              </p:par>
                              <p:par>
                                <p:cTn id="31" presetID="53"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6" presetClass="emph" presetSubtype="0" fill="hold" grpId="1" nodeType="withEffect">
                                  <p:stCondLst>
                                    <p:cond delay="0"/>
                                  </p:stCondLst>
                                  <p:childTnLst>
                                    <p:animScale>
                                      <p:cBhvr>
                                        <p:cTn id="37" dur="2000" fill="hold"/>
                                        <p:tgtEl>
                                          <p:spTgt spid="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9" grpId="0"/>
      <p:bldP spid="12" grpId="0" animBg="1"/>
      <p:bldP spid="12" grpId="1" animBg="1"/>
      <p:bldP spid="14"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MAGNUM\Projects\Microsoft\Cloud Power FY12\Design\ICONS_PNG\Private_Cloud.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653019" y="1528067"/>
            <a:ext cx="2149160" cy="2068156"/>
          </a:xfrm>
          <a:prstGeom prst="rect">
            <a:avLst/>
          </a:prstGeom>
          <a:noFill/>
        </p:spPr>
      </p:pic>
      <p:pic>
        <p:nvPicPr>
          <p:cNvPr id="5" name="Picture 7" descr="\\MAGNUM\Projects\Microsoft\Cloud Power FY12\Design\Icons\PNGs\Pooled.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250645" y="4837629"/>
            <a:ext cx="1009927" cy="971863"/>
          </a:xfrm>
          <a:prstGeom prst="rect">
            <a:avLst/>
          </a:prstGeom>
          <a:noFill/>
        </p:spPr>
      </p:pic>
      <p:pic>
        <p:nvPicPr>
          <p:cNvPr id="6" name="Picture 7" descr="\\MAGNUM\Projects\Microsoft\Cloud Power FY12\Design\Icons\PNGs\Pooled.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2305631" y="4837628"/>
            <a:ext cx="1009927" cy="971863"/>
          </a:xfrm>
          <a:prstGeom prst="rect">
            <a:avLst/>
          </a:prstGeom>
          <a:noFill/>
        </p:spPr>
      </p:pic>
      <p:pic>
        <p:nvPicPr>
          <p:cNvPr id="7" name="Picture 7" descr="\\MAGNUM\Projects\Microsoft\Cloud Power FY12\Design\Icons\PNGs\Pooled.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548523" y="4837628"/>
            <a:ext cx="1009927" cy="971863"/>
          </a:xfrm>
          <a:prstGeom prst="rect">
            <a:avLst/>
          </a:prstGeom>
          <a:noFill/>
        </p:spPr>
      </p:pic>
      <p:cxnSp>
        <p:nvCxnSpPr>
          <p:cNvPr id="20" name="Elbow Connector 19"/>
          <p:cNvCxnSpPr>
            <a:stCxn id="5" idx="0"/>
          </p:cNvCxnSpPr>
          <p:nvPr/>
        </p:nvCxnSpPr>
        <p:spPr>
          <a:xfrm rot="5400000" flipH="1" flipV="1">
            <a:off x="2100711" y="4210739"/>
            <a:ext cx="281791" cy="97199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7" idx="0"/>
          </p:cNvCxnSpPr>
          <p:nvPr/>
        </p:nvCxnSpPr>
        <p:spPr>
          <a:xfrm>
            <a:off x="2727602" y="4555833"/>
            <a:ext cx="1325885" cy="28179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727600" y="4646246"/>
            <a:ext cx="0" cy="1913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94808" y="5584171"/>
            <a:ext cx="1375460" cy="459804"/>
          </a:xfrm>
          <a:prstGeom prst="rect">
            <a:avLst/>
          </a:prstGeom>
          <a:noFill/>
        </p:spPr>
        <p:txBody>
          <a:bodyPr wrap="square" lIns="186494" tIns="149196" rIns="186494" bIns="149196" rtlCol="0">
            <a:spAutoFit/>
          </a:bodyPr>
          <a:lstStyle/>
          <a:p>
            <a:pPr defTabSz="932563">
              <a:lnSpc>
                <a:spcPct val="90000"/>
              </a:lnSpc>
              <a:defRPr/>
            </a:pPr>
            <a:r>
              <a:rPr lang="en-IN" sz="1122" dirty="0">
                <a:latin typeface="Segoe UI"/>
              </a:rPr>
              <a:t>10.10.1.0/24</a:t>
            </a:r>
            <a:endParaRPr lang="en-US" sz="1122" dirty="0">
              <a:latin typeface="Segoe UI"/>
            </a:endParaRPr>
          </a:p>
        </p:txBody>
      </p:sp>
      <p:sp>
        <p:nvSpPr>
          <p:cNvPr id="32" name="TextBox 31"/>
          <p:cNvSpPr txBox="1"/>
          <p:nvPr/>
        </p:nvSpPr>
        <p:spPr>
          <a:xfrm>
            <a:off x="2194531" y="5584171"/>
            <a:ext cx="1375460" cy="459804"/>
          </a:xfrm>
          <a:prstGeom prst="rect">
            <a:avLst/>
          </a:prstGeom>
          <a:noFill/>
        </p:spPr>
        <p:txBody>
          <a:bodyPr wrap="square" lIns="186494" tIns="149196" rIns="186494" bIns="149196" rtlCol="0">
            <a:spAutoFit/>
          </a:bodyPr>
          <a:lstStyle/>
          <a:p>
            <a:pPr defTabSz="932563">
              <a:lnSpc>
                <a:spcPct val="90000"/>
              </a:lnSpc>
              <a:defRPr/>
            </a:pPr>
            <a:r>
              <a:rPr lang="en-IN" sz="1122" dirty="0">
                <a:latin typeface="Segoe UI"/>
              </a:rPr>
              <a:t>10.10.2.0/24</a:t>
            </a:r>
            <a:endParaRPr lang="en-US" sz="1122" dirty="0">
              <a:latin typeface="Segoe UI"/>
            </a:endParaRPr>
          </a:p>
        </p:txBody>
      </p:sp>
      <p:sp>
        <p:nvSpPr>
          <p:cNvPr id="33" name="TextBox 32"/>
          <p:cNvSpPr txBox="1"/>
          <p:nvPr/>
        </p:nvSpPr>
        <p:spPr>
          <a:xfrm>
            <a:off x="3487670" y="5584171"/>
            <a:ext cx="1375460" cy="459804"/>
          </a:xfrm>
          <a:prstGeom prst="rect">
            <a:avLst/>
          </a:prstGeom>
          <a:noFill/>
        </p:spPr>
        <p:txBody>
          <a:bodyPr wrap="square" lIns="186494" tIns="149196" rIns="186494" bIns="149196" rtlCol="0">
            <a:spAutoFit/>
          </a:bodyPr>
          <a:lstStyle/>
          <a:p>
            <a:pPr defTabSz="932563">
              <a:lnSpc>
                <a:spcPct val="90000"/>
              </a:lnSpc>
              <a:defRPr/>
            </a:pPr>
            <a:r>
              <a:rPr lang="en-IN" sz="1122" dirty="0">
                <a:latin typeface="Segoe UI"/>
              </a:rPr>
              <a:t>10.10.4.0/24</a:t>
            </a:r>
            <a:endParaRPr lang="en-US" sz="1122" dirty="0">
              <a:latin typeface="Segoe UI"/>
            </a:endParaRPr>
          </a:p>
        </p:txBody>
      </p:sp>
      <p:cxnSp>
        <p:nvCxnSpPr>
          <p:cNvPr id="35" name="Straight Connector 34"/>
          <p:cNvCxnSpPr/>
          <p:nvPr/>
        </p:nvCxnSpPr>
        <p:spPr>
          <a:xfrm flipH="1">
            <a:off x="2727598" y="3067268"/>
            <a:ext cx="4" cy="18752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98948" y="6043975"/>
            <a:ext cx="1903231" cy="522874"/>
          </a:xfrm>
          <a:prstGeom prst="rect">
            <a:avLst/>
          </a:prstGeom>
          <a:noFill/>
        </p:spPr>
        <p:txBody>
          <a:bodyPr wrap="square" lIns="186494" tIns="149196" rIns="186494" bIns="149196" rtlCol="0">
            <a:spAutoFit/>
          </a:bodyPr>
          <a:lstStyle/>
          <a:p>
            <a:pPr defTabSz="932563">
              <a:lnSpc>
                <a:spcPct val="90000"/>
              </a:lnSpc>
              <a:defRPr/>
            </a:pPr>
            <a:r>
              <a:rPr lang="en-IN" sz="1599" dirty="0">
                <a:latin typeface="Segoe UI"/>
              </a:rPr>
              <a:t>NPM Agents</a:t>
            </a:r>
            <a:endParaRPr lang="en-US" sz="1599" dirty="0">
              <a:latin typeface="Segoe UI"/>
            </a:endParaRPr>
          </a:p>
        </p:txBody>
      </p:sp>
      <p:sp>
        <p:nvSpPr>
          <p:cNvPr id="45" name="TextBox 44"/>
          <p:cNvSpPr txBox="1"/>
          <p:nvPr/>
        </p:nvSpPr>
        <p:spPr>
          <a:xfrm>
            <a:off x="1126332" y="2089948"/>
            <a:ext cx="1691717" cy="550568"/>
          </a:xfrm>
          <a:prstGeom prst="rect">
            <a:avLst/>
          </a:prstGeom>
          <a:noFill/>
        </p:spPr>
        <p:txBody>
          <a:bodyPr wrap="square" lIns="186494" tIns="149196" rIns="186494" bIns="149196" rtlCol="0">
            <a:spAutoFit/>
          </a:bodyPr>
          <a:lstStyle/>
          <a:p>
            <a:pPr defTabSz="932563">
              <a:lnSpc>
                <a:spcPct val="90000"/>
              </a:lnSpc>
              <a:defRPr/>
            </a:pPr>
            <a:r>
              <a:rPr lang="en-IN" dirty="0">
                <a:latin typeface="Segoe UI"/>
              </a:rPr>
              <a:t>OMS</a:t>
            </a:r>
            <a:endParaRPr lang="en-US" dirty="0">
              <a:latin typeface="Segoe UI"/>
            </a:endParaRPr>
          </a:p>
        </p:txBody>
      </p:sp>
      <p:cxnSp>
        <p:nvCxnSpPr>
          <p:cNvPr id="9" name="Straight Connector 8"/>
          <p:cNvCxnSpPr>
            <a:cxnSpLocks/>
          </p:cNvCxnSpPr>
          <p:nvPr/>
        </p:nvCxnSpPr>
        <p:spPr>
          <a:xfrm>
            <a:off x="967315" y="3752969"/>
            <a:ext cx="3591134" cy="0"/>
          </a:xfrm>
          <a:prstGeom prst="line">
            <a:avLst/>
          </a:prstGeom>
          <a:ln w="317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166468" y="1949759"/>
            <a:ext cx="299146" cy="304083"/>
          </a:xfrm>
          <a:prstGeom prst="rect">
            <a:avLst/>
          </a:prstGeom>
          <a:blipFill rotWithShape="1">
            <a:blip r:embed="rId5">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pPr defTabSz="932563">
              <a:defRPr/>
            </a:pPr>
            <a:endParaRPr lang="en-IN" dirty="0">
              <a:solidFill>
                <a:schemeClr val="tx1"/>
              </a:solidFill>
              <a:latin typeface="Segoe UI"/>
            </a:endParaRPr>
          </a:p>
        </p:txBody>
      </p:sp>
      <p:sp>
        <p:nvSpPr>
          <p:cNvPr id="23" name="Freeform 7"/>
          <p:cNvSpPr/>
          <p:nvPr/>
        </p:nvSpPr>
        <p:spPr>
          <a:xfrm>
            <a:off x="6523037" y="1993672"/>
            <a:ext cx="5651169" cy="302007"/>
          </a:xfrm>
          <a:custGeom>
            <a:avLst/>
            <a:gdLst>
              <a:gd name="connsiteX0" fmla="*/ 0 w 922734"/>
              <a:gd name="connsiteY0" fmla="*/ 0 h 922734"/>
              <a:gd name="connsiteX1" fmla="*/ 922734 w 922734"/>
              <a:gd name="connsiteY1" fmla="*/ 0 h 922734"/>
              <a:gd name="connsiteX2" fmla="*/ 922734 w 922734"/>
              <a:gd name="connsiteY2" fmla="*/ 922734 h 922734"/>
              <a:gd name="connsiteX3" fmla="*/ 0 w 922734"/>
              <a:gd name="connsiteY3" fmla="*/ 922734 h 922734"/>
              <a:gd name="connsiteX4" fmla="*/ 0 w 922734"/>
              <a:gd name="connsiteY4" fmla="*/ 0 h 92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734" h="922734">
                <a:moveTo>
                  <a:pt x="0" y="0"/>
                </a:moveTo>
                <a:lnTo>
                  <a:pt x="922734" y="0"/>
                </a:lnTo>
                <a:lnTo>
                  <a:pt x="922734" y="922734"/>
                </a:lnTo>
                <a:lnTo>
                  <a:pt x="0" y="922734"/>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5" tIns="38095" rIns="38095" bIns="38095" numCol="1" spcCol="1270" anchor="t" anchorCtr="0">
            <a:noAutofit/>
          </a:bodyPr>
          <a:lstStyle/>
          <a:p>
            <a:pPr defTabSz="444414">
              <a:lnSpc>
                <a:spcPct val="90000"/>
              </a:lnSpc>
              <a:spcBef>
                <a:spcPct val="0"/>
              </a:spcBef>
              <a:spcAft>
                <a:spcPct val="35000"/>
              </a:spcAft>
              <a:defRPr/>
            </a:pPr>
            <a:r>
              <a:rPr lang="en-US" sz="1600" dirty="0">
                <a:solidFill>
                  <a:schemeClr val="tx1"/>
                </a:solidFill>
                <a:latin typeface="Segoe UI"/>
              </a:rPr>
              <a:t>Network device vendor agnostic</a:t>
            </a:r>
          </a:p>
        </p:txBody>
      </p:sp>
      <p:sp>
        <p:nvSpPr>
          <p:cNvPr id="25" name="Rectangle 24"/>
          <p:cNvSpPr/>
          <p:nvPr/>
        </p:nvSpPr>
        <p:spPr>
          <a:xfrm>
            <a:off x="6166468" y="2753106"/>
            <a:ext cx="299146" cy="304083"/>
          </a:xfrm>
          <a:prstGeom prst="rect">
            <a:avLst/>
          </a:prstGeom>
          <a:blipFill rotWithShape="1">
            <a:blip r:embed="rId6">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6" name="Freeform 10"/>
          <p:cNvSpPr/>
          <p:nvPr/>
        </p:nvSpPr>
        <p:spPr>
          <a:xfrm>
            <a:off x="6523037" y="2813213"/>
            <a:ext cx="5651169" cy="315541"/>
          </a:xfrm>
          <a:custGeom>
            <a:avLst/>
            <a:gdLst>
              <a:gd name="connsiteX0" fmla="*/ 0 w 922734"/>
              <a:gd name="connsiteY0" fmla="*/ 0 h 922734"/>
              <a:gd name="connsiteX1" fmla="*/ 922734 w 922734"/>
              <a:gd name="connsiteY1" fmla="*/ 0 h 922734"/>
              <a:gd name="connsiteX2" fmla="*/ 922734 w 922734"/>
              <a:gd name="connsiteY2" fmla="*/ 922734 h 922734"/>
              <a:gd name="connsiteX3" fmla="*/ 0 w 922734"/>
              <a:gd name="connsiteY3" fmla="*/ 922734 h 922734"/>
              <a:gd name="connsiteX4" fmla="*/ 0 w 922734"/>
              <a:gd name="connsiteY4" fmla="*/ 0 h 92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734" h="922734">
                <a:moveTo>
                  <a:pt x="0" y="0"/>
                </a:moveTo>
                <a:lnTo>
                  <a:pt x="922734" y="0"/>
                </a:lnTo>
                <a:lnTo>
                  <a:pt x="922734" y="922734"/>
                </a:lnTo>
                <a:lnTo>
                  <a:pt x="0" y="922734"/>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5" tIns="38095" rIns="38095" bIns="38095" numCol="1" spcCol="1270" anchor="t" anchorCtr="0">
            <a:noAutofit/>
          </a:bodyPr>
          <a:lstStyle/>
          <a:p>
            <a:pPr defTabSz="444414">
              <a:lnSpc>
                <a:spcPct val="90000"/>
              </a:lnSpc>
              <a:spcBef>
                <a:spcPct val="0"/>
              </a:spcBef>
              <a:spcAft>
                <a:spcPct val="35000"/>
              </a:spcAft>
              <a:defRPr/>
            </a:pPr>
            <a:r>
              <a:rPr lang="en-US" sz="1600" dirty="0">
                <a:solidFill>
                  <a:schemeClr val="tx1"/>
                </a:solidFill>
                <a:latin typeface="Segoe UI"/>
              </a:rPr>
              <a:t>Fault Detection &amp; Localization</a:t>
            </a:r>
          </a:p>
        </p:txBody>
      </p:sp>
      <p:sp>
        <p:nvSpPr>
          <p:cNvPr id="29" name="Rectangle 28"/>
          <p:cNvSpPr/>
          <p:nvPr/>
        </p:nvSpPr>
        <p:spPr>
          <a:xfrm>
            <a:off x="6166468" y="2331664"/>
            <a:ext cx="299146" cy="304083"/>
          </a:xfrm>
          <a:prstGeom prst="rect">
            <a:avLst/>
          </a:prstGeom>
          <a:blipFill rotWithShape="1">
            <a:blip r:embed="rId7">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4" name="Freeform 13"/>
          <p:cNvSpPr/>
          <p:nvPr/>
        </p:nvSpPr>
        <p:spPr>
          <a:xfrm>
            <a:off x="6523037" y="2382406"/>
            <a:ext cx="5651169" cy="315541"/>
          </a:xfrm>
          <a:custGeom>
            <a:avLst/>
            <a:gdLst>
              <a:gd name="connsiteX0" fmla="*/ 0 w 922734"/>
              <a:gd name="connsiteY0" fmla="*/ 0 h 922734"/>
              <a:gd name="connsiteX1" fmla="*/ 922734 w 922734"/>
              <a:gd name="connsiteY1" fmla="*/ 0 h 922734"/>
              <a:gd name="connsiteX2" fmla="*/ 922734 w 922734"/>
              <a:gd name="connsiteY2" fmla="*/ 922734 h 922734"/>
              <a:gd name="connsiteX3" fmla="*/ 0 w 922734"/>
              <a:gd name="connsiteY3" fmla="*/ 922734 h 922734"/>
              <a:gd name="connsiteX4" fmla="*/ 0 w 922734"/>
              <a:gd name="connsiteY4" fmla="*/ 0 h 92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734" h="922734">
                <a:moveTo>
                  <a:pt x="0" y="0"/>
                </a:moveTo>
                <a:lnTo>
                  <a:pt x="922734" y="0"/>
                </a:lnTo>
                <a:lnTo>
                  <a:pt x="922734" y="922734"/>
                </a:lnTo>
                <a:lnTo>
                  <a:pt x="0" y="922734"/>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5" tIns="38095" rIns="38095" bIns="38095" numCol="1" spcCol="1270" anchor="t" anchorCtr="0">
            <a:noAutofit/>
          </a:bodyPr>
          <a:lstStyle/>
          <a:p>
            <a:pPr defTabSz="444414">
              <a:lnSpc>
                <a:spcPct val="90000"/>
              </a:lnSpc>
              <a:spcBef>
                <a:spcPct val="0"/>
              </a:spcBef>
              <a:spcAft>
                <a:spcPct val="35000"/>
              </a:spcAft>
              <a:defRPr/>
            </a:pPr>
            <a:r>
              <a:rPr lang="en-US" sz="1600" dirty="0">
                <a:solidFill>
                  <a:schemeClr val="tx1"/>
                </a:solidFill>
                <a:latin typeface="Segoe UI"/>
              </a:rPr>
              <a:t>Measures packet loss and network latency</a:t>
            </a:r>
          </a:p>
        </p:txBody>
      </p:sp>
      <p:sp>
        <p:nvSpPr>
          <p:cNvPr id="37" name="Rectangle 36"/>
          <p:cNvSpPr/>
          <p:nvPr/>
        </p:nvSpPr>
        <p:spPr>
          <a:xfrm>
            <a:off x="6166468" y="3162490"/>
            <a:ext cx="299146" cy="304083"/>
          </a:xfrm>
          <a:prstGeom prst="rect">
            <a:avLst/>
          </a:prstGeom>
          <a:blipFill rotWithShape="1">
            <a:blip r:embed="rId8">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8" name="Freeform 16"/>
          <p:cNvSpPr/>
          <p:nvPr/>
        </p:nvSpPr>
        <p:spPr>
          <a:xfrm>
            <a:off x="6523037" y="3198667"/>
            <a:ext cx="5651169" cy="315541"/>
          </a:xfrm>
          <a:custGeom>
            <a:avLst/>
            <a:gdLst>
              <a:gd name="connsiteX0" fmla="*/ 0 w 922734"/>
              <a:gd name="connsiteY0" fmla="*/ 0 h 922734"/>
              <a:gd name="connsiteX1" fmla="*/ 922734 w 922734"/>
              <a:gd name="connsiteY1" fmla="*/ 0 h 922734"/>
              <a:gd name="connsiteX2" fmla="*/ 922734 w 922734"/>
              <a:gd name="connsiteY2" fmla="*/ 922734 h 922734"/>
              <a:gd name="connsiteX3" fmla="*/ 0 w 922734"/>
              <a:gd name="connsiteY3" fmla="*/ 922734 h 922734"/>
              <a:gd name="connsiteX4" fmla="*/ 0 w 922734"/>
              <a:gd name="connsiteY4" fmla="*/ 0 h 92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734" h="922734">
                <a:moveTo>
                  <a:pt x="0" y="0"/>
                </a:moveTo>
                <a:lnTo>
                  <a:pt x="922734" y="0"/>
                </a:lnTo>
                <a:lnTo>
                  <a:pt x="922734" y="922734"/>
                </a:lnTo>
                <a:lnTo>
                  <a:pt x="0" y="922734"/>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5" tIns="38095" rIns="38095" bIns="38095" numCol="1" spcCol="1270" anchor="t" anchorCtr="0">
            <a:noAutofit/>
          </a:bodyPr>
          <a:lstStyle/>
          <a:p>
            <a:pPr defTabSz="444414">
              <a:lnSpc>
                <a:spcPct val="90000"/>
              </a:lnSpc>
              <a:spcBef>
                <a:spcPct val="0"/>
              </a:spcBef>
              <a:spcAft>
                <a:spcPct val="35000"/>
              </a:spcAft>
              <a:defRPr/>
            </a:pPr>
            <a:r>
              <a:rPr lang="en-US" sz="1600" dirty="0">
                <a:solidFill>
                  <a:schemeClr val="tx1"/>
                </a:solidFill>
                <a:latin typeface="Segoe UI"/>
              </a:rPr>
              <a:t>Automatically learns baseline thresholds.</a:t>
            </a:r>
          </a:p>
        </p:txBody>
      </p:sp>
      <p:sp>
        <p:nvSpPr>
          <p:cNvPr id="40" name="Rectangle 39"/>
          <p:cNvSpPr/>
          <p:nvPr/>
        </p:nvSpPr>
        <p:spPr>
          <a:xfrm>
            <a:off x="6166468" y="3575823"/>
            <a:ext cx="299146" cy="304083"/>
          </a:xfrm>
          <a:prstGeom prst="rect">
            <a:avLst/>
          </a:prstGeom>
          <a:blipFill rotWithShape="1">
            <a:blip r:embed="rId9">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1" name="Freeform 19"/>
          <p:cNvSpPr/>
          <p:nvPr/>
        </p:nvSpPr>
        <p:spPr>
          <a:xfrm>
            <a:off x="6523037" y="3630201"/>
            <a:ext cx="5651169" cy="315541"/>
          </a:xfrm>
          <a:custGeom>
            <a:avLst/>
            <a:gdLst>
              <a:gd name="connsiteX0" fmla="*/ 0 w 922734"/>
              <a:gd name="connsiteY0" fmla="*/ 0 h 922734"/>
              <a:gd name="connsiteX1" fmla="*/ 922734 w 922734"/>
              <a:gd name="connsiteY1" fmla="*/ 0 h 922734"/>
              <a:gd name="connsiteX2" fmla="*/ 922734 w 922734"/>
              <a:gd name="connsiteY2" fmla="*/ 922734 h 922734"/>
              <a:gd name="connsiteX3" fmla="*/ 0 w 922734"/>
              <a:gd name="connsiteY3" fmla="*/ 922734 h 922734"/>
              <a:gd name="connsiteX4" fmla="*/ 0 w 922734"/>
              <a:gd name="connsiteY4" fmla="*/ 0 h 92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734" h="922734">
                <a:moveTo>
                  <a:pt x="0" y="0"/>
                </a:moveTo>
                <a:lnTo>
                  <a:pt x="922734" y="0"/>
                </a:lnTo>
                <a:lnTo>
                  <a:pt x="922734" y="922734"/>
                </a:lnTo>
                <a:lnTo>
                  <a:pt x="0" y="922734"/>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5" tIns="38095" rIns="38095" bIns="38095" numCol="1" spcCol="1270" anchor="t" anchorCtr="0">
            <a:noAutofit/>
          </a:bodyPr>
          <a:lstStyle/>
          <a:p>
            <a:pPr defTabSz="444414">
              <a:lnSpc>
                <a:spcPct val="90000"/>
              </a:lnSpc>
              <a:spcBef>
                <a:spcPct val="0"/>
              </a:spcBef>
              <a:spcAft>
                <a:spcPct val="35000"/>
              </a:spcAft>
              <a:defRPr/>
            </a:pPr>
            <a:r>
              <a:rPr lang="en-US" sz="1600" dirty="0">
                <a:solidFill>
                  <a:schemeClr val="tx1"/>
                </a:solidFill>
                <a:latin typeface="Segoe UI"/>
              </a:rPr>
              <a:t>Automatically discovers the subnets and network topology</a:t>
            </a:r>
          </a:p>
        </p:txBody>
      </p:sp>
      <p:sp>
        <p:nvSpPr>
          <p:cNvPr id="44" name="Rectangle 43"/>
          <p:cNvSpPr/>
          <p:nvPr/>
        </p:nvSpPr>
        <p:spPr>
          <a:xfrm>
            <a:off x="6166468" y="4010147"/>
            <a:ext cx="304149" cy="309170"/>
          </a:xfrm>
          <a:prstGeom prst="rect">
            <a:avLst/>
          </a:prstGeom>
          <a:blipFill rotWithShape="1">
            <a:blip r:embed="rId10">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6" name="Freeform 23"/>
          <p:cNvSpPr/>
          <p:nvPr/>
        </p:nvSpPr>
        <p:spPr>
          <a:xfrm>
            <a:off x="6523039" y="4084757"/>
            <a:ext cx="5732069" cy="284194"/>
          </a:xfrm>
          <a:custGeom>
            <a:avLst/>
            <a:gdLst>
              <a:gd name="connsiteX0" fmla="*/ 0 w 938168"/>
              <a:gd name="connsiteY0" fmla="*/ 0 h 938168"/>
              <a:gd name="connsiteX1" fmla="*/ 938168 w 938168"/>
              <a:gd name="connsiteY1" fmla="*/ 0 h 938168"/>
              <a:gd name="connsiteX2" fmla="*/ 938168 w 938168"/>
              <a:gd name="connsiteY2" fmla="*/ 938168 h 938168"/>
              <a:gd name="connsiteX3" fmla="*/ 0 w 938168"/>
              <a:gd name="connsiteY3" fmla="*/ 938168 h 938168"/>
              <a:gd name="connsiteX4" fmla="*/ 0 w 938168"/>
              <a:gd name="connsiteY4" fmla="*/ 0 h 93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68" h="938168">
                <a:moveTo>
                  <a:pt x="0" y="0"/>
                </a:moveTo>
                <a:lnTo>
                  <a:pt x="938168" y="0"/>
                </a:lnTo>
                <a:lnTo>
                  <a:pt x="938168" y="938168"/>
                </a:lnTo>
                <a:lnTo>
                  <a:pt x="0" y="938168"/>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04" tIns="41904" rIns="41904" bIns="41904" numCol="1" spcCol="1270" anchor="t" anchorCtr="0">
            <a:noAutofit/>
          </a:bodyPr>
          <a:lstStyle/>
          <a:p>
            <a:pPr defTabSz="488856">
              <a:lnSpc>
                <a:spcPct val="90000"/>
              </a:lnSpc>
              <a:spcBef>
                <a:spcPct val="0"/>
              </a:spcBef>
              <a:spcAft>
                <a:spcPct val="35000"/>
              </a:spcAft>
              <a:defRPr/>
            </a:pPr>
            <a:r>
              <a:rPr lang="en-US" sz="1600" dirty="0">
                <a:solidFill>
                  <a:schemeClr val="tx1"/>
                </a:solidFill>
                <a:latin typeface="Segoe UI"/>
              </a:rPr>
              <a:t>Historical graphs of loss and latency</a:t>
            </a:r>
          </a:p>
        </p:txBody>
      </p:sp>
      <p:sp>
        <p:nvSpPr>
          <p:cNvPr id="48" name="Rectangle 47"/>
          <p:cNvSpPr/>
          <p:nvPr/>
        </p:nvSpPr>
        <p:spPr>
          <a:xfrm>
            <a:off x="6166468" y="4476780"/>
            <a:ext cx="304149" cy="309170"/>
          </a:xfrm>
          <a:prstGeom prst="rect">
            <a:avLst/>
          </a:prstGeom>
          <a:blipFill rotWithShape="1">
            <a:blip r:embed="rId11">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9" name="Freeform 26"/>
          <p:cNvSpPr/>
          <p:nvPr/>
        </p:nvSpPr>
        <p:spPr>
          <a:xfrm>
            <a:off x="6523037" y="4493649"/>
            <a:ext cx="5719151" cy="374918"/>
          </a:xfrm>
          <a:custGeom>
            <a:avLst/>
            <a:gdLst>
              <a:gd name="connsiteX0" fmla="*/ 0 w 938168"/>
              <a:gd name="connsiteY0" fmla="*/ 0 h 938168"/>
              <a:gd name="connsiteX1" fmla="*/ 938168 w 938168"/>
              <a:gd name="connsiteY1" fmla="*/ 0 h 938168"/>
              <a:gd name="connsiteX2" fmla="*/ 938168 w 938168"/>
              <a:gd name="connsiteY2" fmla="*/ 938168 h 938168"/>
              <a:gd name="connsiteX3" fmla="*/ 0 w 938168"/>
              <a:gd name="connsiteY3" fmla="*/ 938168 h 938168"/>
              <a:gd name="connsiteX4" fmla="*/ 0 w 938168"/>
              <a:gd name="connsiteY4" fmla="*/ 0 h 93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68" h="938168">
                <a:moveTo>
                  <a:pt x="0" y="0"/>
                </a:moveTo>
                <a:lnTo>
                  <a:pt x="938168" y="0"/>
                </a:lnTo>
                <a:lnTo>
                  <a:pt x="938168" y="938168"/>
                </a:lnTo>
                <a:lnTo>
                  <a:pt x="0" y="938168"/>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04" tIns="41904" rIns="41904" bIns="41904" numCol="1" spcCol="1270" anchor="t" anchorCtr="0">
            <a:noAutofit/>
          </a:bodyPr>
          <a:lstStyle/>
          <a:p>
            <a:pPr defTabSz="488856">
              <a:lnSpc>
                <a:spcPct val="90000"/>
              </a:lnSpc>
              <a:spcBef>
                <a:spcPct val="0"/>
              </a:spcBef>
              <a:spcAft>
                <a:spcPct val="35000"/>
              </a:spcAft>
              <a:defRPr/>
            </a:pPr>
            <a:r>
              <a:rPr lang="en-US" sz="1600" dirty="0">
                <a:solidFill>
                  <a:schemeClr val="tx1"/>
                </a:solidFill>
                <a:latin typeface="Segoe UI"/>
              </a:rPr>
              <a:t>Integrates with OMS search for easy analytics and reporting</a:t>
            </a:r>
          </a:p>
        </p:txBody>
      </p:sp>
      <p:sp>
        <p:nvSpPr>
          <p:cNvPr id="51" name="Rectangle 50"/>
          <p:cNvSpPr/>
          <p:nvPr/>
        </p:nvSpPr>
        <p:spPr>
          <a:xfrm>
            <a:off x="6166468" y="4956800"/>
            <a:ext cx="304149" cy="309170"/>
          </a:xfrm>
          <a:prstGeom prst="rect">
            <a:avLst/>
          </a:prstGeom>
          <a:blipFill rotWithShape="1">
            <a:blip r:embed="rId12">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2" name="Freeform 29"/>
          <p:cNvSpPr/>
          <p:nvPr/>
        </p:nvSpPr>
        <p:spPr>
          <a:xfrm>
            <a:off x="6523038" y="4985410"/>
            <a:ext cx="5794976" cy="510035"/>
          </a:xfrm>
          <a:custGeom>
            <a:avLst/>
            <a:gdLst>
              <a:gd name="connsiteX0" fmla="*/ 0 w 938168"/>
              <a:gd name="connsiteY0" fmla="*/ 0 h 938168"/>
              <a:gd name="connsiteX1" fmla="*/ 938168 w 938168"/>
              <a:gd name="connsiteY1" fmla="*/ 0 h 938168"/>
              <a:gd name="connsiteX2" fmla="*/ 938168 w 938168"/>
              <a:gd name="connsiteY2" fmla="*/ 938168 h 938168"/>
              <a:gd name="connsiteX3" fmla="*/ 0 w 938168"/>
              <a:gd name="connsiteY3" fmla="*/ 938168 h 938168"/>
              <a:gd name="connsiteX4" fmla="*/ 0 w 938168"/>
              <a:gd name="connsiteY4" fmla="*/ 0 h 93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68" h="938168">
                <a:moveTo>
                  <a:pt x="0" y="0"/>
                </a:moveTo>
                <a:lnTo>
                  <a:pt x="938168" y="0"/>
                </a:lnTo>
                <a:lnTo>
                  <a:pt x="938168" y="938168"/>
                </a:lnTo>
                <a:lnTo>
                  <a:pt x="0" y="938168"/>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04" tIns="41904" rIns="41904" bIns="41904" numCol="1" spcCol="1270" anchor="t" anchorCtr="0">
            <a:noAutofit/>
          </a:bodyPr>
          <a:lstStyle/>
          <a:p>
            <a:pPr defTabSz="488856">
              <a:lnSpc>
                <a:spcPct val="90000"/>
              </a:lnSpc>
              <a:spcBef>
                <a:spcPct val="0"/>
              </a:spcBef>
              <a:spcAft>
                <a:spcPct val="35000"/>
              </a:spcAft>
              <a:defRPr/>
            </a:pPr>
            <a:r>
              <a:rPr lang="en-US" sz="1600" dirty="0">
                <a:solidFill>
                  <a:schemeClr val="tx1"/>
                </a:solidFill>
                <a:latin typeface="Segoe UI"/>
              </a:rPr>
              <a:t>Works in cloud, on premise or hybrid environments</a:t>
            </a:r>
          </a:p>
        </p:txBody>
      </p:sp>
      <p:sp>
        <p:nvSpPr>
          <p:cNvPr id="54" name="Rectangle 53"/>
          <p:cNvSpPr/>
          <p:nvPr/>
        </p:nvSpPr>
        <p:spPr>
          <a:xfrm>
            <a:off x="6166468" y="5451725"/>
            <a:ext cx="304149" cy="309170"/>
          </a:xfrm>
          <a:prstGeom prst="rect">
            <a:avLst/>
          </a:prstGeom>
          <a:blipFill rotWithShape="1">
            <a:blip r:embed="rId13">
              <a:duotone>
                <a:prstClr val="black"/>
                <a:schemeClr val="tx2">
                  <a:tint val="45000"/>
                  <a:satMod val="400000"/>
                </a:schemeClr>
              </a:duotone>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5" name="Freeform 32"/>
          <p:cNvSpPr/>
          <p:nvPr/>
        </p:nvSpPr>
        <p:spPr>
          <a:xfrm>
            <a:off x="6523038" y="5495445"/>
            <a:ext cx="5794976" cy="510035"/>
          </a:xfrm>
          <a:custGeom>
            <a:avLst/>
            <a:gdLst>
              <a:gd name="connsiteX0" fmla="*/ 0 w 938168"/>
              <a:gd name="connsiteY0" fmla="*/ 0 h 938168"/>
              <a:gd name="connsiteX1" fmla="*/ 938168 w 938168"/>
              <a:gd name="connsiteY1" fmla="*/ 0 h 938168"/>
              <a:gd name="connsiteX2" fmla="*/ 938168 w 938168"/>
              <a:gd name="connsiteY2" fmla="*/ 938168 h 938168"/>
              <a:gd name="connsiteX3" fmla="*/ 0 w 938168"/>
              <a:gd name="connsiteY3" fmla="*/ 938168 h 938168"/>
              <a:gd name="connsiteX4" fmla="*/ 0 w 938168"/>
              <a:gd name="connsiteY4" fmla="*/ 0 h 93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68" h="938168">
                <a:moveTo>
                  <a:pt x="0" y="0"/>
                </a:moveTo>
                <a:lnTo>
                  <a:pt x="938168" y="0"/>
                </a:lnTo>
                <a:lnTo>
                  <a:pt x="938168" y="938168"/>
                </a:lnTo>
                <a:lnTo>
                  <a:pt x="0" y="938168"/>
                </a:lnTo>
                <a:lnTo>
                  <a:pt x="0" y="0"/>
                </a:lnTo>
                <a:close/>
              </a:path>
            </a:pathLst>
          </a:custGeom>
          <a:noFill/>
          <a:ln w="3175">
            <a:no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04" tIns="41904" rIns="41904" bIns="41904" numCol="1" spcCol="1270" anchor="t" anchorCtr="0">
            <a:noAutofit/>
          </a:bodyPr>
          <a:lstStyle/>
          <a:p>
            <a:pPr defTabSz="488856">
              <a:lnSpc>
                <a:spcPct val="90000"/>
              </a:lnSpc>
              <a:spcBef>
                <a:spcPct val="0"/>
              </a:spcBef>
              <a:spcAft>
                <a:spcPct val="35000"/>
              </a:spcAft>
              <a:defRPr/>
            </a:pPr>
            <a:r>
              <a:rPr lang="en-US" sz="1600" dirty="0">
                <a:solidFill>
                  <a:schemeClr val="tx1"/>
                </a:solidFill>
                <a:latin typeface="Segoe UI"/>
              </a:rPr>
              <a:t>Allows custom alert rule creation</a:t>
            </a:r>
          </a:p>
        </p:txBody>
      </p:sp>
      <p:sp>
        <p:nvSpPr>
          <p:cNvPr id="12" name="TextBox 11"/>
          <p:cNvSpPr txBox="1"/>
          <p:nvPr/>
        </p:nvSpPr>
        <p:spPr>
          <a:xfrm>
            <a:off x="1653019" y="1141026"/>
            <a:ext cx="2044151"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IN" sz="2400" u="sng" dirty="0">
                <a:latin typeface="Segoe UI"/>
              </a:rPr>
              <a:t>Architecture</a:t>
            </a:r>
          </a:p>
        </p:txBody>
      </p:sp>
      <p:sp>
        <p:nvSpPr>
          <p:cNvPr id="59" name="TextBox 58"/>
          <p:cNvSpPr txBox="1"/>
          <p:nvPr/>
        </p:nvSpPr>
        <p:spPr>
          <a:xfrm>
            <a:off x="7127982" y="1186422"/>
            <a:ext cx="1532489"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IN" sz="2400" u="sng" dirty="0">
                <a:latin typeface="Segoe UI"/>
              </a:rPr>
              <a:t>Features</a:t>
            </a:r>
          </a:p>
        </p:txBody>
      </p:sp>
      <p:sp>
        <p:nvSpPr>
          <p:cNvPr id="39" name="Title 1">
            <a:extLst>
              <a:ext uri="{FF2B5EF4-FFF2-40B4-BE49-F238E27FC236}">
                <a16:creationId xmlns:a16="http://schemas.microsoft.com/office/drawing/2014/main" id="{E1AC9693-63FD-446D-A63E-FFDA7633859E}"/>
              </a:ext>
            </a:extLst>
          </p:cNvPr>
          <p:cNvSpPr txBox="1">
            <a:spLocks/>
          </p:cNvSpPr>
          <p:nvPr/>
        </p:nvSpPr>
        <p:spPr>
          <a:xfrm>
            <a:off x="123102" y="144939"/>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IN" sz="5399" dirty="0">
                <a:solidFill>
                  <a:schemeClr val="tx1"/>
                </a:solidFill>
                <a:latin typeface="Segoe UI Light"/>
              </a:rPr>
              <a:t>Network Performance Monitor Overview</a:t>
            </a:r>
          </a:p>
        </p:txBody>
      </p:sp>
    </p:spTree>
    <p:extLst>
      <p:ext uri="{BB962C8B-B14F-4D97-AF65-F5344CB8AC3E}">
        <p14:creationId xmlns:p14="http://schemas.microsoft.com/office/powerpoint/2010/main" val="480203130"/>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Network Watcher</a:t>
            </a:r>
          </a:p>
        </p:txBody>
      </p:sp>
      <p:sp>
        <p:nvSpPr>
          <p:cNvPr id="6" name="Rectangle 24"/>
          <p:cNvSpPr/>
          <p:nvPr/>
        </p:nvSpPr>
        <p:spPr bwMode="auto">
          <a:xfrm>
            <a:off x="664818" y="2360742"/>
            <a:ext cx="2675076" cy="130171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Semilight"/>
                <a:ea typeface="+mn-ea"/>
                <a:cs typeface="+mn-cs"/>
              </a:rPr>
              <a:t>Visualize your network topology</a:t>
            </a:r>
          </a:p>
        </p:txBody>
      </p:sp>
      <p:sp>
        <p:nvSpPr>
          <p:cNvPr id="7" name="Rectangle 24"/>
          <p:cNvSpPr/>
          <p:nvPr/>
        </p:nvSpPr>
        <p:spPr bwMode="auto">
          <a:xfrm>
            <a:off x="664817" y="1557395"/>
            <a:ext cx="2675076" cy="75336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ctr" defTabSz="932038" rtl="0" eaLnBrk="1" fontAlgn="auto" latinLnBrk="0" hangingPunct="1">
              <a:lnSpc>
                <a:spcPct val="100000"/>
              </a:lnSpc>
              <a:spcBef>
                <a:spcPts val="0"/>
              </a:spcBef>
              <a:spcAft>
                <a:spcPts val="6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mn-cs"/>
              </a:rPr>
              <a:t>Topology</a:t>
            </a:r>
          </a:p>
        </p:txBody>
      </p:sp>
      <p:sp>
        <p:nvSpPr>
          <p:cNvPr id="8" name="Rectangle 25"/>
          <p:cNvSpPr/>
          <p:nvPr/>
        </p:nvSpPr>
        <p:spPr bwMode="auto">
          <a:xfrm>
            <a:off x="6062809" y="1557395"/>
            <a:ext cx="2666397" cy="75336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ctr" defTabSz="932038" rtl="0" eaLnBrk="1" fontAlgn="auto" latinLnBrk="0" hangingPunct="1">
              <a:lnSpc>
                <a:spcPct val="100000"/>
              </a:lnSpc>
              <a:spcBef>
                <a:spcPts val="0"/>
              </a:spcBef>
              <a:spcAft>
                <a:spcPts val="6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mn-cs"/>
              </a:rPr>
              <a:t>Metric</a:t>
            </a:r>
          </a:p>
        </p:txBody>
      </p:sp>
      <p:sp>
        <p:nvSpPr>
          <p:cNvPr id="9" name="Rectangle 25"/>
          <p:cNvSpPr/>
          <p:nvPr/>
        </p:nvSpPr>
        <p:spPr bwMode="auto">
          <a:xfrm>
            <a:off x="3368154" y="2360740"/>
            <a:ext cx="2666397" cy="13017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just" defTabSz="932038" rtl="0" eaLnBrk="1" fontAlgn="auto" latinLnBrk="0" hangingPunct="1">
              <a:lnSpc>
                <a:spcPct val="100000"/>
              </a:lnSpc>
              <a:spcBef>
                <a:spcPts val="0"/>
              </a:spcBef>
              <a:spcAft>
                <a:spcPts val="60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Segoe UI Semilight"/>
                <a:ea typeface="+mn-ea"/>
                <a:cs typeface="+mn-cs"/>
              </a:rPr>
              <a:t>Diagnostic tools for networking related issues</a:t>
            </a:r>
          </a:p>
        </p:txBody>
      </p:sp>
      <p:sp>
        <p:nvSpPr>
          <p:cNvPr id="10" name="Rectangle 25"/>
          <p:cNvSpPr/>
          <p:nvPr/>
        </p:nvSpPr>
        <p:spPr bwMode="auto">
          <a:xfrm>
            <a:off x="3368153" y="1557395"/>
            <a:ext cx="2666397" cy="75336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ctr" defTabSz="932038" rtl="0" eaLnBrk="1" fontAlgn="auto" latinLnBrk="0" hangingPunct="1">
              <a:lnSpc>
                <a:spcPct val="100000"/>
              </a:lnSpc>
              <a:spcBef>
                <a:spcPts val="0"/>
              </a:spcBef>
              <a:spcAft>
                <a:spcPts val="60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light"/>
                <a:ea typeface="+mn-ea"/>
                <a:cs typeface="+mn-cs"/>
              </a:rPr>
              <a:t>Network Diagnostics</a:t>
            </a:r>
          </a:p>
        </p:txBody>
      </p:sp>
      <p:sp>
        <p:nvSpPr>
          <p:cNvPr id="11" name="Rectangle 25"/>
          <p:cNvSpPr/>
          <p:nvPr/>
        </p:nvSpPr>
        <p:spPr bwMode="auto">
          <a:xfrm>
            <a:off x="6071491" y="2360739"/>
            <a:ext cx="2666397" cy="1301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just" defTabSz="932038" rtl="0" eaLnBrk="1" fontAlgn="auto" latinLnBrk="0" hangingPunct="1">
              <a:lnSpc>
                <a:spcPct val="100000"/>
              </a:lnSpc>
              <a:spcBef>
                <a:spcPts val="0"/>
              </a:spcBef>
              <a:spcAft>
                <a:spcPts val="60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Segoe UI Semilight"/>
                <a:ea typeface="+mn-ea"/>
                <a:cs typeface="+mn-cs"/>
              </a:rPr>
              <a:t>Measure and view your network performance and health</a:t>
            </a:r>
          </a:p>
        </p:txBody>
      </p:sp>
      <p:sp>
        <p:nvSpPr>
          <p:cNvPr id="12" name="Rectangle 25"/>
          <p:cNvSpPr/>
          <p:nvPr/>
        </p:nvSpPr>
        <p:spPr bwMode="auto">
          <a:xfrm>
            <a:off x="8803087" y="1557086"/>
            <a:ext cx="2666397" cy="75336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ctr" defTabSz="932038" rtl="0" eaLnBrk="1" fontAlgn="auto" latinLnBrk="0" hangingPunct="1">
              <a:lnSpc>
                <a:spcPct val="100000"/>
              </a:lnSpc>
              <a:spcBef>
                <a:spcPts val="0"/>
              </a:spcBef>
              <a:spcAft>
                <a:spcPts val="60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light"/>
                <a:ea typeface="+mn-ea"/>
                <a:cs typeface="+mn-cs"/>
              </a:rPr>
              <a:t>Logs</a:t>
            </a:r>
          </a:p>
        </p:txBody>
      </p:sp>
      <p:sp>
        <p:nvSpPr>
          <p:cNvPr id="13" name="Rectangle 24"/>
          <p:cNvSpPr/>
          <p:nvPr/>
        </p:nvSpPr>
        <p:spPr bwMode="auto">
          <a:xfrm>
            <a:off x="8803087" y="2360739"/>
            <a:ext cx="2675076" cy="130171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0" marR="0" lvl="0" indent="0" algn="just" defTabSz="932038" rtl="0" eaLnBrk="1" fontAlgn="auto" latinLnBrk="0" hangingPunct="1">
              <a:lnSpc>
                <a:spcPct val="100000"/>
              </a:lnSpc>
              <a:spcBef>
                <a:spcPts val="0"/>
              </a:spcBef>
              <a:spcAft>
                <a:spcPts val="600"/>
              </a:spcAft>
              <a:buClrTx/>
              <a:buSzTx/>
              <a:buFontTx/>
              <a:buNone/>
              <a:tabLst/>
              <a:defRPr/>
            </a:pPr>
            <a:r>
              <a:rPr kumimoji="0" lang="en-US" sz="1700" b="0" i="0" u="none" strike="noStrike" kern="0" cap="none" spc="0" normalizeH="0" baseline="0" noProof="0">
                <a:ln>
                  <a:noFill/>
                </a:ln>
                <a:solidFill>
                  <a:srgbClr val="FFFFFF"/>
                </a:solidFill>
                <a:effectLst/>
                <a:uLnTx/>
                <a:uFillTx/>
                <a:latin typeface="Segoe UI Semilight"/>
                <a:ea typeface="+mn-ea"/>
                <a:cs typeface="+mn-cs"/>
              </a:rPr>
              <a:t>Configure and view your logs</a:t>
            </a:r>
          </a:p>
        </p:txBody>
      </p:sp>
      <p:pic>
        <p:nvPicPr>
          <p:cNvPr id="20" name="Graphic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3637" y="320149"/>
            <a:ext cx="742950" cy="742950"/>
          </a:xfrm>
          <a:prstGeom prst="rect">
            <a:avLst/>
          </a:prstGeom>
        </p:spPr>
      </p:pic>
      <p:sp>
        <p:nvSpPr>
          <p:cNvPr id="14" name="Rectangle 24">
            <a:extLst>
              <a:ext uri="{FF2B5EF4-FFF2-40B4-BE49-F238E27FC236}">
                <a16:creationId xmlns:a16="http://schemas.microsoft.com/office/drawing/2014/main" id="{6EE9AB35-D00F-408B-BAB0-96ADF0801A61}"/>
              </a:ext>
            </a:extLst>
          </p:cNvPr>
          <p:cNvSpPr/>
          <p:nvPr/>
        </p:nvSpPr>
        <p:spPr bwMode="auto">
          <a:xfrm>
            <a:off x="666244" y="3808132"/>
            <a:ext cx="2675076" cy="2377851"/>
          </a:xfrm>
          <a:prstGeom prst="rect">
            <a:avLst/>
          </a:prstGeom>
          <a:solidFill>
            <a:schemeClr val="tx2">
              <a:lumMod val="20000"/>
              <a:lumOff val="80000"/>
              <a:alpha val="47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Topology</a:t>
            </a:r>
          </a:p>
        </p:txBody>
      </p:sp>
      <p:sp>
        <p:nvSpPr>
          <p:cNvPr id="15" name="Rectangle 25">
            <a:extLst>
              <a:ext uri="{FF2B5EF4-FFF2-40B4-BE49-F238E27FC236}">
                <a16:creationId xmlns:a16="http://schemas.microsoft.com/office/drawing/2014/main" id="{3D76F222-BB67-44AA-8ACB-414C609B0F60}"/>
              </a:ext>
            </a:extLst>
          </p:cNvPr>
          <p:cNvSpPr/>
          <p:nvPr/>
        </p:nvSpPr>
        <p:spPr bwMode="auto">
          <a:xfrm>
            <a:off x="3369580" y="3808131"/>
            <a:ext cx="2666397" cy="2377853"/>
          </a:xfrm>
          <a:prstGeom prst="rect">
            <a:avLst/>
          </a:prstGeom>
          <a:solidFill>
            <a:schemeClr val="tx2">
              <a:lumMod val="20000"/>
              <a:lumOff val="80000"/>
              <a:alpha val="47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Variable Packet Capture</a:t>
            </a:r>
          </a:p>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IP Flow Verify</a:t>
            </a:r>
          </a:p>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Security Group View</a:t>
            </a:r>
          </a:p>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Next Hop</a:t>
            </a:r>
          </a:p>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VPN Diagnostics</a:t>
            </a:r>
          </a:p>
        </p:txBody>
      </p:sp>
      <p:sp>
        <p:nvSpPr>
          <p:cNvPr id="16" name="Rectangle 25">
            <a:extLst>
              <a:ext uri="{FF2B5EF4-FFF2-40B4-BE49-F238E27FC236}">
                <a16:creationId xmlns:a16="http://schemas.microsoft.com/office/drawing/2014/main" id="{4BDBD2C0-A707-4CAA-B576-A72521EA2CFC}"/>
              </a:ext>
            </a:extLst>
          </p:cNvPr>
          <p:cNvSpPr/>
          <p:nvPr/>
        </p:nvSpPr>
        <p:spPr bwMode="auto">
          <a:xfrm>
            <a:off x="6072916" y="3808129"/>
            <a:ext cx="2666397" cy="2377855"/>
          </a:xfrm>
          <a:prstGeom prst="rect">
            <a:avLst/>
          </a:prstGeom>
          <a:solidFill>
            <a:schemeClr val="tx2">
              <a:lumMod val="20000"/>
              <a:lumOff val="80000"/>
              <a:alpha val="47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Network Subscription Limits</a:t>
            </a:r>
          </a:p>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500" b="0" i="0" u="none" strike="noStrike" kern="0" cap="none" spc="0" normalizeH="0" baseline="0" noProof="0" dirty="0">
              <a:ln>
                <a:noFill/>
              </a:ln>
              <a:solidFill>
                <a:srgbClr val="353535">
                  <a:lumMod val="50000"/>
                </a:srgbClr>
              </a:solidFill>
              <a:effectLst/>
              <a:uLnTx/>
              <a:uFillTx/>
              <a:latin typeface="Segoe UI Semilight"/>
              <a:ea typeface="+mn-ea"/>
              <a:cs typeface="+mn-cs"/>
            </a:endParaRPr>
          </a:p>
        </p:txBody>
      </p:sp>
      <p:sp>
        <p:nvSpPr>
          <p:cNvPr id="18" name="Rectangle 24">
            <a:extLst>
              <a:ext uri="{FF2B5EF4-FFF2-40B4-BE49-F238E27FC236}">
                <a16:creationId xmlns:a16="http://schemas.microsoft.com/office/drawing/2014/main" id="{B45AEAAC-2BD0-433F-AB03-CD1B6672577F}"/>
              </a:ext>
            </a:extLst>
          </p:cNvPr>
          <p:cNvSpPr/>
          <p:nvPr/>
        </p:nvSpPr>
        <p:spPr bwMode="auto">
          <a:xfrm>
            <a:off x="8804513" y="3808129"/>
            <a:ext cx="2675076" cy="2377851"/>
          </a:xfrm>
          <a:prstGeom prst="rect">
            <a:avLst/>
          </a:prstGeom>
          <a:solidFill>
            <a:schemeClr val="tx2">
              <a:lumMod val="20000"/>
              <a:lumOff val="80000"/>
              <a:alpha val="47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9854" tIns="93236" rIns="139854" bIns="93236" numCol="1" spcCol="0" rtlCol="0" fromWordArt="0" anchor="ctr" anchorCtr="0" forceAA="0" compatLnSpc="1">
            <a:prstTxWarp prst="textNoShape">
              <a:avLst/>
            </a:prstTxWarp>
            <a:noAutofit/>
          </a:bodyPr>
          <a:lstStyle/>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Network Security Flow logs</a:t>
            </a:r>
          </a:p>
          <a:p>
            <a:pPr marL="285750" marR="0" lvl="0" indent="-285750" algn="just" defTabSz="932038"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Single place to configure all logs and Alerts</a:t>
            </a:r>
          </a:p>
        </p:txBody>
      </p:sp>
    </p:spTree>
    <p:extLst>
      <p:ext uri="{BB962C8B-B14F-4D97-AF65-F5344CB8AC3E}">
        <p14:creationId xmlns:p14="http://schemas.microsoft.com/office/powerpoint/2010/main" val="324287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scenarios</a:t>
            </a:r>
            <a:endParaRPr lang="en-US" noProof="0" dirty="0"/>
          </a:p>
        </p:txBody>
      </p:sp>
      <p:sp>
        <p:nvSpPr>
          <p:cNvPr id="6" name="Text Placeholder 5"/>
          <p:cNvSpPr>
            <a:spLocks noGrp="1"/>
          </p:cNvSpPr>
          <p:nvPr>
            <p:ph type="body" sz="quarter" idx="10"/>
          </p:nvPr>
        </p:nvSpPr>
        <p:spPr>
          <a:xfrm>
            <a:off x="274638" y="1212850"/>
            <a:ext cx="11887200" cy="2431435"/>
          </a:xfrm>
        </p:spPr>
        <p:txBody>
          <a:bodyPr/>
          <a:lstStyle/>
          <a:p>
            <a:r>
              <a:rPr lang="en-US" dirty="0"/>
              <a:t>2. Load balancing</a:t>
            </a:r>
          </a:p>
          <a:p>
            <a:pPr lvl="1"/>
            <a:r>
              <a:rPr lang="en-US" dirty="0">
                <a:gradFill>
                  <a:gsLst>
                    <a:gs pos="1250">
                      <a:srgbClr val="505050"/>
                    </a:gs>
                    <a:gs pos="100000">
                      <a:srgbClr val="505050"/>
                    </a:gs>
                  </a:gsLst>
                  <a:lin ang="5400000" scaled="0"/>
                </a:gradFill>
              </a:rPr>
              <a:t>Load distribution </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grpSp>
        <p:nvGrpSpPr>
          <p:cNvPr id="3" name="Group 2"/>
          <p:cNvGrpSpPr/>
          <p:nvPr/>
        </p:nvGrpSpPr>
        <p:grpSpPr>
          <a:xfrm>
            <a:off x="808037" y="1983115"/>
            <a:ext cx="10236887" cy="4172157"/>
            <a:chOff x="4707807" y="3882523"/>
            <a:chExt cx="7251517" cy="2881617"/>
          </a:xfrm>
        </p:grpSpPr>
        <p:sp>
          <p:nvSpPr>
            <p:cNvPr id="69" name="Rectangle 68"/>
            <p:cNvSpPr/>
            <p:nvPr/>
          </p:nvSpPr>
          <p:spPr bwMode="auto">
            <a:xfrm>
              <a:off x="7463524" y="4949450"/>
              <a:ext cx="12192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Load Balancer</a:t>
              </a:r>
            </a:p>
          </p:txBody>
        </p:sp>
        <p:sp>
          <p:nvSpPr>
            <p:cNvPr id="72" name="Rectangle 71"/>
            <p:cNvSpPr/>
            <p:nvPr/>
          </p:nvSpPr>
          <p:spPr bwMode="auto">
            <a:xfrm>
              <a:off x="10740124" y="4949450"/>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73" name="Group 72"/>
            <p:cNvGrpSpPr/>
            <p:nvPr/>
          </p:nvGrpSpPr>
          <p:grpSpPr>
            <a:xfrm rot="10800000">
              <a:off x="6929173" y="5204826"/>
              <a:ext cx="560438" cy="251248"/>
              <a:chOff x="7136581" y="5760614"/>
              <a:chExt cx="560438" cy="251248"/>
            </a:xfrm>
          </p:grpSpPr>
          <p:cxnSp>
            <p:nvCxnSpPr>
              <p:cNvPr id="75" name="Straight Connector 74"/>
              <p:cNvCxnSpPr>
                <a:cxnSpLocks/>
                <a:endCxn id="76"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a:off x="7422222" y="5760614"/>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77" name="Group 76"/>
            <p:cNvGrpSpPr/>
            <p:nvPr/>
          </p:nvGrpSpPr>
          <p:grpSpPr>
            <a:xfrm rot="10800000">
              <a:off x="10177321" y="5204826"/>
              <a:ext cx="560438" cy="251248"/>
              <a:chOff x="7136581" y="5760614"/>
              <a:chExt cx="560438" cy="251248"/>
            </a:xfrm>
          </p:grpSpPr>
          <p:cxnSp>
            <p:nvCxnSpPr>
              <p:cNvPr id="78" name="Straight Connector 77"/>
              <p:cNvCxnSpPr>
                <a:cxnSpLocks/>
                <a:endCxn id="79"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80" name="Straight Arrow Connector 79"/>
            <p:cNvCxnSpPr/>
            <p:nvPr/>
          </p:nvCxnSpPr>
          <p:spPr>
            <a:xfrm>
              <a:off x="6091924" y="5330450"/>
              <a:ext cx="837248" cy="0"/>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69" idx="3"/>
              <a:endCxn id="79" idx="6"/>
            </p:cNvCxnSpPr>
            <p:nvPr/>
          </p:nvCxnSpPr>
          <p:spPr>
            <a:xfrm>
              <a:off x="8682724" y="5330450"/>
              <a:ext cx="1494597"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983216" y="5383611"/>
              <a:ext cx="1888965"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DIP2, port Y</a:t>
              </a:r>
            </a:p>
          </p:txBody>
        </p:sp>
        <p:sp>
          <p:nvSpPr>
            <p:cNvPr id="85" name="Rectangle 84"/>
            <p:cNvSpPr/>
            <p:nvPr/>
          </p:nvSpPr>
          <p:spPr bwMode="auto">
            <a:xfrm>
              <a:off x="10740124" y="3944194"/>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86" name="Group 85"/>
            <p:cNvGrpSpPr/>
            <p:nvPr/>
          </p:nvGrpSpPr>
          <p:grpSpPr>
            <a:xfrm rot="10800000">
              <a:off x="10177321" y="4199570"/>
              <a:ext cx="560438" cy="251248"/>
              <a:chOff x="7136581" y="5760614"/>
              <a:chExt cx="560438" cy="251248"/>
            </a:xfrm>
          </p:grpSpPr>
          <p:cxnSp>
            <p:nvCxnSpPr>
              <p:cNvPr id="87" name="Straight Connector 86"/>
              <p:cNvCxnSpPr>
                <a:cxnSpLocks/>
                <a:endCxn id="88"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89" name="Rectangle 88"/>
            <p:cNvSpPr/>
            <p:nvPr/>
          </p:nvSpPr>
          <p:spPr bwMode="auto">
            <a:xfrm>
              <a:off x="10740124" y="5959775"/>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grpSp>
          <p:nvGrpSpPr>
            <p:cNvPr id="90" name="Group 89"/>
            <p:cNvGrpSpPr/>
            <p:nvPr/>
          </p:nvGrpSpPr>
          <p:grpSpPr>
            <a:xfrm rot="10800000">
              <a:off x="10177321" y="6215151"/>
              <a:ext cx="560438" cy="251248"/>
              <a:chOff x="7136581" y="5760614"/>
              <a:chExt cx="560438" cy="251248"/>
            </a:xfrm>
          </p:grpSpPr>
          <p:cxnSp>
            <p:nvCxnSpPr>
              <p:cNvPr id="91" name="Straight Connector 90"/>
              <p:cNvCxnSpPr>
                <a:cxnSpLocks/>
                <a:endCxn id="92"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64" name="Straight Arrow Connector 63"/>
            <p:cNvCxnSpPr>
              <a:cxnSpLocks/>
              <a:stCxn id="69" idx="3"/>
              <a:endCxn id="88" idx="6"/>
            </p:cNvCxnSpPr>
            <p:nvPr/>
          </p:nvCxnSpPr>
          <p:spPr>
            <a:xfrm flipV="1">
              <a:off x="8682724" y="4325194"/>
              <a:ext cx="1494597" cy="1005256"/>
            </a:xfrm>
            <a:prstGeom prst="straightConnector1">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a:stCxn id="69" idx="3"/>
              <a:endCxn id="92" idx="6"/>
            </p:cNvCxnSpPr>
            <p:nvPr/>
          </p:nvCxnSpPr>
          <p:spPr>
            <a:xfrm>
              <a:off x="8682724" y="5330450"/>
              <a:ext cx="1494597" cy="1010325"/>
            </a:xfrm>
            <a:prstGeom prst="straightConnector1">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707807" y="5077138"/>
              <a:ext cx="1695096"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 port X</a:t>
              </a:r>
            </a:p>
          </p:txBody>
        </p:sp>
        <p:sp>
          <p:nvSpPr>
            <p:cNvPr id="99" name="TextBox 98"/>
            <p:cNvSpPr txBox="1"/>
            <p:nvPr/>
          </p:nvSpPr>
          <p:spPr>
            <a:xfrm>
              <a:off x="8996871" y="3882523"/>
              <a:ext cx="1888965"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DIP1, port Y</a:t>
              </a:r>
            </a:p>
          </p:txBody>
        </p:sp>
        <p:sp>
          <p:nvSpPr>
            <p:cNvPr id="100" name="TextBox 99"/>
            <p:cNvSpPr txBox="1"/>
            <p:nvPr/>
          </p:nvSpPr>
          <p:spPr>
            <a:xfrm>
              <a:off x="8996871" y="6387883"/>
              <a:ext cx="1888965" cy="376257"/>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DIP3, port Y</a:t>
              </a:r>
            </a:p>
          </p:txBody>
        </p:sp>
      </p:grpSp>
      <p:grpSp>
        <p:nvGrpSpPr>
          <p:cNvPr id="4" name="Group 3"/>
          <p:cNvGrpSpPr/>
          <p:nvPr/>
        </p:nvGrpSpPr>
        <p:grpSpPr>
          <a:xfrm>
            <a:off x="6619064" y="3160769"/>
            <a:ext cx="879539" cy="1701052"/>
            <a:chOff x="6225545" y="1592261"/>
            <a:chExt cx="879539" cy="1068311"/>
          </a:xfrm>
        </p:grpSpPr>
        <p:sp>
          <p:nvSpPr>
            <p:cNvPr id="2" name="Arrow: Curved Right 1"/>
            <p:cNvSpPr/>
            <p:nvPr/>
          </p:nvSpPr>
          <p:spPr bwMode="auto">
            <a:xfrm>
              <a:off x="6225545" y="1628797"/>
              <a:ext cx="381000" cy="1031775"/>
            </a:xfrm>
            <a:prstGeom prst="curv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4" name="Arrow: Curved Right 33"/>
            <p:cNvSpPr/>
            <p:nvPr/>
          </p:nvSpPr>
          <p:spPr bwMode="auto">
            <a:xfrm rot="10800000">
              <a:off x="6724084" y="1592261"/>
              <a:ext cx="381000" cy="1031775"/>
            </a:xfrm>
            <a:prstGeom prst="curv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37" name="TextBox 36"/>
          <p:cNvSpPr txBox="1"/>
          <p:nvPr/>
        </p:nvSpPr>
        <p:spPr>
          <a:xfrm>
            <a:off x="5666748" y="2756194"/>
            <a:ext cx="266663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round robin</a:t>
            </a:r>
          </a:p>
        </p:txBody>
      </p:sp>
      <p:sp>
        <p:nvSpPr>
          <p:cNvPr id="38" name="Rectangle 37"/>
          <p:cNvSpPr/>
          <p:nvPr/>
        </p:nvSpPr>
        <p:spPr bwMode="auto">
          <a:xfrm>
            <a:off x="9190037" y="1886958"/>
            <a:ext cx="2005885" cy="435350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9" name="Rectangle: Rounded Corners 38"/>
          <p:cNvSpPr/>
          <p:nvPr/>
        </p:nvSpPr>
        <p:spPr bwMode="auto">
          <a:xfrm>
            <a:off x="9969733" y="1704946"/>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Availability set</a:t>
            </a:r>
            <a:endParaRPr lang="en-US" sz="2000" dirty="0">
              <a:solidFill>
                <a:schemeClr val="tx1"/>
              </a:solidFill>
            </a:endParaRPr>
          </a:p>
        </p:txBody>
      </p:sp>
    </p:spTree>
    <p:extLst>
      <p:ext uri="{BB962C8B-B14F-4D97-AF65-F5344CB8AC3E}">
        <p14:creationId xmlns:p14="http://schemas.microsoft.com/office/powerpoint/2010/main" val="28732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83A8-6A7B-4A43-A6F9-68F2BCD5C241}"/>
              </a:ext>
            </a:extLst>
          </p:cNvPr>
          <p:cNvSpPr>
            <a:spLocks noGrp="1"/>
          </p:cNvSpPr>
          <p:nvPr>
            <p:ph type="title"/>
          </p:nvPr>
        </p:nvSpPr>
        <p:spPr/>
        <p:txBody>
          <a:bodyPr/>
          <a:lstStyle/>
          <a:p>
            <a:r>
              <a:rPr lang="en-US" dirty="0"/>
              <a:t>OMS Log Analytics</a:t>
            </a:r>
          </a:p>
        </p:txBody>
      </p:sp>
      <p:sp>
        <p:nvSpPr>
          <p:cNvPr id="3" name="Text Placeholder 2">
            <a:extLst>
              <a:ext uri="{FF2B5EF4-FFF2-40B4-BE49-F238E27FC236}">
                <a16:creationId xmlns:a16="http://schemas.microsoft.com/office/drawing/2014/main" id="{42781C20-8896-4778-8D8F-B66DD748A9F5}"/>
              </a:ext>
            </a:extLst>
          </p:cNvPr>
          <p:cNvSpPr>
            <a:spLocks noGrp="1"/>
          </p:cNvSpPr>
          <p:nvPr>
            <p:ph type="body" sz="quarter" idx="10"/>
          </p:nvPr>
        </p:nvSpPr>
        <p:spPr>
          <a:xfrm>
            <a:off x="1417637" y="5195449"/>
            <a:ext cx="10439400" cy="1071062"/>
          </a:xfrm>
        </p:spPr>
        <p:txBody>
          <a:bodyPr/>
          <a:lstStyle/>
          <a:p>
            <a:r>
              <a:rPr lang="en-US" sz="3200" dirty="0">
                <a:hlinkClick r:id="rId2"/>
              </a:rPr>
              <a:t>https://docs.microsoft.com/en-us/azure/virtual-network/virtual-network-nsg-manage-log</a:t>
            </a:r>
            <a:r>
              <a:rPr lang="en-US" sz="3200" dirty="0"/>
              <a:t> </a:t>
            </a:r>
          </a:p>
        </p:txBody>
      </p:sp>
      <p:pic>
        <p:nvPicPr>
          <p:cNvPr id="2052" name="Picture 4" descr="Bildergebnis für oms nsg analytics">
            <a:extLst>
              <a:ext uri="{FF2B5EF4-FFF2-40B4-BE49-F238E27FC236}">
                <a16:creationId xmlns:a16="http://schemas.microsoft.com/office/drawing/2014/main" id="{81F77AD0-5E46-458A-BB13-1046B46491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03437" y="1592262"/>
            <a:ext cx="8077200" cy="3239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64521"/>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36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scenarios</a:t>
            </a:r>
            <a:endParaRPr lang="en-US" noProof="0" dirty="0"/>
          </a:p>
        </p:txBody>
      </p:sp>
      <p:sp>
        <p:nvSpPr>
          <p:cNvPr id="6" name="Text Placeholder 5"/>
          <p:cNvSpPr>
            <a:spLocks noGrp="1"/>
          </p:cNvSpPr>
          <p:nvPr>
            <p:ph type="body" sz="quarter" idx="10"/>
          </p:nvPr>
        </p:nvSpPr>
        <p:spPr>
          <a:xfrm>
            <a:off x="274638" y="1212850"/>
            <a:ext cx="11887200" cy="2431435"/>
          </a:xfrm>
        </p:spPr>
        <p:txBody>
          <a:bodyPr/>
          <a:lstStyle/>
          <a:p>
            <a:r>
              <a:rPr lang="en-US" dirty="0"/>
              <a:t>Load balancing rules – Distribution modes</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pic>
        <p:nvPicPr>
          <p:cNvPr id="1032" name="Picture 8" descr="https://raw.githubusercontent.com/Azure/azure-content-pr/master/articles/load-balancer/media/load-balancer-distribution-mode/load-balancer-session-affinity.png?token=ASaoM-feLTfTGjKk1LdOHJWgrQFqdwcCks5YF4j3wA%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7" y="2278062"/>
            <a:ext cx="1004255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8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scenarios</a:t>
            </a:r>
            <a:endParaRPr lang="en-US" noProof="0" dirty="0"/>
          </a:p>
        </p:txBody>
      </p:sp>
      <p:sp>
        <p:nvSpPr>
          <p:cNvPr id="6" name="Text Placeholder 5"/>
          <p:cNvSpPr>
            <a:spLocks noGrp="1"/>
          </p:cNvSpPr>
          <p:nvPr>
            <p:ph type="body" sz="quarter" idx="10"/>
          </p:nvPr>
        </p:nvSpPr>
        <p:spPr>
          <a:xfrm>
            <a:off x="274638" y="1212850"/>
            <a:ext cx="11887200" cy="2431435"/>
          </a:xfrm>
        </p:spPr>
        <p:txBody>
          <a:bodyPr/>
          <a:lstStyle/>
          <a:p>
            <a:r>
              <a:rPr lang="en-US" dirty="0"/>
              <a:t>Load balancing rules – Distribution modes</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pic>
        <p:nvPicPr>
          <p:cNvPr id="1034" name="Picture 10" descr="https://raw.githubusercontent.com/Azure/azure-content-pr/master/articles/load-balancer/media/load-balancer-distribution-mode/load-balancer-distribution.png?token=ASaoM9m7SBCV_0lftysNjhrOyXjo_40fks5YF4k8wA%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7" y="2464172"/>
            <a:ext cx="94488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2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architecture</a:t>
            </a:r>
            <a:endParaRPr lang="en-US" noProof="0" dirty="0"/>
          </a:p>
        </p:txBody>
      </p:sp>
      <p:grpSp>
        <p:nvGrpSpPr>
          <p:cNvPr id="15" name="Group 14"/>
          <p:cNvGrpSpPr/>
          <p:nvPr/>
        </p:nvGrpSpPr>
        <p:grpSpPr>
          <a:xfrm>
            <a:off x="299321" y="1055243"/>
            <a:ext cx="11360602" cy="5343082"/>
            <a:chOff x="299321" y="1055243"/>
            <a:chExt cx="11360602" cy="5343082"/>
          </a:xfrm>
        </p:grpSpPr>
        <p:sp>
          <p:nvSpPr>
            <p:cNvPr id="69" name="Rectangle 68"/>
            <p:cNvSpPr/>
            <p:nvPr/>
          </p:nvSpPr>
          <p:spPr bwMode="auto">
            <a:xfrm>
              <a:off x="1265236" y="1901963"/>
              <a:ext cx="6136791" cy="40215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2" name="Rectangle 71"/>
            <p:cNvSpPr/>
            <p:nvPr/>
          </p:nvSpPr>
          <p:spPr bwMode="auto">
            <a:xfrm>
              <a:off x="9763398" y="3479386"/>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cxnSp>
          <p:nvCxnSpPr>
            <p:cNvPr id="75" name="Straight Connector 74"/>
            <p:cNvCxnSpPr>
              <a:cxnSpLocks/>
              <a:endCxn id="76" idx="2"/>
            </p:cNvCxnSpPr>
            <p:nvPr/>
          </p:nvCxnSpPr>
          <p:spPr>
            <a:xfrm rot="10800000">
              <a:off x="1063619" y="2398711"/>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rot="10800000">
              <a:off x="675691" y="2216826"/>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5" name="Rectangle 84"/>
            <p:cNvSpPr/>
            <p:nvPr/>
          </p:nvSpPr>
          <p:spPr bwMode="auto">
            <a:xfrm>
              <a:off x="9741847" y="1686523"/>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sp>
          <p:nvSpPr>
            <p:cNvPr id="89" name="Rectangle 88"/>
            <p:cNvSpPr/>
            <p:nvPr/>
          </p:nvSpPr>
          <p:spPr bwMode="auto">
            <a:xfrm>
              <a:off x="9763398" y="5314696"/>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sp>
          <p:nvSpPr>
            <p:cNvPr id="97" name="TextBox 96"/>
            <p:cNvSpPr txBox="1"/>
            <p:nvPr/>
          </p:nvSpPr>
          <p:spPr>
            <a:xfrm>
              <a:off x="427037" y="1762559"/>
              <a:ext cx="95067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VIP-1</a:t>
              </a:r>
            </a:p>
          </p:txBody>
        </p:sp>
        <p:sp>
          <p:nvSpPr>
            <p:cNvPr id="38" name="Rectangle 37"/>
            <p:cNvSpPr/>
            <p:nvPr/>
          </p:nvSpPr>
          <p:spPr bwMode="auto">
            <a:xfrm>
              <a:off x="8974012" y="1212849"/>
              <a:ext cx="2685911" cy="5185476"/>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9" name="Rectangle: Rounded Corners 38"/>
            <p:cNvSpPr/>
            <p:nvPr/>
          </p:nvSpPr>
          <p:spPr bwMode="auto">
            <a:xfrm>
              <a:off x="10453734" y="1055243"/>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Availability set</a:t>
              </a:r>
              <a:endParaRPr lang="en-US" sz="2000" dirty="0">
                <a:solidFill>
                  <a:schemeClr val="tx1"/>
                </a:solidFill>
              </a:endParaRPr>
            </a:p>
          </p:txBody>
        </p:sp>
        <p:sp>
          <p:nvSpPr>
            <p:cNvPr id="35" name="Rectangle 34"/>
            <p:cNvSpPr/>
            <p:nvPr/>
          </p:nvSpPr>
          <p:spPr bwMode="auto">
            <a:xfrm>
              <a:off x="1444590" y="2028924"/>
              <a:ext cx="1721131" cy="7644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 1</a:t>
              </a:r>
            </a:p>
          </p:txBody>
        </p:sp>
        <p:sp>
          <p:nvSpPr>
            <p:cNvPr id="40" name="Rectangle 39"/>
            <p:cNvSpPr/>
            <p:nvPr/>
          </p:nvSpPr>
          <p:spPr bwMode="auto">
            <a:xfrm>
              <a:off x="1444590" y="2938027"/>
              <a:ext cx="1721131" cy="7644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 2</a:t>
              </a:r>
            </a:p>
          </p:txBody>
        </p:sp>
        <p:sp>
          <p:nvSpPr>
            <p:cNvPr id="41" name="Rectangle 40"/>
            <p:cNvSpPr/>
            <p:nvPr/>
          </p:nvSpPr>
          <p:spPr bwMode="auto">
            <a:xfrm>
              <a:off x="1444590" y="5003220"/>
              <a:ext cx="1721131" cy="7644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 N</a:t>
              </a:r>
            </a:p>
          </p:txBody>
        </p:sp>
        <p:cxnSp>
          <p:nvCxnSpPr>
            <p:cNvPr id="43" name="Straight Connector 42"/>
            <p:cNvCxnSpPr>
              <a:cxnSpLocks/>
              <a:endCxn id="44" idx="2"/>
            </p:cNvCxnSpPr>
            <p:nvPr/>
          </p:nvCxnSpPr>
          <p:spPr>
            <a:xfrm rot="10800000">
              <a:off x="1063619" y="3320275"/>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rot="10800000">
              <a:off x="675691" y="3138390"/>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6" name="Straight Connector 45"/>
            <p:cNvCxnSpPr>
              <a:cxnSpLocks/>
              <a:endCxn id="47" idx="2"/>
            </p:cNvCxnSpPr>
            <p:nvPr/>
          </p:nvCxnSpPr>
          <p:spPr>
            <a:xfrm rot="10800000">
              <a:off x="1063619" y="5385468"/>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rot="10800000">
              <a:off x="675691" y="5203583"/>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8" name="TextBox 47"/>
            <p:cNvSpPr txBox="1"/>
            <p:nvPr/>
          </p:nvSpPr>
          <p:spPr>
            <a:xfrm>
              <a:off x="427037" y="2706632"/>
              <a:ext cx="93233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VIP-2</a:t>
              </a:r>
            </a:p>
          </p:txBody>
        </p:sp>
        <p:sp>
          <p:nvSpPr>
            <p:cNvPr id="49" name="TextBox 48"/>
            <p:cNvSpPr txBox="1"/>
            <p:nvPr/>
          </p:nvSpPr>
          <p:spPr>
            <a:xfrm>
              <a:off x="299321" y="4785496"/>
              <a:ext cx="1008859"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VIP-N</a:t>
              </a:r>
            </a:p>
          </p:txBody>
        </p:sp>
        <p:sp>
          <p:nvSpPr>
            <p:cNvPr id="50" name="Rectangle 49"/>
            <p:cNvSpPr/>
            <p:nvPr/>
          </p:nvSpPr>
          <p:spPr bwMode="auto">
            <a:xfrm>
              <a:off x="3462805" y="2031925"/>
              <a:ext cx="1721131" cy="111944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Inbound NAT rules</a:t>
              </a:r>
            </a:p>
          </p:txBody>
        </p:sp>
        <p:sp>
          <p:nvSpPr>
            <p:cNvPr id="51" name="Rectangle 50"/>
            <p:cNvSpPr/>
            <p:nvPr/>
          </p:nvSpPr>
          <p:spPr bwMode="auto">
            <a:xfrm>
              <a:off x="3462805" y="3337894"/>
              <a:ext cx="1721131" cy="111944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Load balancing rules</a:t>
              </a:r>
            </a:p>
          </p:txBody>
        </p:sp>
        <p:sp>
          <p:nvSpPr>
            <p:cNvPr id="53" name="Rectangle 52"/>
            <p:cNvSpPr/>
            <p:nvPr/>
          </p:nvSpPr>
          <p:spPr bwMode="auto">
            <a:xfrm>
              <a:off x="3462805" y="4643863"/>
              <a:ext cx="1721131" cy="111944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Probes</a:t>
              </a:r>
            </a:p>
          </p:txBody>
        </p:sp>
        <p:sp>
          <p:nvSpPr>
            <p:cNvPr id="54" name="Rectangle 53"/>
            <p:cNvSpPr/>
            <p:nvPr/>
          </p:nvSpPr>
          <p:spPr bwMode="auto">
            <a:xfrm>
              <a:off x="9741847" y="2561274"/>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sp>
          <p:nvSpPr>
            <p:cNvPr id="56" name="Rectangle 55"/>
            <p:cNvSpPr/>
            <p:nvPr/>
          </p:nvSpPr>
          <p:spPr bwMode="auto">
            <a:xfrm>
              <a:off x="9763398" y="4397498"/>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VM</a:t>
              </a:r>
            </a:p>
          </p:txBody>
        </p:sp>
        <p:sp>
          <p:nvSpPr>
            <p:cNvPr id="57" name="Rectangle 56"/>
            <p:cNvSpPr/>
            <p:nvPr/>
          </p:nvSpPr>
          <p:spPr bwMode="auto">
            <a:xfrm>
              <a:off x="5481020" y="2049607"/>
              <a:ext cx="1721131" cy="74357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Backend pool 1</a:t>
              </a:r>
            </a:p>
          </p:txBody>
        </p:sp>
        <p:sp>
          <p:nvSpPr>
            <p:cNvPr id="58" name="Rectangle 57"/>
            <p:cNvSpPr/>
            <p:nvPr/>
          </p:nvSpPr>
          <p:spPr bwMode="auto">
            <a:xfrm>
              <a:off x="5481020" y="2940821"/>
              <a:ext cx="1721131" cy="76449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Backend pool 2</a:t>
              </a:r>
            </a:p>
          </p:txBody>
        </p:sp>
        <p:sp>
          <p:nvSpPr>
            <p:cNvPr id="59" name="Rectangle 58"/>
            <p:cNvSpPr/>
            <p:nvPr/>
          </p:nvSpPr>
          <p:spPr bwMode="auto">
            <a:xfrm>
              <a:off x="5481020" y="5003220"/>
              <a:ext cx="1721131" cy="764496"/>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Backend pool</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M</a:t>
              </a:r>
            </a:p>
          </p:txBody>
        </p:sp>
        <p:sp>
          <p:nvSpPr>
            <p:cNvPr id="60" name="Rectangle 59"/>
            <p:cNvSpPr/>
            <p:nvPr/>
          </p:nvSpPr>
          <p:spPr bwMode="auto">
            <a:xfrm>
              <a:off x="9574723" y="1603140"/>
              <a:ext cx="1503767" cy="1706873"/>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1" name="Rectangle 60"/>
            <p:cNvSpPr/>
            <p:nvPr/>
          </p:nvSpPr>
          <p:spPr bwMode="auto">
            <a:xfrm>
              <a:off x="9634157" y="4299227"/>
              <a:ext cx="1503767" cy="1794298"/>
            </a:xfrm>
            <a:prstGeom prst="rect">
              <a:avLst/>
            </a:prstGeom>
            <a:noFill/>
            <a:ln w="1905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Rectangle 62"/>
            <p:cNvSpPr/>
            <p:nvPr/>
          </p:nvSpPr>
          <p:spPr bwMode="auto">
            <a:xfrm>
              <a:off x="9484688" y="2474733"/>
              <a:ext cx="1752599" cy="2687597"/>
            </a:xfrm>
            <a:prstGeom prst="rect">
              <a:avLst/>
            </a:prstGeom>
            <a:noFill/>
            <a:ln w="19050">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7" name="Straight Connector 6"/>
            <p:cNvCxnSpPr/>
            <p:nvPr/>
          </p:nvCxnSpPr>
          <p:spPr>
            <a:xfrm flipV="1">
              <a:off x="7202151" y="2028924"/>
              <a:ext cx="2372572" cy="445809"/>
            </a:xfrm>
            <a:prstGeom prst="line">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a:stCxn id="58" idx="3"/>
              <a:endCxn id="63" idx="1"/>
            </p:cNvCxnSpPr>
            <p:nvPr/>
          </p:nvCxnSpPr>
          <p:spPr>
            <a:xfrm>
              <a:off x="7202151" y="3323069"/>
              <a:ext cx="2282537" cy="495463"/>
            </a:xfrm>
            <a:prstGeom prst="line">
              <a:avLst/>
            </a:prstGeom>
            <a:noFill/>
            <a:ln w="19050">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a:stCxn id="59" idx="3"/>
            </p:cNvCxnSpPr>
            <p:nvPr/>
          </p:nvCxnSpPr>
          <p:spPr>
            <a:xfrm flipV="1">
              <a:off x="7202151" y="5380196"/>
              <a:ext cx="2432006" cy="5272"/>
            </a:xfrm>
            <a:prstGeom prst="line">
              <a:avLst/>
            </a:prstGeom>
            <a:noFill/>
            <a:ln w="1905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7" name="TextBox 66"/>
            <p:cNvSpPr txBox="1"/>
            <p:nvPr/>
          </p:nvSpPr>
          <p:spPr>
            <a:xfrm>
              <a:off x="1838986" y="3511232"/>
              <a:ext cx="932337"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solidFill>
                    <a:schemeClr val="bg1"/>
                  </a:solidFill>
                </a:rPr>
                <a:t>:</a:t>
              </a:r>
            </a:p>
            <a:p>
              <a:pPr algn="ctr">
                <a:lnSpc>
                  <a:spcPct val="90000"/>
                </a:lnSpc>
                <a:spcAft>
                  <a:spcPts val="600"/>
                </a:spcAft>
              </a:pPr>
              <a:r>
                <a:rPr lang="en-US" sz="4400" dirty="0">
                  <a:solidFill>
                    <a:schemeClr val="bg1"/>
                  </a:solidFill>
                </a:rPr>
                <a:t>:</a:t>
              </a:r>
            </a:p>
          </p:txBody>
        </p:sp>
        <p:sp>
          <p:nvSpPr>
            <p:cNvPr id="68" name="TextBox 67"/>
            <p:cNvSpPr txBox="1"/>
            <p:nvPr/>
          </p:nvSpPr>
          <p:spPr>
            <a:xfrm>
              <a:off x="5875417" y="3558666"/>
              <a:ext cx="932337"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solidFill>
                    <a:schemeClr val="bg1"/>
                  </a:solidFill>
                </a:rPr>
                <a:t>:</a:t>
              </a:r>
            </a:p>
            <a:p>
              <a:pPr algn="ctr">
                <a:lnSpc>
                  <a:spcPct val="90000"/>
                </a:lnSpc>
                <a:spcAft>
                  <a:spcPts val="600"/>
                </a:spcAft>
              </a:pPr>
              <a:r>
                <a:rPr lang="en-US" sz="4400" dirty="0">
                  <a:solidFill>
                    <a:schemeClr val="bg1"/>
                  </a:solidFill>
                </a:rPr>
                <a:t>:</a:t>
              </a:r>
            </a:p>
          </p:txBody>
        </p:sp>
      </p:grpSp>
    </p:spTree>
    <p:extLst>
      <p:ext uri="{BB962C8B-B14F-4D97-AF65-F5344CB8AC3E}">
        <p14:creationId xmlns:p14="http://schemas.microsoft.com/office/powerpoint/2010/main" val="98993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architecture</a:t>
            </a:r>
            <a:endParaRPr lang="en-US" noProof="0" dirty="0"/>
          </a:p>
        </p:txBody>
      </p:sp>
      <p:grpSp>
        <p:nvGrpSpPr>
          <p:cNvPr id="15" name="Group 14"/>
          <p:cNvGrpSpPr/>
          <p:nvPr/>
        </p:nvGrpSpPr>
        <p:grpSpPr>
          <a:xfrm>
            <a:off x="1683434" y="1973262"/>
            <a:ext cx="9556486" cy="3737419"/>
            <a:chOff x="299321" y="1055243"/>
            <a:chExt cx="11360602" cy="5343082"/>
          </a:xfrm>
        </p:grpSpPr>
        <p:sp>
          <p:nvSpPr>
            <p:cNvPr id="69" name="Rectangle 68"/>
            <p:cNvSpPr/>
            <p:nvPr/>
          </p:nvSpPr>
          <p:spPr bwMode="auto">
            <a:xfrm>
              <a:off x="1265236" y="1901963"/>
              <a:ext cx="6136791" cy="40215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sp>
          <p:nvSpPr>
            <p:cNvPr id="72" name="Rectangle 71"/>
            <p:cNvSpPr/>
            <p:nvPr/>
          </p:nvSpPr>
          <p:spPr bwMode="auto">
            <a:xfrm>
              <a:off x="9763398" y="3479386"/>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Azure VM</a:t>
              </a:r>
            </a:p>
          </p:txBody>
        </p:sp>
        <p:cxnSp>
          <p:nvCxnSpPr>
            <p:cNvPr id="75" name="Straight Connector 74"/>
            <p:cNvCxnSpPr>
              <a:cxnSpLocks/>
              <a:endCxn id="76" idx="2"/>
            </p:cNvCxnSpPr>
            <p:nvPr/>
          </p:nvCxnSpPr>
          <p:spPr>
            <a:xfrm rot="10800000">
              <a:off x="1063619" y="2398711"/>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rot="10800000">
              <a:off x="675691" y="2216826"/>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5" name="Rectangle 84"/>
            <p:cNvSpPr/>
            <p:nvPr/>
          </p:nvSpPr>
          <p:spPr bwMode="auto">
            <a:xfrm>
              <a:off x="9741847" y="1686523"/>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Azure VM</a:t>
              </a:r>
            </a:p>
          </p:txBody>
        </p:sp>
        <p:sp>
          <p:nvSpPr>
            <p:cNvPr id="89" name="Rectangle 88"/>
            <p:cNvSpPr/>
            <p:nvPr/>
          </p:nvSpPr>
          <p:spPr bwMode="auto">
            <a:xfrm>
              <a:off x="9763398" y="5314696"/>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Azure VM</a:t>
              </a:r>
            </a:p>
          </p:txBody>
        </p:sp>
        <p:sp>
          <p:nvSpPr>
            <p:cNvPr id="97" name="TextBox 96"/>
            <p:cNvSpPr txBox="1"/>
            <p:nvPr/>
          </p:nvSpPr>
          <p:spPr>
            <a:xfrm>
              <a:off x="427037" y="1762558"/>
              <a:ext cx="950674" cy="71861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VIP-1</a:t>
              </a:r>
            </a:p>
          </p:txBody>
        </p:sp>
        <p:sp>
          <p:nvSpPr>
            <p:cNvPr id="38" name="Rectangle 37"/>
            <p:cNvSpPr/>
            <p:nvPr/>
          </p:nvSpPr>
          <p:spPr bwMode="auto">
            <a:xfrm>
              <a:off x="8974012" y="1212849"/>
              <a:ext cx="2685911" cy="5185476"/>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sp>
          <p:nvSpPr>
            <p:cNvPr id="39" name="Rectangle: Rounded Corners 38"/>
            <p:cNvSpPr/>
            <p:nvPr/>
          </p:nvSpPr>
          <p:spPr bwMode="auto">
            <a:xfrm>
              <a:off x="10453734" y="1055243"/>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dirty="0">
                  <a:solidFill>
                    <a:schemeClr val="tx1"/>
                  </a:solidFill>
                </a:rPr>
                <a:t>Availability set</a:t>
              </a:r>
              <a:endParaRPr lang="en-US" sz="1400" dirty="0">
                <a:solidFill>
                  <a:schemeClr val="tx1"/>
                </a:solidFill>
              </a:endParaRPr>
            </a:p>
          </p:txBody>
        </p:sp>
        <p:sp>
          <p:nvSpPr>
            <p:cNvPr id="35" name="Rectangle 34"/>
            <p:cNvSpPr/>
            <p:nvPr/>
          </p:nvSpPr>
          <p:spPr bwMode="auto">
            <a:xfrm>
              <a:off x="1444590" y="2028924"/>
              <a:ext cx="1721131" cy="7644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400" dirty="0">
                  <a:gradFill>
                    <a:gsLst>
                      <a:gs pos="5439">
                        <a:srgbClr val="F8F8F8"/>
                      </a:gs>
                      <a:gs pos="10000">
                        <a:srgbClr val="F8F8F8"/>
                      </a:gs>
                    </a:gsLst>
                    <a:lin ang="5400000" scaled="0"/>
                  </a:gradFill>
                </a:rPr>
                <a:t>Config 1</a:t>
              </a:r>
            </a:p>
          </p:txBody>
        </p:sp>
        <p:sp>
          <p:nvSpPr>
            <p:cNvPr id="40" name="Rectangle 39"/>
            <p:cNvSpPr/>
            <p:nvPr/>
          </p:nvSpPr>
          <p:spPr bwMode="auto">
            <a:xfrm>
              <a:off x="1444590" y="2938027"/>
              <a:ext cx="1721131" cy="7644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400" dirty="0">
                  <a:gradFill>
                    <a:gsLst>
                      <a:gs pos="5439">
                        <a:srgbClr val="F8F8F8"/>
                      </a:gs>
                      <a:gs pos="10000">
                        <a:srgbClr val="F8F8F8"/>
                      </a:gs>
                    </a:gsLst>
                    <a:lin ang="5400000" scaled="0"/>
                  </a:gradFill>
                </a:rPr>
                <a:t>Config 2</a:t>
              </a:r>
            </a:p>
          </p:txBody>
        </p:sp>
        <p:sp>
          <p:nvSpPr>
            <p:cNvPr id="41" name="Rectangle 40"/>
            <p:cNvSpPr/>
            <p:nvPr/>
          </p:nvSpPr>
          <p:spPr bwMode="auto">
            <a:xfrm>
              <a:off x="1444590" y="5003220"/>
              <a:ext cx="1721131" cy="7644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400" dirty="0">
                  <a:gradFill>
                    <a:gsLst>
                      <a:gs pos="5439">
                        <a:srgbClr val="F8F8F8"/>
                      </a:gs>
                      <a:gs pos="10000">
                        <a:srgbClr val="F8F8F8"/>
                      </a:gs>
                    </a:gsLst>
                    <a:lin ang="5400000" scaled="0"/>
                  </a:gradFill>
                </a:rPr>
                <a:t>Config N</a:t>
              </a:r>
            </a:p>
          </p:txBody>
        </p:sp>
        <p:cxnSp>
          <p:nvCxnSpPr>
            <p:cNvPr id="43" name="Straight Connector 42"/>
            <p:cNvCxnSpPr>
              <a:cxnSpLocks/>
              <a:endCxn id="44" idx="2"/>
            </p:cNvCxnSpPr>
            <p:nvPr/>
          </p:nvCxnSpPr>
          <p:spPr>
            <a:xfrm rot="10800000">
              <a:off x="1063619" y="3320275"/>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rot="10800000">
              <a:off x="675691" y="3138390"/>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6" name="Straight Connector 45"/>
            <p:cNvCxnSpPr>
              <a:cxnSpLocks/>
              <a:endCxn id="47" idx="2"/>
            </p:cNvCxnSpPr>
            <p:nvPr/>
          </p:nvCxnSpPr>
          <p:spPr>
            <a:xfrm rot="10800000">
              <a:off x="1063619" y="5385468"/>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rot="10800000">
              <a:off x="675691" y="5203583"/>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8" name="TextBox 47"/>
            <p:cNvSpPr txBox="1"/>
            <p:nvPr/>
          </p:nvSpPr>
          <p:spPr>
            <a:xfrm>
              <a:off x="427037" y="2706632"/>
              <a:ext cx="932337" cy="71861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VIP-2</a:t>
              </a:r>
            </a:p>
          </p:txBody>
        </p:sp>
        <p:sp>
          <p:nvSpPr>
            <p:cNvPr id="49" name="TextBox 48"/>
            <p:cNvSpPr txBox="1"/>
            <p:nvPr/>
          </p:nvSpPr>
          <p:spPr>
            <a:xfrm>
              <a:off x="299321" y="4785496"/>
              <a:ext cx="1008860" cy="71861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VIP-N</a:t>
              </a:r>
            </a:p>
          </p:txBody>
        </p:sp>
        <p:sp>
          <p:nvSpPr>
            <p:cNvPr id="50" name="Rectangle 49"/>
            <p:cNvSpPr/>
            <p:nvPr/>
          </p:nvSpPr>
          <p:spPr bwMode="auto">
            <a:xfrm>
              <a:off x="3462805" y="2031925"/>
              <a:ext cx="1721131" cy="111944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Inbound NAT rules</a:t>
              </a:r>
            </a:p>
          </p:txBody>
        </p:sp>
        <p:sp>
          <p:nvSpPr>
            <p:cNvPr id="51" name="Rectangle 50"/>
            <p:cNvSpPr/>
            <p:nvPr/>
          </p:nvSpPr>
          <p:spPr bwMode="auto">
            <a:xfrm>
              <a:off x="3462805" y="3337894"/>
              <a:ext cx="1721131" cy="111944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Load balancing rules</a:t>
              </a:r>
            </a:p>
          </p:txBody>
        </p:sp>
        <p:sp>
          <p:nvSpPr>
            <p:cNvPr id="53" name="Rectangle 52"/>
            <p:cNvSpPr/>
            <p:nvPr/>
          </p:nvSpPr>
          <p:spPr bwMode="auto">
            <a:xfrm>
              <a:off x="3462805" y="4643863"/>
              <a:ext cx="1721131" cy="111944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Probes</a:t>
              </a:r>
            </a:p>
          </p:txBody>
        </p:sp>
        <p:sp>
          <p:nvSpPr>
            <p:cNvPr id="54" name="Rectangle 53"/>
            <p:cNvSpPr/>
            <p:nvPr/>
          </p:nvSpPr>
          <p:spPr bwMode="auto">
            <a:xfrm>
              <a:off x="9741847" y="2561274"/>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Azure VM</a:t>
              </a:r>
            </a:p>
          </p:txBody>
        </p:sp>
        <p:sp>
          <p:nvSpPr>
            <p:cNvPr id="56" name="Rectangle 55"/>
            <p:cNvSpPr/>
            <p:nvPr/>
          </p:nvSpPr>
          <p:spPr bwMode="auto">
            <a:xfrm>
              <a:off x="9763398" y="4397498"/>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Azure VM</a:t>
              </a:r>
            </a:p>
          </p:txBody>
        </p:sp>
        <p:sp>
          <p:nvSpPr>
            <p:cNvPr id="57" name="Rectangle 56"/>
            <p:cNvSpPr/>
            <p:nvPr/>
          </p:nvSpPr>
          <p:spPr bwMode="auto">
            <a:xfrm>
              <a:off x="5481020" y="2049607"/>
              <a:ext cx="1721131" cy="74357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Backend pool 1</a:t>
              </a:r>
            </a:p>
          </p:txBody>
        </p:sp>
        <p:sp>
          <p:nvSpPr>
            <p:cNvPr id="58" name="Rectangle 57"/>
            <p:cNvSpPr/>
            <p:nvPr/>
          </p:nvSpPr>
          <p:spPr bwMode="auto">
            <a:xfrm>
              <a:off x="5481020" y="2940821"/>
              <a:ext cx="1721131" cy="76449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Backend pool 2</a:t>
              </a:r>
            </a:p>
          </p:txBody>
        </p:sp>
        <p:sp>
          <p:nvSpPr>
            <p:cNvPr id="59" name="Rectangle 58"/>
            <p:cNvSpPr/>
            <p:nvPr/>
          </p:nvSpPr>
          <p:spPr bwMode="auto">
            <a:xfrm>
              <a:off x="5481020" y="5003220"/>
              <a:ext cx="1721131" cy="764496"/>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Backend pool</a:t>
              </a:r>
            </a:p>
            <a:p>
              <a:pPr algn="ctr" defTabSz="932472" fontAlgn="base">
                <a:spcBef>
                  <a:spcPct val="0"/>
                </a:spcBef>
                <a:spcAft>
                  <a:spcPct val="0"/>
                </a:spcAft>
              </a:pPr>
              <a:r>
                <a:rPr lang="en-US" sz="1400" dirty="0">
                  <a:gradFill>
                    <a:gsLst>
                      <a:gs pos="5439">
                        <a:srgbClr val="F8F8F8"/>
                      </a:gs>
                      <a:gs pos="10000">
                        <a:srgbClr val="F8F8F8"/>
                      </a:gs>
                    </a:gsLst>
                    <a:lin ang="5400000" scaled="0"/>
                  </a:gradFill>
                </a:rPr>
                <a:t>M</a:t>
              </a:r>
            </a:p>
          </p:txBody>
        </p:sp>
        <p:sp>
          <p:nvSpPr>
            <p:cNvPr id="60" name="Rectangle 59"/>
            <p:cNvSpPr/>
            <p:nvPr/>
          </p:nvSpPr>
          <p:spPr bwMode="auto">
            <a:xfrm>
              <a:off x="9574723" y="1603140"/>
              <a:ext cx="1503767" cy="1706873"/>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sp>
          <p:nvSpPr>
            <p:cNvPr id="61" name="Rectangle 60"/>
            <p:cNvSpPr/>
            <p:nvPr/>
          </p:nvSpPr>
          <p:spPr bwMode="auto">
            <a:xfrm>
              <a:off x="9634157" y="4299227"/>
              <a:ext cx="1503767" cy="1794298"/>
            </a:xfrm>
            <a:prstGeom prst="rect">
              <a:avLst/>
            </a:prstGeom>
            <a:noFill/>
            <a:ln w="1905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sp>
          <p:nvSpPr>
            <p:cNvPr id="63" name="Rectangle 62"/>
            <p:cNvSpPr/>
            <p:nvPr/>
          </p:nvSpPr>
          <p:spPr bwMode="auto">
            <a:xfrm>
              <a:off x="9484688" y="2474733"/>
              <a:ext cx="1752599" cy="2687597"/>
            </a:xfrm>
            <a:prstGeom prst="rect">
              <a:avLst/>
            </a:prstGeom>
            <a:noFill/>
            <a:ln w="19050">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cxnSp>
          <p:nvCxnSpPr>
            <p:cNvPr id="7" name="Straight Connector 6"/>
            <p:cNvCxnSpPr/>
            <p:nvPr/>
          </p:nvCxnSpPr>
          <p:spPr>
            <a:xfrm flipV="1">
              <a:off x="7202151" y="2028924"/>
              <a:ext cx="2372572" cy="445809"/>
            </a:xfrm>
            <a:prstGeom prst="line">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a:stCxn id="58" idx="3"/>
              <a:endCxn id="63" idx="1"/>
            </p:cNvCxnSpPr>
            <p:nvPr/>
          </p:nvCxnSpPr>
          <p:spPr>
            <a:xfrm>
              <a:off x="7202151" y="3323069"/>
              <a:ext cx="2282537" cy="495463"/>
            </a:xfrm>
            <a:prstGeom prst="line">
              <a:avLst/>
            </a:prstGeom>
            <a:noFill/>
            <a:ln w="19050">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a:stCxn id="59" idx="3"/>
            </p:cNvCxnSpPr>
            <p:nvPr/>
          </p:nvCxnSpPr>
          <p:spPr>
            <a:xfrm flipV="1">
              <a:off x="7202151" y="5380196"/>
              <a:ext cx="2432006" cy="5272"/>
            </a:xfrm>
            <a:prstGeom prst="line">
              <a:avLst/>
            </a:prstGeom>
            <a:noFill/>
            <a:ln w="1905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7" name="TextBox 66"/>
            <p:cNvSpPr txBox="1"/>
            <p:nvPr/>
          </p:nvSpPr>
          <p:spPr>
            <a:xfrm>
              <a:off x="1838986" y="3511232"/>
              <a:ext cx="932337" cy="1959409"/>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a:t>
              </a:r>
            </a:p>
            <a:p>
              <a:pPr algn="ctr">
                <a:lnSpc>
                  <a:spcPct val="90000"/>
                </a:lnSpc>
                <a:spcAft>
                  <a:spcPts val="600"/>
                </a:spcAft>
              </a:pPr>
              <a:r>
                <a:rPr lang="en-US" sz="3200" dirty="0">
                  <a:solidFill>
                    <a:schemeClr val="bg1"/>
                  </a:solidFill>
                </a:rPr>
                <a:t>:</a:t>
              </a:r>
            </a:p>
          </p:txBody>
        </p:sp>
        <p:sp>
          <p:nvSpPr>
            <p:cNvPr id="68" name="TextBox 67"/>
            <p:cNvSpPr txBox="1"/>
            <p:nvPr/>
          </p:nvSpPr>
          <p:spPr>
            <a:xfrm>
              <a:off x="5875417" y="3558665"/>
              <a:ext cx="932337" cy="1959409"/>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a:t>
              </a:r>
            </a:p>
            <a:p>
              <a:pPr algn="ctr">
                <a:lnSpc>
                  <a:spcPct val="90000"/>
                </a:lnSpc>
                <a:spcAft>
                  <a:spcPts val="600"/>
                </a:spcAft>
              </a:pPr>
              <a:r>
                <a:rPr lang="en-US" sz="3200" dirty="0">
                  <a:solidFill>
                    <a:schemeClr val="bg1"/>
                  </a:solidFill>
                </a:rPr>
                <a:t>:</a:t>
              </a:r>
            </a:p>
          </p:txBody>
        </p:sp>
      </p:grpSp>
      <p:sp>
        <p:nvSpPr>
          <p:cNvPr id="2" name="Callout: Line 1"/>
          <p:cNvSpPr/>
          <p:nvPr/>
        </p:nvSpPr>
        <p:spPr bwMode="auto">
          <a:xfrm>
            <a:off x="274639" y="5497477"/>
            <a:ext cx="1725395" cy="990600"/>
          </a:xfrm>
          <a:prstGeom prst="borderCallout1">
            <a:avLst>
              <a:gd name="adj1" fmla="val -5426"/>
              <a:gd name="adj2" fmla="val 45294"/>
              <a:gd name="adj3" fmla="val -175412"/>
              <a:gd name="adj4" fmla="val 92897"/>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A load balancer can have multiple VIPS </a:t>
            </a:r>
          </a:p>
        </p:txBody>
      </p:sp>
      <p:sp>
        <p:nvSpPr>
          <p:cNvPr id="42" name="Callout: Line 41"/>
          <p:cNvSpPr/>
          <p:nvPr/>
        </p:nvSpPr>
        <p:spPr bwMode="auto">
          <a:xfrm>
            <a:off x="3551237" y="5949545"/>
            <a:ext cx="1828800" cy="990600"/>
          </a:xfrm>
          <a:prstGeom prst="borderCallout1">
            <a:avLst>
              <a:gd name="adj1" fmla="val -5426"/>
              <a:gd name="adj2" fmla="val 45294"/>
              <a:gd name="adj3" fmla="val -86401"/>
              <a:gd name="adj4" fmla="val 79648"/>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Probes check availability of TCP/UDP endpoints</a:t>
            </a:r>
          </a:p>
        </p:txBody>
      </p:sp>
      <p:sp>
        <p:nvSpPr>
          <p:cNvPr id="45" name="Callout: Line 44"/>
          <p:cNvSpPr/>
          <p:nvPr/>
        </p:nvSpPr>
        <p:spPr bwMode="auto">
          <a:xfrm>
            <a:off x="1617682" y="1109599"/>
            <a:ext cx="1828800" cy="990600"/>
          </a:xfrm>
          <a:prstGeom prst="borderCallout1">
            <a:avLst>
              <a:gd name="adj1" fmla="val 46223"/>
              <a:gd name="adj2" fmla="val 104223"/>
              <a:gd name="adj3" fmla="val 166346"/>
              <a:gd name="adj4" fmla="val 169529"/>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Rules connect a VIP to a pool of VMs</a:t>
            </a:r>
          </a:p>
        </p:txBody>
      </p:sp>
      <p:cxnSp>
        <p:nvCxnSpPr>
          <p:cNvPr id="4" name="Straight Connector 3"/>
          <p:cNvCxnSpPr>
            <a:cxnSpLocks/>
            <a:endCxn id="51" idx="1"/>
          </p:cNvCxnSpPr>
          <p:nvPr/>
        </p:nvCxnSpPr>
        <p:spPr>
          <a:xfrm>
            <a:off x="3558391" y="1604899"/>
            <a:ext cx="786151" cy="235656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Callout: Line 51"/>
          <p:cNvSpPr/>
          <p:nvPr/>
        </p:nvSpPr>
        <p:spPr bwMode="auto">
          <a:xfrm>
            <a:off x="6926093" y="1066675"/>
            <a:ext cx="1828800" cy="990600"/>
          </a:xfrm>
          <a:prstGeom prst="borderCallout1">
            <a:avLst>
              <a:gd name="adj1" fmla="val 47322"/>
              <a:gd name="adj2" fmla="val -4110"/>
              <a:gd name="adj3" fmla="val 168544"/>
              <a:gd name="adj4" fmla="val -33447"/>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Backend pools are sets of VMs to which traffic must be distributed</a:t>
            </a:r>
          </a:p>
        </p:txBody>
      </p:sp>
      <p:sp>
        <p:nvSpPr>
          <p:cNvPr id="55" name="Callout: Line 54"/>
          <p:cNvSpPr/>
          <p:nvPr/>
        </p:nvSpPr>
        <p:spPr bwMode="auto">
          <a:xfrm>
            <a:off x="9723437" y="301148"/>
            <a:ext cx="1941784" cy="990600"/>
          </a:xfrm>
          <a:prstGeom prst="borderCallout1">
            <a:avLst>
              <a:gd name="adj1" fmla="val 108374"/>
              <a:gd name="adj2" fmla="val 46541"/>
              <a:gd name="adj3" fmla="val 163049"/>
              <a:gd name="adj4" fmla="val 37981"/>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All backend pools must contain VMs from one availability set only</a:t>
            </a:r>
          </a:p>
        </p:txBody>
      </p:sp>
      <p:sp>
        <p:nvSpPr>
          <p:cNvPr id="62" name="Callout: Line 61"/>
          <p:cNvSpPr/>
          <p:nvPr/>
        </p:nvSpPr>
        <p:spPr bwMode="auto">
          <a:xfrm>
            <a:off x="6766158" y="5791109"/>
            <a:ext cx="1941784" cy="990600"/>
          </a:xfrm>
          <a:prstGeom prst="borderCallout1">
            <a:avLst>
              <a:gd name="adj1" fmla="val 45737"/>
              <a:gd name="adj2" fmla="val 105965"/>
              <a:gd name="adj3" fmla="val -123764"/>
              <a:gd name="adj4" fmla="val 145617"/>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A VM may belong to more than one backend pool</a:t>
            </a:r>
          </a:p>
        </p:txBody>
      </p:sp>
    </p:spTree>
    <p:extLst>
      <p:ext uri="{BB962C8B-B14F-4D97-AF65-F5344CB8AC3E}">
        <p14:creationId xmlns:p14="http://schemas.microsoft.com/office/powerpoint/2010/main" val="417349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a:t>
            </a:r>
            <a:endParaRPr lang="en-US" noProof="0" dirty="0"/>
          </a:p>
        </p:txBody>
      </p:sp>
      <p:sp>
        <p:nvSpPr>
          <p:cNvPr id="6" name="Text Placeholder 5"/>
          <p:cNvSpPr>
            <a:spLocks noGrp="1"/>
          </p:cNvSpPr>
          <p:nvPr>
            <p:ph type="body" sz="quarter" idx="10"/>
          </p:nvPr>
        </p:nvSpPr>
        <p:spPr>
          <a:xfrm>
            <a:off x="274638" y="1212850"/>
            <a:ext cx="11887200" cy="2092881"/>
          </a:xfrm>
        </p:spPr>
        <p:txBody>
          <a:bodyPr/>
          <a:lstStyle/>
          <a:p>
            <a:r>
              <a:rPr lang="en-US" dirty="0"/>
              <a:t>Internet-facing vs. internal</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grpSp>
        <p:nvGrpSpPr>
          <p:cNvPr id="7" name="Group 6"/>
          <p:cNvGrpSpPr/>
          <p:nvPr/>
        </p:nvGrpSpPr>
        <p:grpSpPr>
          <a:xfrm>
            <a:off x="6980237" y="3192462"/>
            <a:ext cx="4920867" cy="3200399"/>
            <a:chOff x="3943915" y="1704946"/>
            <a:chExt cx="7252007" cy="4535516"/>
          </a:xfrm>
        </p:grpSpPr>
        <p:grpSp>
          <p:nvGrpSpPr>
            <p:cNvPr id="3" name="Group 2"/>
            <p:cNvGrpSpPr/>
            <p:nvPr/>
          </p:nvGrpSpPr>
          <p:grpSpPr>
            <a:xfrm>
              <a:off x="3943915" y="2072405"/>
              <a:ext cx="7101009" cy="4021528"/>
              <a:chOff x="6929173" y="3944194"/>
              <a:chExt cx="5030151" cy="2777581"/>
            </a:xfrm>
          </p:grpSpPr>
          <p:sp>
            <p:nvSpPr>
              <p:cNvPr id="69" name="Rectangle 68"/>
              <p:cNvSpPr/>
              <p:nvPr/>
            </p:nvSpPr>
            <p:spPr bwMode="auto">
              <a:xfrm>
                <a:off x="7463524" y="4949450"/>
                <a:ext cx="12192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Internet-facing load balancer</a:t>
                </a:r>
              </a:p>
            </p:txBody>
          </p:sp>
          <p:sp>
            <p:nvSpPr>
              <p:cNvPr id="72" name="Rectangle 71"/>
              <p:cNvSpPr/>
              <p:nvPr/>
            </p:nvSpPr>
            <p:spPr bwMode="auto">
              <a:xfrm>
                <a:off x="10740124" y="4949450"/>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Azure VM</a:t>
                </a:r>
              </a:p>
            </p:txBody>
          </p:sp>
          <p:grpSp>
            <p:nvGrpSpPr>
              <p:cNvPr id="73" name="Group 72"/>
              <p:cNvGrpSpPr/>
              <p:nvPr/>
            </p:nvGrpSpPr>
            <p:grpSpPr>
              <a:xfrm rot="10800000">
                <a:off x="6929173" y="5204826"/>
                <a:ext cx="560438" cy="251248"/>
                <a:chOff x="7136581" y="5760614"/>
                <a:chExt cx="560438" cy="251248"/>
              </a:xfrm>
            </p:grpSpPr>
            <p:cxnSp>
              <p:nvCxnSpPr>
                <p:cNvPr id="75" name="Straight Connector 74"/>
                <p:cNvCxnSpPr>
                  <a:cxnSpLocks/>
                  <a:endCxn id="76"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a:off x="7422222" y="5760614"/>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77" name="Group 76"/>
              <p:cNvGrpSpPr/>
              <p:nvPr/>
            </p:nvGrpSpPr>
            <p:grpSpPr>
              <a:xfrm rot="10800000">
                <a:off x="10177321" y="5204826"/>
                <a:ext cx="560438" cy="251248"/>
                <a:chOff x="7136581" y="5760614"/>
                <a:chExt cx="560438" cy="251248"/>
              </a:xfrm>
            </p:grpSpPr>
            <p:cxnSp>
              <p:nvCxnSpPr>
                <p:cNvPr id="78" name="Straight Connector 77"/>
                <p:cNvCxnSpPr>
                  <a:cxnSpLocks/>
                  <a:endCxn id="79"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81" name="Straight Arrow Connector 80"/>
              <p:cNvCxnSpPr>
                <a:cxnSpLocks/>
                <a:stCxn id="69" idx="3"/>
                <a:endCxn id="79" idx="6"/>
              </p:cNvCxnSpPr>
              <p:nvPr/>
            </p:nvCxnSpPr>
            <p:spPr>
              <a:xfrm>
                <a:off x="8682724" y="5330450"/>
                <a:ext cx="1494597" cy="0"/>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10740124" y="3944194"/>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Azure VM</a:t>
                </a:r>
              </a:p>
            </p:txBody>
          </p:sp>
          <p:grpSp>
            <p:nvGrpSpPr>
              <p:cNvPr id="86" name="Group 85"/>
              <p:cNvGrpSpPr/>
              <p:nvPr/>
            </p:nvGrpSpPr>
            <p:grpSpPr>
              <a:xfrm rot="10800000">
                <a:off x="10177321" y="4199570"/>
                <a:ext cx="560438" cy="251248"/>
                <a:chOff x="7136581" y="5760614"/>
                <a:chExt cx="560438" cy="251248"/>
              </a:xfrm>
            </p:grpSpPr>
            <p:cxnSp>
              <p:nvCxnSpPr>
                <p:cNvPr id="87" name="Straight Connector 86"/>
                <p:cNvCxnSpPr>
                  <a:cxnSpLocks/>
                  <a:endCxn id="88"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89" name="Rectangle 88"/>
              <p:cNvSpPr/>
              <p:nvPr/>
            </p:nvSpPr>
            <p:spPr bwMode="auto">
              <a:xfrm>
                <a:off x="10740124" y="5959775"/>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Azure VM</a:t>
                </a:r>
              </a:p>
            </p:txBody>
          </p:sp>
          <p:grpSp>
            <p:nvGrpSpPr>
              <p:cNvPr id="90" name="Group 89"/>
              <p:cNvGrpSpPr/>
              <p:nvPr/>
            </p:nvGrpSpPr>
            <p:grpSpPr>
              <a:xfrm rot="10800000">
                <a:off x="10177321" y="6215151"/>
                <a:ext cx="560438" cy="251248"/>
                <a:chOff x="7136581" y="5760614"/>
                <a:chExt cx="560438" cy="251248"/>
              </a:xfrm>
            </p:grpSpPr>
            <p:cxnSp>
              <p:nvCxnSpPr>
                <p:cNvPr id="91" name="Straight Connector 90"/>
                <p:cNvCxnSpPr>
                  <a:cxnSpLocks/>
                  <a:endCxn id="92"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64" name="Straight Arrow Connector 63"/>
              <p:cNvCxnSpPr>
                <a:cxnSpLocks/>
                <a:stCxn id="69" idx="3"/>
                <a:endCxn id="88" idx="6"/>
              </p:cNvCxnSpPr>
              <p:nvPr/>
            </p:nvCxnSpPr>
            <p:spPr>
              <a:xfrm flipV="1">
                <a:off x="8682724" y="4325194"/>
                <a:ext cx="1494597" cy="1005256"/>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a:stCxn id="69" idx="3"/>
                <a:endCxn id="92" idx="6"/>
              </p:cNvCxnSpPr>
              <p:nvPr/>
            </p:nvCxnSpPr>
            <p:spPr>
              <a:xfrm>
                <a:off x="8682724" y="5330450"/>
                <a:ext cx="1494597" cy="1010325"/>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bwMode="auto">
            <a:xfrm>
              <a:off x="9190037" y="1886958"/>
              <a:ext cx="2005885" cy="435350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5439">
                      <a:srgbClr val="F8F8F8"/>
                    </a:gs>
                    <a:gs pos="10000">
                      <a:srgbClr val="F8F8F8"/>
                    </a:gs>
                  </a:gsLst>
                  <a:lin ang="5400000" scaled="0"/>
                </a:gradFill>
              </a:endParaRPr>
            </a:p>
          </p:txBody>
        </p:sp>
        <p:sp>
          <p:nvSpPr>
            <p:cNvPr id="39" name="Rectangle: Rounded Corners 38"/>
            <p:cNvSpPr/>
            <p:nvPr/>
          </p:nvSpPr>
          <p:spPr bwMode="auto">
            <a:xfrm>
              <a:off x="9969733" y="1704946"/>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dirty="0">
                  <a:solidFill>
                    <a:schemeClr val="tx1"/>
                  </a:solidFill>
                </a:rPr>
                <a:t>Availability set</a:t>
              </a:r>
              <a:endParaRPr lang="en-US" sz="1100" dirty="0">
                <a:solidFill>
                  <a:schemeClr val="tx1"/>
                </a:solidFill>
              </a:endParaRPr>
            </a:p>
          </p:txBody>
        </p:sp>
      </p:grpSp>
      <p:sp>
        <p:nvSpPr>
          <p:cNvPr id="67" name="Callout: Line 66"/>
          <p:cNvSpPr/>
          <p:nvPr/>
        </p:nvSpPr>
        <p:spPr bwMode="auto">
          <a:xfrm>
            <a:off x="6934561" y="2330295"/>
            <a:ext cx="1828800" cy="990600"/>
          </a:xfrm>
          <a:prstGeom prst="borderCallout1">
            <a:avLst>
              <a:gd name="adj1" fmla="val 108860"/>
              <a:gd name="adj2" fmla="val 33985"/>
              <a:gd name="adj3" fmla="val 234478"/>
              <a:gd name="adj4" fmla="val 12386"/>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VIP is a PUBLIC IP Address</a:t>
            </a:r>
          </a:p>
        </p:txBody>
      </p:sp>
      <p:grpSp>
        <p:nvGrpSpPr>
          <p:cNvPr id="68" name="Group 67"/>
          <p:cNvGrpSpPr/>
          <p:nvPr/>
        </p:nvGrpSpPr>
        <p:grpSpPr>
          <a:xfrm>
            <a:off x="808037" y="3117106"/>
            <a:ext cx="4920867" cy="3200399"/>
            <a:chOff x="3943915" y="1704946"/>
            <a:chExt cx="7252007" cy="4535516"/>
          </a:xfrm>
        </p:grpSpPr>
        <p:grpSp>
          <p:nvGrpSpPr>
            <p:cNvPr id="70" name="Group 69"/>
            <p:cNvGrpSpPr/>
            <p:nvPr/>
          </p:nvGrpSpPr>
          <p:grpSpPr>
            <a:xfrm>
              <a:off x="3943915" y="2072405"/>
              <a:ext cx="7101009" cy="4021528"/>
              <a:chOff x="6929173" y="3944194"/>
              <a:chExt cx="5030151" cy="2777581"/>
            </a:xfrm>
          </p:grpSpPr>
          <p:sp>
            <p:nvSpPr>
              <p:cNvPr id="82" name="Rectangle 81"/>
              <p:cNvSpPr/>
              <p:nvPr/>
            </p:nvSpPr>
            <p:spPr bwMode="auto">
              <a:xfrm>
                <a:off x="7463524" y="4949450"/>
                <a:ext cx="12192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Internal load balancer</a:t>
                </a:r>
              </a:p>
            </p:txBody>
          </p:sp>
          <p:sp>
            <p:nvSpPr>
              <p:cNvPr id="83" name="Rectangle 82"/>
              <p:cNvSpPr/>
              <p:nvPr/>
            </p:nvSpPr>
            <p:spPr bwMode="auto">
              <a:xfrm>
                <a:off x="10740124" y="4949450"/>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Azure VM</a:t>
                </a:r>
              </a:p>
            </p:txBody>
          </p:sp>
          <p:grpSp>
            <p:nvGrpSpPr>
              <p:cNvPr id="93" name="Group 92"/>
              <p:cNvGrpSpPr/>
              <p:nvPr/>
            </p:nvGrpSpPr>
            <p:grpSpPr>
              <a:xfrm rot="10800000">
                <a:off x="6929173" y="5204826"/>
                <a:ext cx="560438" cy="251248"/>
                <a:chOff x="7136581" y="5760614"/>
                <a:chExt cx="560438" cy="251248"/>
              </a:xfrm>
            </p:grpSpPr>
            <p:cxnSp>
              <p:nvCxnSpPr>
                <p:cNvPr id="112" name="Straight Connector 111"/>
                <p:cNvCxnSpPr>
                  <a:cxnSpLocks/>
                  <a:endCxn id="113"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7422222" y="5760614"/>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94" name="Group 93"/>
              <p:cNvGrpSpPr/>
              <p:nvPr/>
            </p:nvGrpSpPr>
            <p:grpSpPr>
              <a:xfrm rot="10800000">
                <a:off x="10177321" y="5204826"/>
                <a:ext cx="560438" cy="251248"/>
                <a:chOff x="7136581" y="5760614"/>
                <a:chExt cx="560438" cy="251248"/>
              </a:xfrm>
            </p:grpSpPr>
            <p:cxnSp>
              <p:nvCxnSpPr>
                <p:cNvPr id="110" name="Straight Connector 109"/>
                <p:cNvCxnSpPr>
                  <a:cxnSpLocks/>
                  <a:endCxn id="111"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96" name="Straight Arrow Connector 95"/>
              <p:cNvCxnSpPr>
                <a:cxnSpLocks/>
                <a:stCxn id="82" idx="3"/>
                <a:endCxn id="111" idx="6"/>
              </p:cNvCxnSpPr>
              <p:nvPr/>
            </p:nvCxnSpPr>
            <p:spPr>
              <a:xfrm>
                <a:off x="8682724" y="5330450"/>
                <a:ext cx="1494597" cy="0"/>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0740124" y="3944194"/>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Azure VM</a:t>
                </a:r>
              </a:p>
            </p:txBody>
          </p:sp>
          <p:grpSp>
            <p:nvGrpSpPr>
              <p:cNvPr id="101" name="Group 100"/>
              <p:cNvGrpSpPr/>
              <p:nvPr/>
            </p:nvGrpSpPr>
            <p:grpSpPr>
              <a:xfrm rot="10800000">
                <a:off x="10177321" y="4199570"/>
                <a:ext cx="560438" cy="251248"/>
                <a:chOff x="7136581" y="5760614"/>
                <a:chExt cx="560438" cy="251248"/>
              </a:xfrm>
            </p:grpSpPr>
            <p:cxnSp>
              <p:nvCxnSpPr>
                <p:cNvPr id="108" name="Straight Connector 107"/>
                <p:cNvCxnSpPr>
                  <a:cxnSpLocks/>
                  <a:endCxn id="109"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02" name="Rectangle 101"/>
              <p:cNvSpPr/>
              <p:nvPr/>
            </p:nvSpPr>
            <p:spPr bwMode="auto">
              <a:xfrm>
                <a:off x="10740124" y="5959775"/>
                <a:ext cx="1219200" cy="762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5439">
                          <a:srgbClr val="F8F8F8"/>
                        </a:gs>
                        <a:gs pos="10000">
                          <a:srgbClr val="F8F8F8"/>
                        </a:gs>
                      </a:gsLst>
                      <a:lin ang="5400000" scaled="0"/>
                    </a:gradFill>
                  </a:rPr>
                  <a:t>Azure VM</a:t>
                </a:r>
              </a:p>
            </p:txBody>
          </p:sp>
          <p:grpSp>
            <p:nvGrpSpPr>
              <p:cNvPr id="103" name="Group 102"/>
              <p:cNvGrpSpPr/>
              <p:nvPr/>
            </p:nvGrpSpPr>
            <p:grpSpPr>
              <a:xfrm rot="10800000">
                <a:off x="10177321" y="6215151"/>
                <a:ext cx="560438" cy="251248"/>
                <a:chOff x="7136581" y="5760614"/>
                <a:chExt cx="560438" cy="251248"/>
              </a:xfrm>
            </p:grpSpPr>
            <p:cxnSp>
              <p:nvCxnSpPr>
                <p:cNvPr id="106" name="Straight Connector 105"/>
                <p:cNvCxnSpPr>
                  <a:cxnSpLocks/>
                  <a:endCxn id="107"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p:cNvSpPr/>
                <p:nvPr/>
              </p:nvSpPr>
              <p:spPr bwMode="auto">
                <a:xfrm>
                  <a:off x="7422222" y="5760614"/>
                  <a:ext cx="274797" cy="25124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cxnSp>
            <p:nvCxnSpPr>
              <p:cNvPr id="104" name="Straight Arrow Connector 103"/>
              <p:cNvCxnSpPr>
                <a:cxnSpLocks/>
                <a:stCxn id="82" idx="3"/>
                <a:endCxn id="109" idx="6"/>
              </p:cNvCxnSpPr>
              <p:nvPr/>
            </p:nvCxnSpPr>
            <p:spPr>
              <a:xfrm flipV="1">
                <a:off x="8682724" y="4325194"/>
                <a:ext cx="1494597" cy="1005256"/>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82" idx="3"/>
                <a:endCxn id="107" idx="6"/>
              </p:cNvCxnSpPr>
              <p:nvPr/>
            </p:nvCxnSpPr>
            <p:spPr>
              <a:xfrm>
                <a:off x="8682724" y="5330450"/>
                <a:ext cx="1494597" cy="1010325"/>
              </a:xfrm>
              <a:prstGeom prst="straightConnector1">
                <a:avLst/>
              </a:prstGeom>
              <a:ln w="31750">
                <a:solidFill>
                  <a:srgbClr val="505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bwMode="auto">
            <a:xfrm>
              <a:off x="9190037" y="1886958"/>
              <a:ext cx="2005885" cy="435350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5439">
                      <a:srgbClr val="F8F8F8"/>
                    </a:gs>
                    <a:gs pos="10000">
                      <a:srgbClr val="F8F8F8"/>
                    </a:gs>
                  </a:gsLst>
                  <a:lin ang="5400000" scaled="0"/>
                </a:gradFill>
              </a:endParaRPr>
            </a:p>
          </p:txBody>
        </p:sp>
        <p:sp>
          <p:nvSpPr>
            <p:cNvPr id="74" name="Rectangle: Rounded Corners 73"/>
            <p:cNvSpPr/>
            <p:nvPr/>
          </p:nvSpPr>
          <p:spPr bwMode="auto">
            <a:xfrm>
              <a:off x="9969733" y="1704946"/>
              <a:ext cx="1066800" cy="303213"/>
            </a:xfrm>
            <a:prstGeom prst="roundRect">
              <a:avLst/>
            </a:prstGeom>
            <a:solidFill>
              <a:srgbClr val="F8F8F8"/>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dirty="0">
                  <a:solidFill>
                    <a:schemeClr val="tx1"/>
                  </a:solidFill>
                </a:rPr>
                <a:t>Availability set</a:t>
              </a:r>
              <a:endParaRPr lang="en-US" sz="1100" dirty="0">
                <a:solidFill>
                  <a:schemeClr val="tx1"/>
                </a:solidFill>
              </a:endParaRPr>
            </a:p>
          </p:txBody>
        </p:sp>
      </p:grpSp>
      <p:sp>
        <p:nvSpPr>
          <p:cNvPr id="114" name="Callout: Line 113"/>
          <p:cNvSpPr/>
          <p:nvPr/>
        </p:nvSpPr>
        <p:spPr bwMode="auto">
          <a:xfrm>
            <a:off x="731415" y="2261535"/>
            <a:ext cx="2204709" cy="990600"/>
          </a:xfrm>
          <a:prstGeom prst="borderCallout1">
            <a:avLst>
              <a:gd name="adj1" fmla="val 108860"/>
              <a:gd name="adj2" fmla="val 33985"/>
              <a:gd name="adj3" fmla="val 234478"/>
              <a:gd name="adj4" fmla="val 12386"/>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505050"/>
                </a:solidFill>
              </a:rPr>
              <a:t>VIP is a private IP address assigned from a </a:t>
            </a:r>
            <a:r>
              <a:rPr lang="en-US" sz="1600" dirty="0" err="1">
                <a:solidFill>
                  <a:srgbClr val="505050"/>
                </a:solidFill>
              </a:rPr>
              <a:t>Vnet’s</a:t>
            </a:r>
            <a:r>
              <a:rPr lang="en-US" sz="1600" dirty="0">
                <a:solidFill>
                  <a:srgbClr val="505050"/>
                </a:solidFill>
              </a:rPr>
              <a:t> address range</a:t>
            </a:r>
          </a:p>
        </p:txBody>
      </p:sp>
    </p:spTree>
    <p:extLst>
      <p:ext uri="{BB962C8B-B14F-4D97-AF65-F5344CB8AC3E}">
        <p14:creationId xmlns:p14="http://schemas.microsoft.com/office/powerpoint/2010/main" val="268064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a:t>
            </a:r>
            <a:endParaRPr lang="en-US" noProof="0" dirty="0"/>
          </a:p>
        </p:txBody>
      </p:sp>
      <p:sp>
        <p:nvSpPr>
          <p:cNvPr id="6" name="Text Placeholder 5"/>
          <p:cNvSpPr>
            <a:spLocks noGrp="1"/>
          </p:cNvSpPr>
          <p:nvPr>
            <p:ph type="body" sz="quarter" idx="10"/>
          </p:nvPr>
        </p:nvSpPr>
        <p:spPr>
          <a:xfrm>
            <a:off x="274638" y="1212850"/>
            <a:ext cx="11887200" cy="2092881"/>
          </a:xfrm>
        </p:spPr>
        <p:txBody>
          <a:bodyPr/>
          <a:lstStyle/>
          <a:p>
            <a:r>
              <a:rPr lang="en-US" dirty="0"/>
              <a:t>Internet-facing vs. internal</a:t>
            </a: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a:p>
            <a:pPr lvl="1"/>
            <a:endParaRPr lang="en-US" dirty="0">
              <a:gradFill>
                <a:gsLst>
                  <a:gs pos="1250">
                    <a:srgbClr val="505050"/>
                  </a:gs>
                  <a:gs pos="100000">
                    <a:srgbClr val="505050"/>
                  </a:gs>
                </a:gsLst>
                <a:lin ang="5400000" scaled="0"/>
              </a:gradFill>
            </a:endParaRPr>
          </a:p>
        </p:txBody>
      </p:sp>
      <p:pic>
        <p:nvPicPr>
          <p:cNvPr id="1026" name="Picture 2" descr="https://raw.githubusercontent.com/Azure/azure-content-pr/master/articles/load-balancer/media/load-balancer-internal-overview/IC736321.png?token=ASaoM2nWPqjrArDW4qHAYmNiGFW7ZaWJks5YGGxMwA%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7" y="2125662"/>
            <a:ext cx="4648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9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Load </a:t>
            </a:r>
            <a:r>
              <a:rPr lang="en-US" dirty="0"/>
              <a:t>Balancer improvements</a:t>
            </a:r>
            <a:endParaRPr lang="en-US" noProof="0" dirty="0"/>
          </a:p>
        </p:txBody>
      </p:sp>
      <p:sp>
        <p:nvSpPr>
          <p:cNvPr id="6" name="Text Placeholder 5"/>
          <p:cNvSpPr>
            <a:spLocks noGrp="1"/>
          </p:cNvSpPr>
          <p:nvPr>
            <p:ph type="body" sz="quarter" idx="10"/>
          </p:nvPr>
        </p:nvSpPr>
        <p:spPr>
          <a:xfrm>
            <a:off x="274638" y="1212850"/>
            <a:ext cx="11887200" cy="738664"/>
          </a:xfrm>
        </p:spPr>
        <p:txBody>
          <a:bodyPr/>
          <a:lstStyle/>
          <a:p>
            <a:r>
              <a:rPr lang="en-US" dirty="0"/>
              <a:t>Announced @Ignite 2016</a:t>
            </a:r>
          </a:p>
        </p:txBody>
      </p:sp>
      <p:sp>
        <p:nvSpPr>
          <p:cNvPr id="2" name="TextBox 1">
            <a:extLst>
              <a:ext uri="{FF2B5EF4-FFF2-40B4-BE49-F238E27FC236}">
                <a16:creationId xmlns:a16="http://schemas.microsoft.com/office/drawing/2014/main" id="{4A19BBFE-DB29-442F-8FE0-448A14AE7F34}"/>
              </a:ext>
            </a:extLst>
          </p:cNvPr>
          <p:cNvSpPr txBox="1"/>
          <p:nvPr/>
        </p:nvSpPr>
        <p:spPr>
          <a:xfrm>
            <a:off x="350837" y="2125662"/>
            <a:ext cx="10418813" cy="2449901"/>
          </a:xfrm>
          <a:prstGeom prst="rect">
            <a:avLst/>
          </a:prstGeom>
          <a:noFill/>
        </p:spPr>
        <p:txBody>
          <a:bodyPr wrap="square" lIns="182880" tIns="146304" rIns="182880" bIns="146304" rtlCol="0">
            <a:spAutoFit/>
          </a:bodyPr>
          <a:lstStyle/>
          <a:p>
            <a:pPr marL="752121" lvl="1" indent="-285750">
              <a:buFont typeface="Arial" panose="020B0604020202020204" pitchFamily="34" charset="0"/>
              <a:buChar char="•"/>
            </a:pPr>
            <a:r>
              <a:rPr lang="en-US" sz="2800" dirty="0">
                <a:gradFill>
                  <a:gsLst>
                    <a:gs pos="1250">
                      <a:srgbClr val="505050"/>
                    </a:gs>
                    <a:gs pos="100000">
                      <a:srgbClr val="505050"/>
                    </a:gs>
                  </a:gsLst>
                  <a:lin ang="5400000" scaled="0"/>
                </a:gradFill>
              </a:rPr>
              <a:t>GA: multiple VIPs on internal load balancers</a:t>
            </a:r>
          </a:p>
          <a:p>
            <a:pPr marL="752121" lvl="1" indent="-285750">
              <a:buFont typeface="Arial" panose="020B0604020202020204" pitchFamily="34" charset="0"/>
              <a:buChar char="•"/>
            </a:pPr>
            <a:r>
              <a:rPr lang="en-US" sz="2800" dirty="0">
                <a:gradFill>
                  <a:gsLst>
                    <a:gs pos="1250">
                      <a:srgbClr val="505050"/>
                    </a:gs>
                    <a:gs pos="100000">
                      <a:srgbClr val="505050"/>
                    </a:gs>
                  </a:gsLst>
                  <a:lin ang="5400000" scaled="0"/>
                </a:gradFill>
              </a:rPr>
              <a:t>Public Preview: attach load balancers to all of a VM’s NICs (currently: only “primary” NIC)</a:t>
            </a:r>
          </a:p>
          <a:p>
            <a:pPr marL="752121" lvl="1" indent="-285750">
              <a:buFont typeface="Arial" panose="020B0604020202020204" pitchFamily="34" charset="0"/>
              <a:buChar char="•"/>
            </a:pPr>
            <a:r>
              <a:rPr lang="en-US" sz="2800" dirty="0">
                <a:gradFill>
                  <a:gsLst>
                    <a:gs pos="1250">
                      <a:srgbClr val="505050"/>
                    </a:gs>
                    <a:gs pos="100000">
                      <a:srgbClr val="505050"/>
                    </a:gs>
                  </a:gsLst>
                  <a:lin ang="5400000" scaled="0"/>
                </a:gradFill>
              </a:rPr>
              <a:t>Public Preview: assign public IP address to all of a VM’s NICs (always through a load balancer)</a:t>
            </a:r>
          </a:p>
        </p:txBody>
      </p:sp>
    </p:spTree>
    <p:extLst>
      <p:ext uri="{BB962C8B-B14F-4D97-AF65-F5344CB8AC3E}">
        <p14:creationId xmlns:p14="http://schemas.microsoft.com/office/powerpoint/2010/main" val="323708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Application Gateway</a:t>
            </a:r>
          </a:p>
        </p:txBody>
      </p:sp>
      <p:sp>
        <p:nvSpPr>
          <p:cNvPr id="4" name="Rectangle 3">
            <a:extLst>
              <a:ext uri="{FF2B5EF4-FFF2-40B4-BE49-F238E27FC236}">
                <a16:creationId xmlns:a16="http://schemas.microsoft.com/office/drawing/2014/main" id="{ED2F83FB-AE96-410B-A6EE-7E2EFB4A83CF}"/>
              </a:ext>
            </a:extLst>
          </p:cNvPr>
          <p:cNvSpPr/>
          <p:nvPr/>
        </p:nvSpPr>
        <p:spPr>
          <a:xfrm>
            <a:off x="5761037" y="6316662"/>
            <a:ext cx="6765926" cy="369332"/>
          </a:xfrm>
          <a:prstGeom prst="rect">
            <a:avLst/>
          </a:prstGeom>
        </p:spPr>
        <p:txBody>
          <a:bodyPr wrap="square">
            <a:spAutoFit/>
          </a:bodyPr>
          <a:lstStyle/>
          <a:p>
            <a:r>
              <a:rPr lang="en-US" dirty="0">
                <a:hlinkClick r:id="rId3"/>
              </a:rPr>
              <a:t>https://docs.microsoft.com/en-us/azure/application-gateway/</a:t>
            </a:r>
            <a:r>
              <a:rPr lang="en-US" dirty="0"/>
              <a:t> </a:t>
            </a:r>
          </a:p>
        </p:txBody>
      </p:sp>
    </p:spTree>
    <p:extLst>
      <p:ext uri="{BB962C8B-B14F-4D97-AF65-F5344CB8AC3E}">
        <p14:creationId xmlns:p14="http://schemas.microsoft.com/office/powerpoint/2010/main" val="3115028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F3EAE9-8698-43AC-9B25-8F293A709191}"/>
              </a:ext>
            </a:extLst>
          </p:cNvPr>
          <p:cNvSpPr>
            <a:spLocks noGrp="1"/>
          </p:cNvSpPr>
          <p:nvPr>
            <p:ph type="body" sz="quarter" idx="10"/>
          </p:nvPr>
        </p:nvSpPr>
        <p:spPr>
          <a:xfrm>
            <a:off x="274638" y="1212850"/>
            <a:ext cx="6781799" cy="6155531"/>
          </a:xfrm>
        </p:spPr>
        <p:txBody>
          <a:bodyPr/>
          <a:lstStyle/>
          <a:p>
            <a:r>
              <a:rPr lang="en-US" dirty="0">
                <a:hlinkClick r:id="rId2" action="ppaction://hlinksldjump"/>
              </a:rPr>
              <a:t>Virtual Networks</a:t>
            </a:r>
            <a:endParaRPr lang="en-US" dirty="0"/>
          </a:p>
          <a:p>
            <a:r>
              <a:rPr lang="en-US" dirty="0">
                <a:hlinkClick r:id="rId3" action="ppaction://hlinksldjump"/>
              </a:rPr>
              <a:t>Load Balancer</a:t>
            </a:r>
            <a:endParaRPr lang="en-US" dirty="0"/>
          </a:p>
          <a:p>
            <a:r>
              <a:rPr lang="en-US" dirty="0">
                <a:hlinkClick r:id="rId4" action="ppaction://hlinksldjump"/>
              </a:rPr>
              <a:t>Application Gateway</a:t>
            </a:r>
            <a:endParaRPr lang="en-US" dirty="0"/>
          </a:p>
          <a:p>
            <a:r>
              <a:rPr lang="en-US" dirty="0">
                <a:hlinkClick r:id="rId5" action="ppaction://hlinksldjump"/>
              </a:rPr>
              <a:t>Network Security Groups</a:t>
            </a:r>
            <a:endParaRPr lang="en-US" dirty="0"/>
          </a:p>
          <a:p>
            <a:r>
              <a:rPr lang="en-US" dirty="0">
                <a:hlinkClick r:id="rId6" action="ppaction://hlinksldjump"/>
              </a:rPr>
              <a:t>Cross-Premises</a:t>
            </a:r>
            <a:endParaRPr lang="en-US" dirty="0"/>
          </a:p>
          <a:p>
            <a:pPr lvl="1"/>
            <a:r>
              <a:rPr lang="en-US" dirty="0">
                <a:hlinkClick r:id="rId7" action="ppaction://hlinksldjump"/>
              </a:rPr>
              <a:t>Active-Active VPN Gateways</a:t>
            </a:r>
            <a:endParaRPr lang="en-US" dirty="0"/>
          </a:p>
          <a:p>
            <a:pPr lvl="1"/>
            <a:r>
              <a:rPr lang="en-US" dirty="0">
                <a:hlinkClick r:id="rId8" action="ppaction://hlinksldjump"/>
              </a:rPr>
              <a:t>ExpressRoute Deep Dive</a:t>
            </a:r>
            <a:endParaRPr lang="en-US" dirty="0"/>
          </a:p>
          <a:p>
            <a:r>
              <a:rPr lang="en-US" dirty="0">
                <a:hlinkClick r:id="rId9" action="ppaction://hlinksldjump"/>
              </a:rPr>
              <a:t>Connecting </a:t>
            </a:r>
            <a:r>
              <a:rPr lang="en-US" dirty="0" err="1">
                <a:hlinkClick r:id="rId9" action="ppaction://hlinksldjump"/>
              </a:rPr>
              <a:t>Vnets</a:t>
            </a:r>
            <a:endParaRPr lang="en-US" dirty="0"/>
          </a:p>
          <a:p>
            <a:pPr lvl="1"/>
            <a:r>
              <a:rPr lang="en-US" dirty="0">
                <a:hlinkClick r:id="rId10" action="ppaction://hlinksldjump"/>
              </a:rPr>
              <a:t>With S2S VPN</a:t>
            </a:r>
            <a:endParaRPr lang="en-US" dirty="0"/>
          </a:p>
          <a:p>
            <a:pPr lvl="1"/>
            <a:r>
              <a:rPr lang="en-US" dirty="0" err="1">
                <a:hlinkClick r:id="rId11" action="ppaction://hlinksldjump"/>
              </a:rPr>
              <a:t>Vnet</a:t>
            </a:r>
            <a:r>
              <a:rPr lang="en-US" dirty="0">
                <a:hlinkClick r:id="rId11" action="ppaction://hlinksldjump"/>
              </a:rPr>
              <a:t> Peering</a:t>
            </a:r>
            <a:endParaRPr lang="en-US" dirty="0"/>
          </a:p>
          <a:p>
            <a:pPr lvl="1"/>
            <a:endParaRPr lang="en-US" dirty="0"/>
          </a:p>
        </p:txBody>
      </p:sp>
      <p:sp>
        <p:nvSpPr>
          <p:cNvPr id="4" name="Title 3">
            <a:extLst>
              <a:ext uri="{FF2B5EF4-FFF2-40B4-BE49-F238E27FC236}">
                <a16:creationId xmlns:a16="http://schemas.microsoft.com/office/drawing/2014/main" id="{E778FB71-0B21-4871-AEDD-C7A9CC852763}"/>
              </a:ext>
            </a:extLst>
          </p:cNvPr>
          <p:cNvSpPr>
            <a:spLocks noGrp="1"/>
          </p:cNvSpPr>
          <p:nvPr>
            <p:ph type="title"/>
          </p:nvPr>
        </p:nvSpPr>
        <p:spPr/>
        <p:txBody>
          <a:bodyPr/>
          <a:lstStyle/>
          <a:p>
            <a:r>
              <a:rPr lang="en-US" dirty="0"/>
              <a:t>Content</a:t>
            </a:r>
          </a:p>
        </p:txBody>
      </p:sp>
      <p:sp>
        <p:nvSpPr>
          <p:cNvPr id="6" name="Text Placeholder 4">
            <a:extLst>
              <a:ext uri="{FF2B5EF4-FFF2-40B4-BE49-F238E27FC236}">
                <a16:creationId xmlns:a16="http://schemas.microsoft.com/office/drawing/2014/main" id="{11C92665-87C3-46AB-B0FC-823323B45396}"/>
              </a:ext>
            </a:extLst>
          </p:cNvPr>
          <p:cNvSpPr txBox="1">
            <a:spLocks/>
          </p:cNvSpPr>
          <p:nvPr/>
        </p:nvSpPr>
        <p:spPr>
          <a:xfrm>
            <a:off x="7056437" y="1058862"/>
            <a:ext cx="6400799"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linkClick r:id="rId12" action="ppaction://hlinksldjump"/>
              </a:rPr>
              <a:t>Traffic Manager</a:t>
            </a:r>
            <a:endParaRPr lang="en-US" dirty="0"/>
          </a:p>
          <a:p>
            <a:r>
              <a:rPr lang="en-US" dirty="0">
                <a:hlinkClick r:id="rId13" action="ppaction://hlinksldjump"/>
              </a:rPr>
              <a:t>Azure DNS</a:t>
            </a:r>
            <a:endParaRPr lang="en-US" dirty="0">
              <a:hlinkClick r:id="rId14" action="ppaction://hlinksldjump"/>
            </a:endParaRPr>
          </a:p>
          <a:p>
            <a:r>
              <a:rPr lang="en-US" dirty="0">
                <a:hlinkClick r:id="rId14" action="ppaction://hlinksldjump"/>
              </a:rPr>
              <a:t>Routing Deep Dive</a:t>
            </a:r>
            <a:endParaRPr lang="en-US" dirty="0"/>
          </a:p>
          <a:p>
            <a:r>
              <a:rPr lang="en-US" dirty="0">
                <a:hlinkClick r:id="rId15" action="ppaction://hlinksldjump"/>
              </a:rPr>
              <a:t>NVAs</a:t>
            </a:r>
            <a:endParaRPr lang="en-US" dirty="0"/>
          </a:p>
          <a:p>
            <a:r>
              <a:rPr lang="en-US" dirty="0">
                <a:hlinkClick r:id="rId16" action="ppaction://hlinksldjump"/>
              </a:rPr>
              <a:t>Automation</a:t>
            </a:r>
            <a:endParaRPr lang="en-US" dirty="0"/>
          </a:p>
          <a:p>
            <a:r>
              <a:rPr lang="en-US" dirty="0">
                <a:hlinkClick r:id="rId17" action="ppaction://hlinksldjump"/>
              </a:rPr>
              <a:t>Monitoring</a:t>
            </a:r>
            <a:endParaRPr lang="en-US" dirty="0"/>
          </a:p>
        </p:txBody>
      </p:sp>
    </p:spTree>
    <p:extLst>
      <p:ext uri="{BB962C8B-B14F-4D97-AF65-F5344CB8AC3E}">
        <p14:creationId xmlns:p14="http://schemas.microsoft.com/office/powerpoint/2010/main" val="34546394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Application Gateway key facts</a:t>
            </a:r>
          </a:p>
        </p:txBody>
      </p:sp>
      <p:sp>
        <p:nvSpPr>
          <p:cNvPr id="6" name="Text Placeholder 5"/>
          <p:cNvSpPr>
            <a:spLocks noGrp="1"/>
          </p:cNvSpPr>
          <p:nvPr>
            <p:ph type="body" sz="quarter" idx="10"/>
          </p:nvPr>
        </p:nvSpPr>
        <p:spPr>
          <a:xfrm>
            <a:off x="274638" y="1212850"/>
            <a:ext cx="11887200" cy="3508653"/>
          </a:xfrm>
        </p:spPr>
        <p:txBody>
          <a:bodyPr/>
          <a:lstStyle/>
          <a:p>
            <a:pPr marL="742950" indent="-742950">
              <a:buFont typeface="+mj-lt"/>
              <a:buAutoNum type="arabicPeriod"/>
            </a:pPr>
            <a:r>
              <a:rPr lang="en-US" sz="3600" dirty="0"/>
              <a:t>Publish HTTP(S) applications (internet or in a VNet)</a:t>
            </a:r>
          </a:p>
          <a:p>
            <a:pPr marL="742950" lvl="1" indent="-742950">
              <a:buFont typeface="+mj-lt"/>
              <a:buAutoNum type="arabicPeriod" startAt="2"/>
            </a:pPr>
            <a:r>
              <a:rPr lang="en-US" sz="3600" dirty="0">
                <a:gradFill>
                  <a:gsLst>
                    <a:gs pos="1250">
                      <a:schemeClr val="tx2"/>
                    </a:gs>
                    <a:gs pos="99000">
                      <a:schemeClr val="tx2"/>
                    </a:gs>
                  </a:gsLst>
                  <a:lin ang="5400000" scaled="0"/>
                </a:gradFill>
                <a:latin typeface="+mj-lt"/>
              </a:rPr>
              <a:t>TLS termination/offloading</a:t>
            </a:r>
          </a:p>
          <a:p>
            <a:pPr marL="742950" lvl="1" indent="-742950">
              <a:buFont typeface="+mj-lt"/>
              <a:buAutoNum type="arabicPeriod" startAt="2"/>
            </a:pPr>
            <a:r>
              <a:rPr lang="en-US" sz="3600" dirty="0">
                <a:gradFill>
                  <a:gsLst>
                    <a:gs pos="1250">
                      <a:schemeClr val="tx2"/>
                    </a:gs>
                    <a:gs pos="99000">
                      <a:schemeClr val="tx2"/>
                    </a:gs>
                  </a:gsLst>
                  <a:lin ang="5400000" scaled="0"/>
                </a:gradFill>
                <a:latin typeface="+mj-lt"/>
              </a:rPr>
              <a:t>Load balancing across multiple backend instances with cookie-based session affinity</a:t>
            </a:r>
          </a:p>
          <a:p>
            <a:pPr marL="742950" lvl="1" indent="-742950">
              <a:buFont typeface="+mj-lt"/>
              <a:buAutoNum type="arabicPeriod" startAt="2"/>
            </a:pPr>
            <a:r>
              <a:rPr lang="en-US" sz="3600" dirty="0">
                <a:gradFill>
                  <a:gsLst>
                    <a:gs pos="1250">
                      <a:schemeClr val="tx2"/>
                    </a:gs>
                    <a:gs pos="99000">
                      <a:schemeClr val="tx2"/>
                    </a:gs>
                  </a:gsLst>
                  <a:lin ang="5400000" scaled="0"/>
                </a:gradFill>
                <a:latin typeface="+mj-lt"/>
              </a:rPr>
              <a:t>(Optional) Web application firewalling based on Apache’s </a:t>
            </a:r>
            <a:r>
              <a:rPr lang="en-US" sz="3600" dirty="0" err="1">
                <a:gradFill>
                  <a:gsLst>
                    <a:gs pos="1250">
                      <a:schemeClr val="tx2"/>
                    </a:gs>
                    <a:gs pos="99000">
                      <a:schemeClr val="tx2"/>
                    </a:gs>
                  </a:gsLst>
                  <a:lin ang="5400000" scaled="0"/>
                </a:gradFill>
                <a:latin typeface="+mj-lt"/>
              </a:rPr>
              <a:t>ModSecurity</a:t>
            </a:r>
            <a:endParaRPr lang="en-US" sz="1800"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32659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Deploying Application Gateways</a:t>
            </a:r>
          </a:p>
        </p:txBody>
      </p:sp>
      <p:sp>
        <p:nvSpPr>
          <p:cNvPr id="6" name="Text Placeholder 5"/>
          <p:cNvSpPr>
            <a:spLocks noGrp="1"/>
          </p:cNvSpPr>
          <p:nvPr>
            <p:ph type="body" sz="quarter" idx="10"/>
          </p:nvPr>
        </p:nvSpPr>
        <p:spPr>
          <a:xfrm>
            <a:off x="274638" y="1212850"/>
            <a:ext cx="11887200" cy="738664"/>
          </a:xfrm>
        </p:spPr>
        <p:txBody>
          <a:bodyPr/>
          <a:lstStyle/>
          <a:p>
            <a:r>
              <a:rPr lang="en-US" dirty="0"/>
              <a:t>Dedicated subnet is required</a:t>
            </a:r>
          </a:p>
        </p:txBody>
      </p:sp>
      <p:sp>
        <p:nvSpPr>
          <p:cNvPr id="2" name="TextBox 1"/>
          <p:cNvSpPr txBox="1"/>
          <p:nvPr/>
        </p:nvSpPr>
        <p:spPr>
          <a:xfrm>
            <a:off x="7492897" y="1332572"/>
            <a:ext cx="4754894" cy="358867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marL="584200" lvl="1" indent="-241300" defTabSz="914400">
              <a:lnSpc>
                <a:spcPct val="90000"/>
              </a:lnSpc>
              <a:spcBef>
                <a:spcPct val="20000"/>
              </a:spcBef>
              <a:buSzPct val="90000"/>
              <a:buFont typeface="Wingdings" panose="05000000000000000000" pitchFamily="2" charset="2"/>
              <a:buChar char="§"/>
              <a:defRPr/>
            </a:pPr>
            <a:r>
              <a:rPr lang="en-US" sz="2000" kern="0" dirty="0">
                <a:gradFill>
                  <a:gsLst>
                    <a:gs pos="1250">
                      <a:schemeClr val="tx1"/>
                    </a:gs>
                    <a:gs pos="100000">
                      <a:schemeClr val="tx1"/>
                    </a:gs>
                  </a:gsLst>
                  <a:lin ang="5400000" scaled="0"/>
                </a:gradFill>
              </a:rPr>
              <a:t>Dedicated subnet must be large enough to contain the configured number of instances + 1 </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HA &amp; horizontal scalability: up to 10 instances</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lang="en-US" sz="2000" kern="0" dirty="0">
                <a:gradFill>
                  <a:gsLst>
                    <a:gs pos="1250">
                      <a:schemeClr val="tx1"/>
                    </a:gs>
                    <a:gs pos="100000">
                      <a:schemeClr val="tx1"/>
                    </a:gs>
                  </a:gsLst>
                  <a:lin ang="5400000" scaled="0"/>
                </a:gradFill>
              </a:rPr>
              <a:t>Vertical scalability: Small, Medium, Large instances</a:t>
            </a:r>
            <a:endPar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At most 1 public VIP and 1 private VIP</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lang="en-US" sz="2000" kern="0" dirty="0">
                <a:gradFill>
                  <a:gsLst>
                    <a:gs pos="1250">
                      <a:schemeClr val="tx1"/>
                    </a:gs>
                    <a:gs pos="100000">
                      <a:schemeClr val="tx1"/>
                    </a:gs>
                  </a:gsLst>
                  <a:lin ang="5400000" scaled="0"/>
                </a:gradFill>
              </a:rPr>
              <a:t>Private VIP must be in the application gateway subnet</a:t>
            </a:r>
            <a:endPar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39" name="Rectangle 38"/>
          <p:cNvSpPr/>
          <p:nvPr/>
        </p:nvSpPr>
        <p:spPr bwMode="auto">
          <a:xfrm>
            <a:off x="366141" y="2857189"/>
            <a:ext cx="495169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Rectangle: Rounded Corners 40"/>
          <p:cNvSpPr/>
          <p:nvPr/>
        </p:nvSpPr>
        <p:spPr bwMode="auto">
          <a:xfrm>
            <a:off x="2194921" y="262940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VNet2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43" name="Rectangle 42"/>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5" name="Rectangle 44"/>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 name="Rectangle 45"/>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7" name="Rectangle 46"/>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Rectangle: Rounded Corners 48"/>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59" name="Rectangle 5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8" name="Rectangle: Rounded Corners 67"/>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it-IT" sz="1200" kern="0" dirty="0" err="1">
                <a:solidFill>
                  <a:schemeClr val="tx1"/>
                </a:solidFill>
              </a:rPr>
              <a:t>MyAGWsubnet</a:t>
            </a:r>
            <a:endParaRPr kumimoji="0" lang="it-IT" sz="12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tx1"/>
                </a:solidFill>
                <a:effectLst/>
                <a:uLnTx/>
                <a:uFillTx/>
              </a:rPr>
              <a:t>10.57.2.0/28</a:t>
            </a:r>
            <a:endParaRPr kumimoji="0" lang="en-US" sz="1200" b="0" i="0" u="none" strike="noStrike" kern="0" cap="none" spc="0" normalizeH="0" baseline="0" noProof="0" dirty="0">
              <a:ln>
                <a:noFill/>
              </a:ln>
              <a:solidFill>
                <a:schemeClr val="tx1"/>
              </a:solidFill>
              <a:effectLst/>
              <a:uLnTx/>
              <a:uFillTx/>
            </a:endParaRPr>
          </a:p>
        </p:txBody>
      </p:sp>
      <p:sp>
        <p:nvSpPr>
          <p:cNvPr id="74" name="Rectangle 73"/>
          <p:cNvSpPr/>
          <p:nvPr/>
        </p:nvSpPr>
        <p:spPr bwMode="auto">
          <a:xfrm>
            <a:off x="549667" y="5394857"/>
            <a:ext cx="6582970"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a:t>
            </a:r>
            <a:r>
              <a:rPr lang="it-IT" sz="1400" kern="0" dirty="0">
                <a:gradFill>
                  <a:gsLst>
                    <a:gs pos="5439">
                      <a:srgbClr val="F8F8F8"/>
                    </a:gs>
                    <a:gs pos="10000">
                      <a:srgbClr val="F8F8F8"/>
                    </a:gs>
                  </a:gsLst>
                  <a:lin ang="5400000" scaled="0"/>
                </a:gradFill>
              </a:rPr>
              <a:t> (Azure VM Switch) 	 			   </a:t>
            </a:r>
            <a:endParaRPr lang="en-US" sz="1400" kern="0" dirty="0">
              <a:gradFill>
                <a:gsLst>
                  <a:gs pos="5439">
                    <a:srgbClr val="F8F8F8"/>
                  </a:gs>
                  <a:gs pos="10000">
                    <a:srgbClr val="F8F8F8"/>
                  </a:gs>
                </a:gsLst>
                <a:lin ang="5400000" scaled="0"/>
              </a:gradFill>
            </a:endParaRPr>
          </a:p>
        </p:txBody>
      </p:sp>
      <p:sp>
        <p:nvSpPr>
          <p:cNvPr id="75" name="Rectangle 74"/>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8" name="Rectangle 77"/>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8" name="Rectangle 87"/>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3" name="Straight Connector 92"/>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5528569" y="5512437"/>
            <a:ext cx="14663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Azure Load Balancer </a:t>
            </a:r>
          </a:p>
        </p:txBody>
      </p:sp>
      <p:sp>
        <p:nvSpPr>
          <p:cNvPr id="100" name="Text Placeholder 5"/>
          <p:cNvSpPr txBox="1">
            <a:spLocks/>
          </p:cNvSpPr>
          <p:nvPr/>
        </p:nvSpPr>
        <p:spPr>
          <a:xfrm>
            <a:off x="7559620" y="6131585"/>
            <a:ext cx="2143299"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lang="it-IT" sz="1600" dirty="0"/>
              <a:t>P</a:t>
            </a:r>
            <a:r>
              <a:rPr kumimoji="0" lang="it-IT" sz="16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ublic</a:t>
            </a:r>
            <a:r>
              <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VIP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40.112.124.15</a:t>
            </a:r>
            <a:endPar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cxnSp>
        <p:nvCxnSpPr>
          <p:cNvPr id="101" name="Straight Connector 100"/>
          <p:cNvCxnSpPr>
            <a:cxnSpLocks/>
            <a:stCxn id="100" idx="0"/>
            <a:endCxn id="103" idx="6"/>
          </p:cNvCxnSpPr>
          <p:nvPr/>
        </p:nvCxnSpPr>
        <p:spPr>
          <a:xfrm flipH="1" flipV="1">
            <a:off x="7697019" y="5886238"/>
            <a:ext cx="934251" cy="2453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a:endCxn id="103" idx="2"/>
          </p:cNvCxnSpPr>
          <p:nvPr/>
        </p:nvCxnSpPr>
        <p:spPr>
          <a:xfrm>
            <a:off x="7136581" y="5886238"/>
            <a:ext cx="2856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Oval 102"/>
          <p:cNvSpPr/>
          <p:nvPr/>
        </p:nvSpPr>
        <p:spPr bwMode="auto">
          <a:xfrm>
            <a:off x="7422222" y="5760614"/>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Rectangle 103"/>
          <p:cNvSpPr/>
          <p:nvPr/>
        </p:nvSpPr>
        <p:spPr bwMode="auto">
          <a:xfrm>
            <a:off x="3531787" y="4246871"/>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3257470" y="463583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3670715" y="4127011"/>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07" name="Straight Connector 106"/>
          <p:cNvCxnSpPr>
            <a:cxnSpLocks/>
            <a:stCxn id="105" idx="2"/>
          </p:cNvCxnSpPr>
          <p:nvPr/>
        </p:nvCxnSpPr>
        <p:spPr>
          <a:xfrm flipH="1">
            <a:off x="3344753" y="4812686"/>
            <a:ext cx="6899" cy="602195"/>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bwMode="auto">
          <a:xfrm>
            <a:off x="3373306" y="4342459"/>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rPr>
              <a:t>Gateway</a:t>
            </a:r>
          </a:p>
        </p:txBody>
      </p:sp>
      <p:sp>
        <p:nvSpPr>
          <p:cNvPr id="109" name="Rectangle 108"/>
          <p:cNvSpPr/>
          <p:nvPr/>
        </p:nvSpPr>
        <p:spPr bwMode="auto">
          <a:xfrm>
            <a:off x="3165548" y="4008185"/>
            <a:ext cx="1476917" cy="854292"/>
          </a:xfrm>
          <a:prstGeom prst="rect">
            <a:avLst/>
          </a:prstGeom>
          <a:no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0" name="Straight Connector 109"/>
          <p:cNvCxnSpPr>
            <a:cxnSpLocks/>
            <a:stCxn id="109" idx="3"/>
            <a:endCxn id="111" idx="2"/>
          </p:cNvCxnSpPr>
          <p:nvPr/>
        </p:nvCxnSpPr>
        <p:spPr>
          <a:xfrm>
            <a:off x="4642465" y="4435331"/>
            <a:ext cx="142082" cy="424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auto">
          <a:xfrm>
            <a:off x="4784547" y="4313952"/>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Text Placeholder 5"/>
          <p:cNvSpPr txBox="1">
            <a:spLocks/>
          </p:cNvSpPr>
          <p:nvPr/>
        </p:nvSpPr>
        <p:spPr>
          <a:xfrm>
            <a:off x="5097544" y="3556389"/>
            <a:ext cx="2143299"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lang="it-IT" sz="1600" dirty="0" err="1"/>
              <a:t>Internal</a:t>
            </a:r>
            <a:r>
              <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VIP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10.57.2.13</a:t>
            </a:r>
            <a:endParaRPr kumimoji="0" lang="it-IT"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cxnSp>
        <p:nvCxnSpPr>
          <p:cNvPr id="113" name="Straight Connector 112"/>
          <p:cNvCxnSpPr>
            <a:cxnSpLocks/>
            <a:endCxn id="111" idx="6"/>
          </p:cNvCxnSpPr>
          <p:nvPr/>
        </p:nvCxnSpPr>
        <p:spPr>
          <a:xfrm flipH="1">
            <a:off x="5059344" y="4196831"/>
            <a:ext cx="763663" cy="2427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109" idx="2"/>
            <a:endCxn id="99" idx="1"/>
          </p:cNvCxnSpPr>
          <p:nvPr/>
        </p:nvCxnSpPr>
        <p:spPr>
          <a:xfrm rot="16200000" flipH="1">
            <a:off x="4209302" y="4557182"/>
            <a:ext cx="1013973" cy="1624562"/>
          </a:xfrm>
          <a:prstGeom prst="bentConnector2">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76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Resource-level view</a:t>
            </a:r>
          </a:p>
        </p:txBody>
      </p:sp>
      <p:sp>
        <p:nvSpPr>
          <p:cNvPr id="72" name="Rectangle 71"/>
          <p:cNvSpPr/>
          <p:nvPr/>
        </p:nvSpPr>
        <p:spPr bwMode="auto">
          <a:xfrm>
            <a:off x="10916550" y="3802342"/>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Web Server</a:t>
            </a:r>
          </a:p>
        </p:txBody>
      </p:sp>
      <p:sp>
        <p:nvSpPr>
          <p:cNvPr id="76" name="Oval 75"/>
          <p:cNvSpPr/>
          <p:nvPr/>
        </p:nvSpPr>
        <p:spPr bwMode="auto">
          <a:xfrm rot="10800000">
            <a:off x="1520592" y="2828692"/>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5" name="Rectangle 84"/>
          <p:cNvSpPr/>
          <p:nvPr/>
        </p:nvSpPr>
        <p:spPr bwMode="auto">
          <a:xfrm>
            <a:off x="10894999" y="2009479"/>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Web Server</a:t>
            </a:r>
          </a:p>
        </p:txBody>
      </p:sp>
      <p:sp>
        <p:nvSpPr>
          <p:cNvPr id="89" name="Rectangle 88"/>
          <p:cNvSpPr/>
          <p:nvPr/>
        </p:nvSpPr>
        <p:spPr bwMode="auto">
          <a:xfrm>
            <a:off x="10916550" y="5637652"/>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Web Server</a:t>
            </a:r>
          </a:p>
        </p:txBody>
      </p:sp>
      <p:sp>
        <p:nvSpPr>
          <p:cNvPr id="97" name="TextBox 96"/>
          <p:cNvSpPr txBox="1"/>
          <p:nvPr/>
        </p:nvSpPr>
        <p:spPr>
          <a:xfrm>
            <a:off x="1161277" y="2143984"/>
            <a:ext cx="1103073"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Public VIP</a:t>
            </a:r>
          </a:p>
        </p:txBody>
      </p:sp>
      <p:sp>
        <p:nvSpPr>
          <p:cNvPr id="47" name="Oval 46"/>
          <p:cNvSpPr/>
          <p:nvPr/>
        </p:nvSpPr>
        <p:spPr bwMode="auto">
          <a:xfrm rot="10800000">
            <a:off x="1518850" y="4929278"/>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TextBox 48"/>
          <p:cNvSpPr txBox="1"/>
          <p:nvPr/>
        </p:nvSpPr>
        <p:spPr>
          <a:xfrm>
            <a:off x="1125818" y="4260908"/>
            <a:ext cx="1173991"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Private VIP</a:t>
            </a:r>
          </a:p>
        </p:txBody>
      </p:sp>
      <p:sp>
        <p:nvSpPr>
          <p:cNvPr id="54" name="Rectangle 53"/>
          <p:cNvSpPr/>
          <p:nvPr/>
        </p:nvSpPr>
        <p:spPr bwMode="auto">
          <a:xfrm>
            <a:off x="10894999" y="2884230"/>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Web Server</a:t>
            </a:r>
          </a:p>
        </p:txBody>
      </p:sp>
      <p:sp>
        <p:nvSpPr>
          <p:cNvPr id="56" name="Rectangle 55"/>
          <p:cNvSpPr/>
          <p:nvPr/>
        </p:nvSpPr>
        <p:spPr bwMode="auto">
          <a:xfrm>
            <a:off x="10916550" y="4720454"/>
            <a:ext cx="1245287" cy="67541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Web Server</a:t>
            </a:r>
          </a:p>
        </p:txBody>
      </p:sp>
      <p:sp>
        <p:nvSpPr>
          <p:cNvPr id="60" name="Rectangle 59"/>
          <p:cNvSpPr/>
          <p:nvPr/>
        </p:nvSpPr>
        <p:spPr bwMode="auto">
          <a:xfrm>
            <a:off x="10202464" y="1926096"/>
            <a:ext cx="463319" cy="170687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1" name="Rectangle 60"/>
          <p:cNvSpPr/>
          <p:nvPr/>
        </p:nvSpPr>
        <p:spPr bwMode="auto">
          <a:xfrm flipH="1">
            <a:off x="10202463" y="4622183"/>
            <a:ext cx="463320" cy="1794298"/>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Rectangle 62"/>
          <p:cNvSpPr/>
          <p:nvPr/>
        </p:nvSpPr>
        <p:spPr bwMode="auto">
          <a:xfrm flipH="1">
            <a:off x="10094886" y="2797689"/>
            <a:ext cx="696489" cy="268759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8" name="Oval 87"/>
          <p:cNvSpPr/>
          <p:nvPr/>
        </p:nvSpPr>
        <p:spPr bwMode="auto">
          <a:xfrm rot="10800000">
            <a:off x="10249909" y="2199485"/>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0" name="Straight Connector 89"/>
          <p:cNvCxnSpPr>
            <a:cxnSpLocks/>
            <a:endCxn id="88" idx="2"/>
          </p:cNvCxnSpPr>
          <p:nvPr/>
        </p:nvCxnSpPr>
        <p:spPr>
          <a:xfrm flipH="1">
            <a:off x="10637837" y="2381370"/>
            <a:ext cx="52844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auto">
          <a:xfrm rot="10800000">
            <a:off x="10249909" y="3071079"/>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2" name="Straight Connector 91"/>
          <p:cNvCxnSpPr>
            <a:cxnSpLocks/>
            <a:endCxn id="91" idx="2"/>
          </p:cNvCxnSpPr>
          <p:nvPr/>
        </p:nvCxnSpPr>
        <p:spPr>
          <a:xfrm flipH="1">
            <a:off x="10637837" y="3252964"/>
            <a:ext cx="52844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rot="10800000">
            <a:off x="10248990" y="3942671"/>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4" name="Straight Connector 93"/>
          <p:cNvCxnSpPr>
            <a:cxnSpLocks/>
            <a:endCxn id="93" idx="2"/>
          </p:cNvCxnSpPr>
          <p:nvPr/>
        </p:nvCxnSpPr>
        <p:spPr>
          <a:xfrm flipH="1">
            <a:off x="10636918" y="4124556"/>
            <a:ext cx="55150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Oval 94"/>
          <p:cNvSpPr/>
          <p:nvPr/>
        </p:nvSpPr>
        <p:spPr bwMode="auto">
          <a:xfrm rot="10800000">
            <a:off x="10248990" y="4909554"/>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6" name="Straight Connector 95"/>
          <p:cNvCxnSpPr>
            <a:cxnSpLocks/>
            <a:endCxn id="95" idx="2"/>
          </p:cNvCxnSpPr>
          <p:nvPr/>
        </p:nvCxnSpPr>
        <p:spPr>
          <a:xfrm flipH="1">
            <a:off x="10636918" y="5091439"/>
            <a:ext cx="55150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p:cNvSpPr/>
          <p:nvPr/>
        </p:nvSpPr>
        <p:spPr bwMode="auto">
          <a:xfrm rot="10800000">
            <a:off x="10248990" y="5792261"/>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9" name="Straight Connector 98"/>
          <p:cNvCxnSpPr>
            <a:cxnSpLocks/>
            <a:endCxn id="98" idx="2"/>
          </p:cNvCxnSpPr>
          <p:nvPr/>
        </p:nvCxnSpPr>
        <p:spPr>
          <a:xfrm flipH="1">
            <a:off x="10636918" y="5974146"/>
            <a:ext cx="55150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bwMode="auto">
          <a:xfrm>
            <a:off x="2125614" y="1363662"/>
            <a:ext cx="7597823" cy="5486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5" name="Rectangle 34"/>
          <p:cNvSpPr/>
          <p:nvPr/>
        </p:nvSpPr>
        <p:spPr bwMode="auto">
          <a:xfrm>
            <a:off x="2292506" y="1925985"/>
            <a:ext cx="1251810" cy="152837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a:t>
            </a:r>
          </a:p>
        </p:txBody>
      </p:sp>
      <p:sp>
        <p:nvSpPr>
          <p:cNvPr id="50" name="Rectangle 49"/>
          <p:cNvSpPr/>
          <p:nvPr/>
        </p:nvSpPr>
        <p:spPr bwMode="auto">
          <a:xfrm>
            <a:off x="3761386" y="1925985"/>
            <a:ext cx="1339016" cy="61681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Listener</a:t>
            </a:r>
          </a:p>
        </p:txBody>
      </p:sp>
      <p:sp>
        <p:nvSpPr>
          <p:cNvPr id="68" name="TextBox 67"/>
          <p:cNvSpPr txBox="1"/>
          <p:nvPr/>
        </p:nvSpPr>
        <p:spPr>
          <a:xfrm>
            <a:off x="4054432" y="3229319"/>
            <a:ext cx="678107"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solidFill>
                  <a:schemeClr val="bg1"/>
                </a:solidFill>
              </a:rPr>
              <a:t>:</a:t>
            </a:r>
          </a:p>
          <a:p>
            <a:pPr algn="ctr">
              <a:lnSpc>
                <a:spcPct val="90000"/>
              </a:lnSpc>
              <a:spcAft>
                <a:spcPts val="600"/>
              </a:spcAft>
            </a:pPr>
            <a:r>
              <a:rPr lang="en-US" sz="4400" dirty="0">
                <a:solidFill>
                  <a:schemeClr val="bg1"/>
                </a:solidFill>
              </a:rPr>
              <a:t>:</a:t>
            </a:r>
          </a:p>
        </p:txBody>
      </p:sp>
      <p:sp>
        <p:nvSpPr>
          <p:cNvPr id="42" name="Rectangle 41"/>
          <p:cNvSpPr/>
          <p:nvPr/>
        </p:nvSpPr>
        <p:spPr bwMode="auto">
          <a:xfrm>
            <a:off x="2286402" y="3852334"/>
            <a:ext cx="1251810" cy="152837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a:t>
            </a:r>
          </a:p>
        </p:txBody>
      </p:sp>
      <p:sp>
        <p:nvSpPr>
          <p:cNvPr id="62" name="Rectangle 61"/>
          <p:cNvSpPr/>
          <p:nvPr/>
        </p:nvSpPr>
        <p:spPr bwMode="auto">
          <a:xfrm>
            <a:off x="3761386" y="2722540"/>
            <a:ext cx="1339016" cy="61681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Listener</a:t>
            </a:r>
          </a:p>
        </p:txBody>
      </p:sp>
      <p:sp>
        <p:nvSpPr>
          <p:cNvPr id="64" name="Rectangle 63"/>
          <p:cNvSpPr/>
          <p:nvPr/>
        </p:nvSpPr>
        <p:spPr bwMode="auto">
          <a:xfrm>
            <a:off x="3754195" y="4758329"/>
            <a:ext cx="1339016" cy="61681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Listener</a:t>
            </a:r>
          </a:p>
        </p:txBody>
      </p:sp>
      <p:sp>
        <p:nvSpPr>
          <p:cNvPr id="65" name="Rectangle 64"/>
          <p:cNvSpPr/>
          <p:nvPr/>
        </p:nvSpPr>
        <p:spPr bwMode="auto">
          <a:xfrm>
            <a:off x="5294948" y="1923241"/>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HTTP settings</a:t>
            </a:r>
          </a:p>
        </p:txBody>
      </p:sp>
      <p:sp>
        <p:nvSpPr>
          <p:cNvPr id="66" name="Rectangle 65"/>
          <p:cNvSpPr/>
          <p:nvPr/>
        </p:nvSpPr>
        <p:spPr bwMode="auto">
          <a:xfrm>
            <a:off x="5294948" y="2722540"/>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HTTP settings</a:t>
            </a:r>
          </a:p>
        </p:txBody>
      </p:sp>
      <p:sp>
        <p:nvSpPr>
          <p:cNvPr id="70" name="Rectangle 69"/>
          <p:cNvSpPr/>
          <p:nvPr/>
        </p:nvSpPr>
        <p:spPr bwMode="auto">
          <a:xfrm>
            <a:off x="5294947" y="4758329"/>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HTTP settings</a:t>
            </a:r>
          </a:p>
        </p:txBody>
      </p:sp>
      <p:sp>
        <p:nvSpPr>
          <p:cNvPr id="71" name="TextBox 70"/>
          <p:cNvSpPr txBox="1"/>
          <p:nvPr/>
        </p:nvSpPr>
        <p:spPr>
          <a:xfrm>
            <a:off x="5581798" y="3229318"/>
            <a:ext cx="678107"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solidFill>
                  <a:schemeClr val="bg1"/>
                </a:solidFill>
              </a:rPr>
              <a:t>:</a:t>
            </a:r>
          </a:p>
          <a:p>
            <a:pPr algn="ctr">
              <a:lnSpc>
                <a:spcPct val="90000"/>
              </a:lnSpc>
              <a:spcAft>
                <a:spcPts val="600"/>
              </a:spcAft>
            </a:pPr>
            <a:r>
              <a:rPr lang="en-US" sz="4400" dirty="0">
                <a:solidFill>
                  <a:schemeClr val="bg1"/>
                </a:solidFill>
              </a:rPr>
              <a:t>:</a:t>
            </a:r>
          </a:p>
        </p:txBody>
      </p:sp>
      <p:sp>
        <p:nvSpPr>
          <p:cNvPr id="73" name="Rectangle 72"/>
          <p:cNvSpPr/>
          <p:nvPr/>
        </p:nvSpPr>
        <p:spPr bwMode="auto">
          <a:xfrm>
            <a:off x="6753374" y="1923241"/>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Custom Probe</a:t>
            </a:r>
          </a:p>
        </p:txBody>
      </p:sp>
      <p:sp>
        <p:nvSpPr>
          <p:cNvPr id="74" name="Rectangle 73"/>
          <p:cNvSpPr/>
          <p:nvPr/>
        </p:nvSpPr>
        <p:spPr bwMode="auto">
          <a:xfrm>
            <a:off x="6753374" y="2722540"/>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Custom Probe</a:t>
            </a:r>
          </a:p>
        </p:txBody>
      </p:sp>
      <p:sp>
        <p:nvSpPr>
          <p:cNvPr id="77" name="Rectangle 76"/>
          <p:cNvSpPr/>
          <p:nvPr/>
        </p:nvSpPr>
        <p:spPr bwMode="auto">
          <a:xfrm>
            <a:off x="6753373" y="4758329"/>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Custom Probe</a:t>
            </a:r>
          </a:p>
        </p:txBody>
      </p:sp>
      <p:sp>
        <p:nvSpPr>
          <p:cNvPr id="78" name="TextBox 77"/>
          <p:cNvSpPr txBox="1"/>
          <p:nvPr/>
        </p:nvSpPr>
        <p:spPr>
          <a:xfrm>
            <a:off x="7040224" y="3229318"/>
            <a:ext cx="678107"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solidFill>
                  <a:schemeClr val="bg1"/>
                </a:solidFill>
              </a:rPr>
              <a:t>:</a:t>
            </a:r>
          </a:p>
          <a:p>
            <a:pPr algn="ctr">
              <a:lnSpc>
                <a:spcPct val="90000"/>
              </a:lnSpc>
              <a:spcAft>
                <a:spcPts val="600"/>
              </a:spcAft>
            </a:pPr>
            <a:r>
              <a:rPr lang="en-US" sz="4400" dirty="0">
                <a:solidFill>
                  <a:schemeClr val="bg1"/>
                </a:solidFill>
              </a:rPr>
              <a:t>:</a:t>
            </a:r>
          </a:p>
        </p:txBody>
      </p:sp>
      <p:sp>
        <p:nvSpPr>
          <p:cNvPr id="79" name="Rectangle 78"/>
          <p:cNvSpPr/>
          <p:nvPr/>
        </p:nvSpPr>
        <p:spPr bwMode="auto">
          <a:xfrm>
            <a:off x="8210920" y="1923241"/>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Backend Pool</a:t>
            </a:r>
          </a:p>
        </p:txBody>
      </p:sp>
      <p:sp>
        <p:nvSpPr>
          <p:cNvPr id="80" name="Rectangle 79"/>
          <p:cNvSpPr/>
          <p:nvPr/>
        </p:nvSpPr>
        <p:spPr bwMode="auto">
          <a:xfrm>
            <a:off x="8210920" y="2722540"/>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Backend Pool</a:t>
            </a:r>
          </a:p>
        </p:txBody>
      </p:sp>
      <p:sp>
        <p:nvSpPr>
          <p:cNvPr id="81" name="Rectangle 80"/>
          <p:cNvSpPr/>
          <p:nvPr/>
        </p:nvSpPr>
        <p:spPr bwMode="auto">
          <a:xfrm>
            <a:off x="8210920" y="4758329"/>
            <a:ext cx="1251810" cy="6223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Backend Pool</a:t>
            </a:r>
          </a:p>
        </p:txBody>
      </p:sp>
      <p:sp>
        <p:nvSpPr>
          <p:cNvPr id="82" name="TextBox 81"/>
          <p:cNvSpPr txBox="1"/>
          <p:nvPr/>
        </p:nvSpPr>
        <p:spPr>
          <a:xfrm>
            <a:off x="8497771" y="3229318"/>
            <a:ext cx="678107"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solidFill>
                  <a:schemeClr val="bg1"/>
                </a:solidFill>
              </a:rPr>
              <a:t>:</a:t>
            </a:r>
          </a:p>
          <a:p>
            <a:pPr algn="ctr">
              <a:lnSpc>
                <a:spcPct val="90000"/>
              </a:lnSpc>
              <a:spcAft>
                <a:spcPts val="600"/>
              </a:spcAft>
            </a:pPr>
            <a:r>
              <a:rPr lang="en-US" sz="4400" dirty="0">
                <a:solidFill>
                  <a:schemeClr val="bg1"/>
                </a:solidFill>
              </a:rPr>
              <a:t>:</a:t>
            </a:r>
          </a:p>
        </p:txBody>
      </p:sp>
      <p:sp>
        <p:nvSpPr>
          <p:cNvPr id="83" name="Rectangle 82"/>
          <p:cNvSpPr/>
          <p:nvPr/>
        </p:nvSpPr>
        <p:spPr bwMode="auto">
          <a:xfrm>
            <a:off x="2286402" y="5548034"/>
            <a:ext cx="7170223" cy="3002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Rule</a:t>
            </a:r>
          </a:p>
        </p:txBody>
      </p:sp>
      <p:sp>
        <p:nvSpPr>
          <p:cNvPr id="84" name="Rectangle 83"/>
          <p:cNvSpPr/>
          <p:nvPr/>
        </p:nvSpPr>
        <p:spPr bwMode="auto">
          <a:xfrm>
            <a:off x="2286401" y="6370585"/>
            <a:ext cx="7170223" cy="3087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Rule</a:t>
            </a:r>
          </a:p>
        </p:txBody>
      </p:sp>
      <p:sp>
        <p:nvSpPr>
          <p:cNvPr id="86" name="Rectangle 85"/>
          <p:cNvSpPr/>
          <p:nvPr/>
        </p:nvSpPr>
        <p:spPr bwMode="auto">
          <a:xfrm>
            <a:off x="2292506" y="5955982"/>
            <a:ext cx="7170223" cy="30873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Rule</a:t>
            </a:r>
          </a:p>
        </p:txBody>
      </p:sp>
      <p:cxnSp>
        <p:nvCxnSpPr>
          <p:cNvPr id="100" name="Straight Connector 99"/>
          <p:cNvCxnSpPr>
            <a:cxnSpLocks/>
            <a:stCxn id="80" idx="3"/>
            <a:endCxn id="63" idx="3"/>
          </p:cNvCxnSpPr>
          <p:nvPr/>
        </p:nvCxnSpPr>
        <p:spPr>
          <a:xfrm>
            <a:off x="9462730" y="3033691"/>
            <a:ext cx="632156" cy="110779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a:cxnSpLocks/>
            <a:stCxn id="81" idx="3"/>
          </p:cNvCxnSpPr>
          <p:nvPr/>
        </p:nvCxnSpPr>
        <p:spPr>
          <a:xfrm>
            <a:off x="9462730" y="5069480"/>
            <a:ext cx="739733" cy="778842"/>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cxnSpLocks/>
          </p:cNvCxnSpPr>
          <p:nvPr/>
        </p:nvCxnSpPr>
        <p:spPr>
          <a:xfrm rot="10800000">
            <a:off x="1906779" y="3010577"/>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47" idx="2"/>
          </p:cNvCxnSpPr>
          <p:nvPr/>
        </p:nvCxnSpPr>
        <p:spPr>
          <a:xfrm rot="10800000">
            <a:off x="1906778" y="5111163"/>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a:stCxn id="79" idx="3"/>
          </p:cNvCxnSpPr>
          <p:nvPr/>
        </p:nvCxnSpPr>
        <p:spPr>
          <a:xfrm>
            <a:off x="9462730" y="2234392"/>
            <a:ext cx="732261" cy="335782"/>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p:cNvCxnSpPr>
            <a:cxnSpLocks/>
            <a:endCxn id="76" idx="6"/>
          </p:cNvCxnSpPr>
          <p:nvPr/>
        </p:nvCxnSpPr>
        <p:spPr>
          <a:xfrm>
            <a:off x="579437" y="3010577"/>
            <a:ext cx="941155" cy="0"/>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p:cNvCxnSpPr>
          <p:nvPr/>
        </p:nvCxnSpPr>
        <p:spPr>
          <a:xfrm>
            <a:off x="579437" y="5111163"/>
            <a:ext cx="941155" cy="0"/>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0047" y="2917374"/>
            <a:ext cx="1995647" cy="1292662"/>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HTTP(S) requests from outside the VNet</a:t>
            </a:r>
          </a:p>
        </p:txBody>
      </p:sp>
      <p:sp>
        <p:nvSpPr>
          <p:cNvPr id="75" name="TextBox 74"/>
          <p:cNvSpPr txBox="1"/>
          <p:nvPr/>
        </p:nvSpPr>
        <p:spPr>
          <a:xfrm>
            <a:off x="4375" y="5019193"/>
            <a:ext cx="1995647" cy="1043363"/>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HTTP(S) requests from the VNet</a:t>
            </a:r>
          </a:p>
        </p:txBody>
      </p:sp>
      <p:sp>
        <p:nvSpPr>
          <p:cNvPr id="10" name="Rectangle: Rounded Corners 9"/>
          <p:cNvSpPr/>
          <p:nvPr/>
        </p:nvSpPr>
        <p:spPr bwMode="auto">
          <a:xfrm>
            <a:off x="6753373" y="1126594"/>
            <a:ext cx="2552587" cy="533400"/>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Application Gateway</a:t>
            </a:r>
          </a:p>
        </p:txBody>
      </p:sp>
    </p:spTree>
    <p:extLst>
      <p:ext uri="{BB962C8B-B14F-4D97-AF65-F5344CB8AC3E}">
        <p14:creationId xmlns:p14="http://schemas.microsoft.com/office/powerpoint/2010/main" val="153583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Resource-level view – Frontend IP Configs</a:t>
            </a:r>
          </a:p>
        </p:txBody>
      </p:sp>
      <p:sp>
        <p:nvSpPr>
          <p:cNvPr id="103" name="Rectangle 102"/>
          <p:cNvSpPr/>
          <p:nvPr/>
        </p:nvSpPr>
        <p:spPr bwMode="auto">
          <a:xfrm>
            <a:off x="11065013" y="426804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4" name="Oval 103"/>
          <p:cNvSpPr/>
          <p:nvPr/>
        </p:nvSpPr>
        <p:spPr bwMode="auto">
          <a:xfrm rot="10800000">
            <a:off x="3939134" y="3516204"/>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1048669" y="288361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6" name="Rectangle 105"/>
          <p:cNvSpPr/>
          <p:nvPr/>
        </p:nvSpPr>
        <p:spPr bwMode="auto">
          <a:xfrm>
            <a:off x="11065013" y="568525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8" name="Oval 107"/>
          <p:cNvSpPr/>
          <p:nvPr/>
        </p:nvSpPr>
        <p:spPr bwMode="auto">
          <a:xfrm rot="10800000">
            <a:off x="3937812" y="513825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11048669" y="3559089"/>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1" name="Rectangle 110"/>
          <p:cNvSpPr/>
          <p:nvPr/>
        </p:nvSpPr>
        <p:spPr bwMode="auto">
          <a:xfrm>
            <a:off x="11065013" y="497700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2" name="Rectangle 111"/>
          <p:cNvSpPr/>
          <p:nvPr/>
        </p:nvSpPr>
        <p:spPr bwMode="auto">
          <a:xfrm>
            <a:off x="10523452" y="2819229"/>
            <a:ext cx="351380" cy="1318029"/>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3" name="Rectangle 112"/>
          <p:cNvSpPr/>
          <p:nvPr/>
        </p:nvSpPr>
        <p:spPr bwMode="auto">
          <a:xfrm flipH="1">
            <a:off x="10523451" y="4901118"/>
            <a:ext cx="351381" cy="138553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4" name="Rectangle 113"/>
          <p:cNvSpPr/>
          <p:nvPr/>
        </p:nvSpPr>
        <p:spPr bwMode="auto">
          <a:xfrm flipH="1">
            <a:off x="10441865" y="3492263"/>
            <a:ext cx="528216" cy="207533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5" name="Oval 114"/>
          <p:cNvSpPr/>
          <p:nvPr/>
        </p:nvSpPr>
        <p:spPr bwMode="auto">
          <a:xfrm rot="10800000">
            <a:off x="10559434" y="3030337"/>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6" name="Straight Connector 115"/>
          <p:cNvCxnSpPr>
            <a:cxnSpLocks/>
            <a:endCxn id="115" idx="2"/>
          </p:cNvCxnSpPr>
          <p:nvPr/>
        </p:nvCxnSpPr>
        <p:spPr>
          <a:xfrm flipH="1">
            <a:off x="10853638" y="3170786"/>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p:cNvSpPr/>
          <p:nvPr/>
        </p:nvSpPr>
        <p:spPr bwMode="auto">
          <a:xfrm rot="10800000">
            <a:off x="10559434" y="3703372"/>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8" name="Straight Connector 117"/>
          <p:cNvCxnSpPr>
            <a:cxnSpLocks/>
            <a:endCxn id="117" idx="2"/>
          </p:cNvCxnSpPr>
          <p:nvPr/>
        </p:nvCxnSpPr>
        <p:spPr>
          <a:xfrm flipH="1">
            <a:off x="10853638" y="3843822"/>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auto">
          <a:xfrm rot="10800000">
            <a:off x="10558737" y="4376406"/>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0" name="Straight Connector 119"/>
          <p:cNvCxnSpPr>
            <a:cxnSpLocks/>
            <a:endCxn id="119" idx="2"/>
          </p:cNvCxnSpPr>
          <p:nvPr/>
        </p:nvCxnSpPr>
        <p:spPr>
          <a:xfrm flipH="1">
            <a:off x="10852941" y="4516856"/>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bwMode="auto">
          <a:xfrm rot="10800000">
            <a:off x="10558737" y="512302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2" name="Straight Connector 121"/>
          <p:cNvCxnSpPr>
            <a:cxnSpLocks/>
            <a:endCxn id="121" idx="2"/>
          </p:cNvCxnSpPr>
          <p:nvPr/>
        </p:nvCxnSpPr>
        <p:spPr>
          <a:xfrm flipH="1">
            <a:off x="10852941" y="5263472"/>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rot="10800000">
            <a:off x="10558737" y="5804640"/>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a:cxnSpLocks/>
            <a:endCxn id="123" idx="2"/>
          </p:cNvCxnSpPr>
          <p:nvPr/>
        </p:nvCxnSpPr>
        <p:spPr>
          <a:xfrm flipH="1">
            <a:off x="10852941" y="5945089"/>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bwMode="auto">
          <a:xfrm>
            <a:off x="4397981" y="2384923"/>
            <a:ext cx="5762177" cy="42365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27" name="Rectangle 126"/>
          <p:cNvSpPr/>
          <p:nvPr/>
        </p:nvSpPr>
        <p:spPr bwMode="auto">
          <a:xfrm>
            <a:off x="5638548" y="2819143"/>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28" name="TextBox 127"/>
          <p:cNvSpPr txBox="1"/>
          <p:nvPr/>
        </p:nvSpPr>
        <p:spPr>
          <a:xfrm>
            <a:off x="586079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0" name="Rectangle 129"/>
          <p:cNvSpPr/>
          <p:nvPr/>
        </p:nvSpPr>
        <p:spPr bwMode="auto">
          <a:xfrm>
            <a:off x="5638548" y="3434234"/>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1" name="Rectangle 130"/>
          <p:cNvSpPr/>
          <p:nvPr/>
        </p:nvSpPr>
        <p:spPr bwMode="auto">
          <a:xfrm>
            <a:off x="5633095" y="5006248"/>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2" name="Rectangle 131"/>
          <p:cNvSpPr/>
          <p:nvPr/>
        </p:nvSpPr>
        <p:spPr bwMode="auto">
          <a:xfrm>
            <a:off x="6801599"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3" name="Rectangle 132"/>
          <p:cNvSpPr/>
          <p:nvPr/>
        </p:nvSpPr>
        <p:spPr bwMode="auto">
          <a:xfrm>
            <a:off x="6801599"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4" name="Rectangle 133"/>
          <p:cNvSpPr/>
          <p:nvPr/>
        </p:nvSpPr>
        <p:spPr bwMode="auto">
          <a:xfrm>
            <a:off x="680159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5" name="TextBox 134"/>
          <p:cNvSpPr txBox="1"/>
          <p:nvPr/>
        </p:nvSpPr>
        <p:spPr>
          <a:xfrm>
            <a:off x="7019146"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6" name="Rectangle 135"/>
          <p:cNvSpPr/>
          <p:nvPr/>
        </p:nvSpPr>
        <p:spPr bwMode="auto">
          <a:xfrm>
            <a:off x="7907667"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7" name="Rectangle 136"/>
          <p:cNvSpPr/>
          <p:nvPr/>
        </p:nvSpPr>
        <p:spPr bwMode="auto">
          <a:xfrm>
            <a:off x="7907667"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8" name="Rectangle 137"/>
          <p:cNvSpPr/>
          <p:nvPr/>
        </p:nvSpPr>
        <p:spPr bwMode="auto">
          <a:xfrm>
            <a:off x="7907666"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9" name="TextBox 138"/>
          <p:cNvSpPr txBox="1"/>
          <p:nvPr/>
        </p:nvSpPr>
        <p:spPr>
          <a:xfrm>
            <a:off x="812521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0" name="Rectangle 139"/>
          <p:cNvSpPr/>
          <p:nvPr/>
        </p:nvSpPr>
        <p:spPr bwMode="auto">
          <a:xfrm>
            <a:off x="9013068"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1" name="Rectangle 140"/>
          <p:cNvSpPr/>
          <p:nvPr/>
        </p:nvSpPr>
        <p:spPr bwMode="auto">
          <a:xfrm>
            <a:off x="9013068"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2" name="Rectangle 141"/>
          <p:cNvSpPr/>
          <p:nvPr/>
        </p:nvSpPr>
        <p:spPr bwMode="auto">
          <a:xfrm>
            <a:off x="901306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3" name="TextBox 142"/>
          <p:cNvSpPr txBox="1"/>
          <p:nvPr/>
        </p:nvSpPr>
        <p:spPr>
          <a:xfrm>
            <a:off x="9230615"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4" name="Rectangle 143"/>
          <p:cNvSpPr/>
          <p:nvPr/>
        </p:nvSpPr>
        <p:spPr bwMode="auto">
          <a:xfrm>
            <a:off x="4519923" y="5616050"/>
            <a:ext cx="5437886" cy="23187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5" name="Rectangle 144"/>
          <p:cNvSpPr/>
          <p:nvPr/>
        </p:nvSpPr>
        <p:spPr bwMode="auto">
          <a:xfrm>
            <a:off x="4519922" y="6251215"/>
            <a:ext cx="5437886" cy="23840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6" name="Rectangle 145"/>
          <p:cNvSpPr/>
          <p:nvPr/>
        </p:nvSpPr>
        <p:spPr bwMode="auto">
          <a:xfrm>
            <a:off x="4524552" y="5931063"/>
            <a:ext cx="5437886" cy="23840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cxnSp>
        <p:nvCxnSpPr>
          <p:cNvPr id="147" name="Straight Connector 146"/>
          <p:cNvCxnSpPr>
            <a:cxnSpLocks/>
            <a:stCxn id="141" idx="3"/>
            <a:endCxn id="114" idx="3"/>
          </p:cNvCxnSpPr>
          <p:nvPr/>
        </p:nvCxnSpPr>
        <p:spPr>
          <a:xfrm>
            <a:off x="9962439" y="3674502"/>
            <a:ext cx="479426" cy="855429"/>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p:cNvCxnSpPr>
            <a:cxnSpLocks/>
            <a:stCxn id="142" idx="3"/>
          </p:cNvCxnSpPr>
          <p:nvPr/>
        </p:nvCxnSpPr>
        <p:spPr>
          <a:xfrm>
            <a:off x="9962439" y="5246516"/>
            <a:ext cx="561012" cy="601413"/>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p:cNvCxnSpPr>
            <a:cxnSpLocks/>
          </p:cNvCxnSpPr>
          <p:nvPr/>
        </p:nvCxnSpPr>
        <p:spPr>
          <a:xfrm rot="10800000">
            <a:off x="4232017" y="365665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endCxn id="108" idx="2"/>
          </p:cNvCxnSpPr>
          <p:nvPr/>
        </p:nvCxnSpPr>
        <p:spPr>
          <a:xfrm rot="10800000">
            <a:off x="4232016" y="527870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a:stCxn id="140" idx="3"/>
          </p:cNvCxnSpPr>
          <p:nvPr/>
        </p:nvCxnSpPr>
        <p:spPr>
          <a:xfrm>
            <a:off x="9962439" y="3057292"/>
            <a:ext cx="555346" cy="25928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Callout: Line 101"/>
          <p:cNvSpPr/>
          <p:nvPr/>
        </p:nvSpPr>
        <p:spPr bwMode="auto">
          <a:xfrm>
            <a:off x="469031" y="1230871"/>
            <a:ext cx="2929806" cy="1775424"/>
          </a:xfrm>
          <a:prstGeom prst="borderCallout1">
            <a:avLst>
              <a:gd name="adj1" fmla="val 46223"/>
              <a:gd name="adj2" fmla="val 104223"/>
              <a:gd name="adj3" fmla="val 103002"/>
              <a:gd name="adj4" fmla="val 151273"/>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91440" defTabSz="932472" fontAlgn="base">
              <a:spcBef>
                <a:spcPct val="0"/>
              </a:spcBef>
              <a:spcAft>
                <a:spcPct val="0"/>
              </a:spcAft>
            </a:pPr>
            <a:r>
              <a:rPr lang="en-US" sz="1600" dirty="0">
                <a:solidFill>
                  <a:srgbClr val="505050"/>
                </a:solidFill>
              </a:rPr>
              <a:t>Define the VIPs that will receive the HTTP(S) request to be distributed to web servers</a:t>
            </a: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Max 1 internet-facing VIP</a:t>
            </a: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Max 1 internal VIP</a:t>
            </a:r>
          </a:p>
        </p:txBody>
      </p:sp>
      <p:sp>
        <p:nvSpPr>
          <p:cNvPr id="126" name="Rectangle 125"/>
          <p:cNvSpPr/>
          <p:nvPr/>
        </p:nvSpPr>
        <p:spPr bwMode="auto">
          <a:xfrm>
            <a:off x="4524552" y="2819143"/>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29" name="Rectangle 128"/>
          <p:cNvSpPr/>
          <p:nvPr/>
        </p:nvSpPr>
        <p:spPr bwMode="auto">
          <a:xfrm>
            <a:off x="4519923" y="4306649"/>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56" name="Rectangle: Rounded Corners 155"/>
          <p:cNvSpPr/>
          <p:nvPr/>
        </p:nvSpPr>
        <p:spPr bwMode="auto">
          <a:xfrm>
            <a:off x="7907666" y="2201862"/>
            <a:ext cx="1935878" cy="411886"/>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Application Gateway</a:t>
            </a:r>
          </a:p>
        </p:txBody>
      </p:sp>
      <p:sp>
        <p:nvSpPr>
          <p:cNvPr id="12" name="Oval 11"/>
          <p:cNvSpPr/>
          <p:nvPr/>
        </p:nvSpPr>
        <p:spPr bwMode="auto">
          <a:xfrm>
            <a:off x="4267301" y="2613749"/>
            <a:ext cx="1440389" cy="1552452"/>
          </a:xfrm>
          <a:prstGeom prst="ellipse">
            <a:avLst/>
          </a:prstGeom>
          <a:noFill/>
          <a:ln w="3810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7" name="Oval 156"/>
          <p:cNvSpPr/>
          <p:nvPr/>
        </p:nvSpPr>
        <p:spPr bwMode="auto">
          <a:xfrm>
            <a:off x="4290819" y="4137258"/>
            <a:ext cx="1440389" cy="1552452"/>
          </a:xfrm>
          <a:prstGeom prst="ellipse">
            <a:avLst/>
          </a:prstGeom>
          <a:noFill/>
          <a:ln w="3810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4" name="Straight Connector 13"/>
          <p:cNvCxnSpPr>
            <a:cxnSpLocks/>
            <a:endCxn id="157" idx="2"/>
          </p:cNvCxnSpPr>
          <p:nvPr/>
        </p:nvCxnSpPr>
        <p:spPr>
          <a:xfrm>
            <a:off x="3525408" y="2049462"/>
            <a:ext cx="765411" cy="28640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11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889" y="350477"/>
            <a:ext cx="11889564" cy="917575"/>
          </a:xfrm>
        </p:spPr>
        <p:txBody>
          <a:bodyPr/>
          <a:lstStyle/>
          <a:p>
            <a:r>
              <a:rPr lang="en-US" noProof="0" dirty="0"/>
              <a:t>Resource-level view – Listeners</a:t>
            </a:r>
          </a:p>
        </p:txBody>
      </p:sp>
      <p:sp>
        <p:nvSpPr>
          <p:cNvPr id="103" name="Rectangle 102"/>
          <p:cNvSpPr/>
          <p:nvPr/>
        </p:nvSpPr>
        <p:spPr bwMode="auto">
          <a:xfrm>
            <a:off x="11065013" y="426804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4" name="Oval 103"/>
          <p:cNvSpPr/>
          <p:nvPr/>
        </p:nvSpPr>
        <p:spPr bwMode="auto">
          <a:xfrm rot="10800000">
            <a:off x="3939134" y="3516204"/>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1048669" y="288361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6" name="Rectangle 105"/>
          <p:cNvSpPr/>
          <p:nvPr/>
        </p:nvSpPr>
        <p:spPr bwMode="auto">
          <a:xfrm>
            <a:off x="11065013" y="568525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8" name="Oval 107"/>
          <p:cNvSpPr/>
          <p:nvPr/>
        </p:nvSpPr>
        <p:spPr bwMode="auto">
          <a:xfrm rot="10800000">
            <a:off x="3937812" y="513825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11048669" y="3559089"/>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1" name="Rectangle 110"/>
          <p:cNvSpPr/>
          <p:nvPr/>
        </p:nvSpPr>
        <p:spPr bwMode="auto">
          <a:xfrm>
            <a:off x="11065013" y="497700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2" name="Rectangle 111"/>
          <p:cNvSpPr/>
          <p:nvPr/>
        </p:nvSpPr>
        <p:spPr bwMode="auto">
          <a:xfrm>
            <a:off x="10523452" y="2819229"/>
            <a:ext cx="351380" cy="1318029"/>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3" name="Rectangle 112"/>
          <p:cNvSpPr/>
          <p:nvPr/>
        </p:nvSpPr>
        <p:spPr bwMode="auto">
          <a:xfrm flipH="1">
            <a:off x="10523451" y="4901118"/>
            <a:ext cx="351381" cy="138553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4" name="Rectangle 113"/>
          <p:cNvSpPr/>
          <p:nvPr/>
        </p:nvSpPr>
        <p:spPr bwMode="auto">
          <a:xfrm flipH="1">
            <a:off x="10441865" y="3492263"/>
            <a:ext cx="528216" cy="207533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5" name="Oval 114"/>
          <p:cNvSpPr/>
          <p:nvPr/>
        </p:nvSpPr>
        <p:spPr bwMode="auto">
          <a:xfrm rot="10800000">
            <a:off x="10559434" y="3030337"/>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6" name="Straight Connector 115"/>
          <p:cNvCxnSpPr>
            <a:cxnSpLocks/>
            <a:endCxn id="115" idx="2"/>
          </p:cNvCxnSpPr>
          <p:nvPr/>
        </p:nvCxnSpPr>
        <p:spPr>
          <a:xfrm flipH="1">
            <a:off x="10853638" y="3170786"/>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p:cNvSpPr/>
          <p:nvPr/>
        </p:nvSpPr>
        <p:spPr bwMode="auto">
          <a:xfrm rot="10800000">
            <a:off x="10559434" y="3703372"/>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8" name="Straight Connector 117"/>
          <p:cNvCxnSpPr>
            <a:cxnSpLocks/>
            <a:endCxn id="117" idx="2"/>
          </p:cNvCxnSpPr>
          <p:nvPr/>
        </p:nvCxnSpPr>
        <p:spPr>
          <a:xfrm flipH="1">
            <a:off x="10853638" y="3843822"/>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auto">
          <a:xfrm rot="10800000">
            <a:off x="10558737" y="4376406"/>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0" name="Straight Connector 119"/>
          <p:cNvCxnSpPr>
            <a:cxnSpLocks/>
            <a:endCxn id="119" idx="2"/>
          </p:cNvCxnSpPr>
          <p:nvPr/>
        </p:nvCxnSpPr>
        <p:spPr>
          <a:xfrm flipH="1">
            <a:off x="10852941" y="4516856"/>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bwMode="auto">
          <a:xfrm rot="10800000">
            <a:off x="10558737" y="512302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2" name="Straight Connector 121"/>
          <p:cNvCxnSpPr>
            <a:cxnSpLocks/>
            <a:endCxn id="121" idx="2"/>
          </p:cNvCxnSpPr>
          <p:nvPr/>
        </p:nvCxnSpPr>
        <p:spPr>
          <a:xfrm flipH="1">
            <a:off x="10852941" y="5263472"/>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rot="10800000">
            <a:off x="10558737" y="5804640"/>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a:cxnSpLocks/>
            <a:endCxn id="123" idx="2"/>
          </p:cNvCxnSpPr>
          <p:nvPr/>
        </p:nvCxnSpPr>
        <p:spPr>
          <a:xfrm flipH="1">
            <a:off x="10852941" y="5945089"/>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bwMode="auto">
          <a:xfrm>
            <a:off x="4397981" y="2384923"/>
            <a:ext cx="5762177" cy="42365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27" name="Rectangle 126"/>
          <p:cNvSpPr/>
          <p:nvPr/>
        </p:nvSpPr>
        <p:spPr bwMode="auto">
          <a:xfrm>
            <a:off x="5638548" y="2819143"/>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28" name="TextBox 127"/>
          <p:cNvSpPr txBox="1"/>
          <p:nvPr/>
        </p:nvSpPr>
        <p:spPr>
          <a:xfrm>
            <a:off x="586079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0" name="Rectangle 129"/>
          <p:cNvSpPr/>
          <p:nvPr/>
        </p:nvSpPr>
        <p:spPr bwMode="auto">
          <a:xfrm>
            <a:off x="5638548" y="3434234"/>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1" name="Rectangle 130"/>
          <p:cNvSpPr/>
          <p:nvPr/>
        </p:nvSpPr>
        <p:spPr bwMode="auto">
          <a:xfrm>
            <a:off x="5633095" y="5006248"/>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2" name="Rectangle 131"/>
          <p:cNvSpPr/>
          <p:nvPr/>
        </p:nvSpPr>
        <p:spPr bwMode="auto">
          <a:xfrm>
            <a:off x="6801599"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3" name="Rectangle 132"/>
          <p:cNvSpPr/>
          <p:nvPr/>
        </p:nvSpPr>
        <p:spPr bwMode="auto">
          <a:xfrm>
            <a:off x="6801599"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4" name="Rectangle 133"/>
          <p:cNvSpPr/>
          <p:nvPr/>
        </p:nvSpPr>
        <p:spPr bwMode="auto">
          <a:xfrm>
            <a:off x="680159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5" name="TextBox 134"/>
          <p:cNvSpPr txBox="1"/>
          <p:nvPr/>
        </p:nvSpPr>
        <p:spPr>
          <a:xfrm>
            <a:off x="7019146"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6" name="Rectangle 135"/>
          <p:cNvSpPr/>
          <p:nvPr/>
        </p:nvSpPr>
        <p:spPr bwMode="auto">
          <a:xfrm>
            <a:off x="7907667"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7" name="Rectangle 136"/>
          <p:cNvSpPr/>
          <p:nvPr/>
        </p:nvSpPr>
        <p:spPr bwMode="auto">
          <a:xfrm>
            <a:off x="7907667"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8" name="Rectangle 137"/>
          <p:cNvSpPr/>
          <p:nvPr/>
        </p:nvSpPr>
        <p:spPr bwMode="auto">
          <a:xfrm>
            <a:off x="7907666"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9" name="TextBox 138"/>
          <p:cNvSpPr txBox="1"/>
          <p:nvPr/>
        </p:nvSpPr>
        <p:spPr>
          <a:xfrm>
            <a:off x="812521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0" name="Rectangle 139"/>
          <p:cNvSpPr/>
          <p:nvPr/>
        </p:nvSpPr>
        <p:spPr bwMode="auto">
          <a:xfrm>
            <a:off x="9013068"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1" name="Rectangle 140"/>
          <p:cNvSpPr/>
          <p:nvPr/>
        </p:nvSpPr>
        <p:spPr bwMode="auto">
          <a:xfrm>
            <a:off x="9013068"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2" name="Rectangle 141"/>
          <p:cNvSpPr/>
          <p:nvPr/>
        </p:nvSpPr>
        <p:spPr bwMode="auto">
          <a:xfrm>
            <a:off x="901306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3" name="TextBox 142"/>
          <p:cNvSpPr txBox="1"/>
          <p:nvPr/>
        </p:nvSpPr>
        <p:spPr>
          <a:xfrm>
            <a:off x="9230615"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4" name="Rectangle 143"/>
          <p:cNvSpPr/>
          <p:nvPr/>
        </p:nvSpPr>
        <p:spPr bwMode="auto">
          <a:xfrm>
            <a:off x="4519923" y="5616050"/>
            <a:ext cx="5437886" cy="23187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5" name="Rectangle 144"/>
          <p:cNvSpPr/>
          <p:nvPr/>
        </p:nvSpPr>
        <p:spPr bwMode="auto">
          <a:xfrm>
            <a:off x="4519922" y="6251215"/>
            <a:ext cx="5437886" cy="23840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6" name="Rectangle 145"/>
          <p:cNvSpPr/>
          <p:nvPr/>
        </p:nvSpPr>
        <p:spPr bwMode="auto">
          <a:xfrm>
            <a:off x="4524552" y="5931063"/>
            <a:ext cx="5437886" cy="23840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cxnSp>
        <p:nvCxnSpPr>
          <p:cNvPr id="147" name="Straight Connector 146"/>
          <p:cNvCxnSpPr>
            <a:cxnSpLocks/>
            <a:stCxn id="141" idx="3"/>
            <a:endCxn id="114" idx="3"/>
          </p:cNvCxnSpPr>
          <p:nvPr/>
        </p:nvCxnSpPr>
        <p:spPr>
          <a:xfrm>
            <a:off x="9962439" y="3674502"/>
            <a:ext cx="479426" cy="855429"/>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p:cNvCxnSpPr>
            <a:cxnSpLocks/>
            <a:stCxn id="142" idx="3"/>
          </p:cNvCxnSpPr>
          <p:nvPr/>
        </p:nvCxnSpPr>
        <p:spPr>
          <a:xfrm>
            <a:off x="9962439" y="5246516"/>
            <a:ext cx="561012" cy="601413"/>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p:cNvCxnSpPr>
            <a:cxnSpLocks/>
          </p:cNvCxnSpPr>
          <p:nvPr/>
        </p:nvCxnSpPr>
        <p:spPr>
          <a:xfrm rot="10800000">
            <a:off x="4232017" y="365665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endCxn id="108" idx="2"/>
          </p:cNvCxnSpPr>
          <p:nvPr/>
        </p:nvCxnSpPr>
        <p:spPr>
          <a:xfrm rot="10800000">
            <a:off x="4232016" y="527870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a:stCxn id="140" idx="3"/>
          </p:cNvCxnSpPr>
          <p:nvPr/>
        </p:nvCxnSpPr>
        <p:spPr>
          <a:xfrm>
            <a:off x="9962439" y="3057292"/>
            <a:ext cx="555346" cy="25928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Callout: Line 101"/>
          <p:cNvSpPr/>
          <p:nvPr/>
        </p:nvSpPr>
        <p:spPr bwMode="auto">
          <a:xfrm>
            <a:off x="305889" y="1230871"/>
            <a:ext cx="3187443" cy="3299060"/>
          </a:xfrm>
          <a:prstGeom prst="borderCallout1">
            <a:avLst>
              <a:gd name="adj1" fmla="val 12880"/>
              <a:gd name="adj2" fmla="val 101575"/>
              <a:gd name="adj3" fmla="val 42690"/>
              <a:gd name="adj4" fmla="val 16737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Listeners receive inbound requests</a:t>
            </a:r>
          </a:p>
          <a:p>
            <a:pPr marL="91440" defTabSz="932472" fontAlgn="base">
              <a:spcBef>
                <a:spcPct val="0"/>
              </a:spcBef>
              <a:spcAft>
                <a:spcPct val="0"/>
              </a:spcAft>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Listeners are associated to one Frontend IP Config, and one only</a:t>
            </a:r>
          </a:p>
          <a:p>
            <a:pPr marL="91440" defTabSz="932472" fontAlgn="base">
              <a:spcBef>
                <a:spcPct val="0"/>
              </a:spcBef>
              <a:spcAft>
                <a:spcPct val="0"/>
              </a:spcAft>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Listeners bind to a specific </a:t>
            </a:r>
            <a:r>
              <a:rPr lang="en-US" sz="1600" b="1" dirty="0">
                <a:solidFill>
                  <a:srgbClr val="505050"/>
                </a:solidFill>
              </a:rPr>
              <a:t>port</a:t>
            </a:r>
            <a:r>
              <a:rPr lang="en-US" sz="1600" dirty="0">
                <a:solidFill>
                  <a:srgbClr val="505050"/>
                </a:solidFill>
              </a:rPr>
              <a:t> of the associated VIP</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Each listener can receive requests for a specific protocol (HTTP or HTTPS) </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p:txBody>
      </p:sp>
      <p:sp>
        <p:nvSpPr>
          <p:cNvPr id="126" name="Rectangle 125"/>
          <p:cNvSpPr/>
          <p:nvPr/>
        </p:nvSpPr>
        <p:spPr bwMode="auto">
          <a:xfrm>
            <a:off x="4524552" y="2819143"/>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29" name="Rectangle 128"/>
          <p:cNvSpPr/>
          <p:nvPr/>
        </p:nvSpPr>
        <p:spPr bwMode="auto">
          <a:xfrm>
            <a:off x="4519923" y="4306649"/>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56" name="Rectangle: Rounded Corners 155"/>
          <p:cNvSpPr/>
          <p:nvPr/>
        </p:nvSpPr>
        <p:spPr bwMode="auto">
          <a:xfrm>
            <a:off x="7907666" y="2201862"/>
            <a:ext cx="1935878" cy="411886"/>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Application Gateway</a:t>
            </a:r>
          </a:p>
        </p:txBody>
      </p:sp>
      <p:sp>
        <p:nvSpPr>
          <p:cNvPr id="12" name="Oval 11"/>
          <p:cNvSpPr/>
          <p:nvPr/>
        </p:nvSpPr>
        <p:spPr bwMode="auto">
          <a:xfrm>
            <a:off x="5417567" y="2201862"/>
            <a:ext cx="1440389" cy="3729201"/>
          </a:xfrm>
          <a:prstGeom prst="ellipse">
            <a:avLst/>
          </a:prstGeom>
          <a:noFill/>
          <a:ln w="3810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0733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Basic vs. Multi-site listeners</a:t>
            </a:r>
          </a:p>
        </p:txBody>
      </p:sp>
      <p:sp>
        <p:nvSpPr>
          <p:cNvPr id="6" name="Text Placeholder 5"/>
          <p:cNvSpPr>
            <a:spLocks noGrp="1"/>
          </p:cNvSpPr>
          <p:nvPr>
            <p:ph type="body" sz="quarter" idx="10"/>
          </p:nvPr>
        </p:nvSpPr>
        <p:spPr>
          <a:xfrm>
            <a:off x="274638" y="1212850"/>
            <a:ext cx="11887200" cy="3600986"/>
          </a:xfrm>
        </p:spPr>
        <p:txBody>
          <a:bodyPr/>
          <a:lstStyle/>
          <a:p>
            <a:r>
              <a:rPr lang="en-US" dirty="0"/>
              <a:t>What’s the difference?</a:t>
            </a:r>
          </a:p>
          <a:p>
            <a:pPr lvl="1"/>
            <a:endParaRPr lang="en-US"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Basic listeners process all the requests received over the </a:t>
            </a:r>
            <a:r>
              <a:rPr lang="en-US" b="1" dirty="0">
                <a:gradFill>
                  <a:gsLst>
                    <a:gs pos="1250">
                      <a:srgbClr val="505050"/>
                    </a:gs>
                    <a:gs pos="100000">
                      <a:srgbClr val="505050"/>
                    </a:gs>
                  </a:gsLst>
                  <a:lin ang="5400000" scaled="0"/>
                </a:gradFill>
              </a:rPr>
              <a:t>port</a:t>
            </a:r>
            <a:r>
              <a:rPr lang="en-US" dirty="0">
                <a:gradFill>
                  <a:gsLst>
                    <a:gs pos="1250">
                      <a:srgbClr val="505050"/>
                    </a:gs>
                    <a:gs pos="100000">
                      <a:srgbClr val="505050"/>
                    </a:gs>
                  </a:gsLst>
                  <a:lin ang="5400000" scaled="0"/>
                </a:gradFill>
              </a:rPr>
              <a:t> they bind to, and matching their configured </a:t>
            </a:r>
            <a:r>
              <a:rPr lang="en-US" b="1" dirty="0">
                <a:gradFill>
                  <a:gsLst>
                    <a:gs pos="1250">
                      <a:srgbClr val="505050"/>
                    </a:gs>
                    <a:gs pos="100000">
                      <a:srgbClr val="505050"/>
                    </a:gs>
                  </a:gsLst>
                  <a:lin ang="5400000" scaled="0"/>
                </a:gradFill>
              </a:rPr>
              <a:t>protocol</a:t>
            </a:r>
          </a:p>
          <a:p>
            <a:pPr lvl="1"/>
            <a:endParaRPr lang="en-US"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Multi-site listeners only process requests received over the </a:t>
            </a:r>
            <a:r>
              <a:rPr lang="en-US" b="1" dirty="0">
                <a:gradFill>
                  <a:gsLst>
                    <a:gs pos="1250">
                      <a:srgbClr val="505050"/>
                    </a:gs>
                    <a:gs pos="100000">
                      <a:srgbClr val="505050"/>
                    </a:gs>
                  </a:gsLst>
                  <a:lin ang="5400000" scaled="0"/>
                </a:gradFill>
              </a:rPr>
              <a:t>port</a:t>
            </a:r>
            <a:r>
              <a:rPr lang="en-US" dirty="0">
                <a:gradFill>
                  <a:gsLst>
                    <a:gs pos="1250">
                      <a:srgbClr val="505050"/>
                    </a:gs>
                    <a:gs pos="100000">
                      <a:srgbClr val="505050"/>
                    </a:gs>
                  </a:gsLst>
                  <a:lin ang="5400000" scaled="0"/>
                </a:gradFill>
              </a:rPr>
              <a:t> they bind to, matching their configured </a:t>
            </a:r>
            <a:r>
              <a:rPr lang="en-US" b="1" dirty="0">
                <a:gradFill>
                  <a:gsLst>
                    <a:gs pos="1250">
                      <a:srgbClr val="505050"/>
                    </a:gs>
                    <a:gs pos="100000">
                      <a:srgbClr val="505050"/>
                    </a:gs>
                  </a:gsLst>
                  <a:lin ang="5400000" scaled="0"/>
                </a:gradFill>
              </a:rPr>
              <a:t>protocol</a:t>
            </a:r>
            <a:r>
              <a:rPr lang="en-US" dirty="0">
                <a:gradFill>
                  <a:gsLst>
                    <a:gs pos="1250">
                      <a:srgbClr val="505050"/>
                    </a:gs>
                    <a:gs pos="100000">
                      <a:srgbClr val="505050"/>
                    </a:gs>
                  </a:gsLst>
                  <a:lin ang="5400000" scaled="0"/>
                </a:gradFill>
              </a:rPr>
              <a:t> and matching a specific </a:t>
            </a:r>
            <a:r>
              <a:rPr lang="en-US" b="1" dirty="0">
                <a:gradFill>
                  <a:gsLst>
                    <a:gs pos="1250">
                      <a:srgbClr val="505050"/>
                    </a:gs>
                    <a:gs pos="100000">
                      <a:srgbClr val="505050"/>
                    </a:gs>
                  </a:gsLst>
                  <a:lin ang="5400000" scaled="0"/>
                </a:gradFill>
              </a:rPr>
              <a:t>hostname</a:t>
            </a:r>
          </a:p>
          <a:p>
            <a:pPr lvl="1"/>
            <a:endParaRPr lang="en-US" b="1"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Different multi-site listeners for the same protocol can bind to the same frontend IP/port. This allows publishing different web applications on the same (public or private) VIP</a:t>
            </a:r>
          </a:p>
        </p:txBody>
      </p:sp>
    </p:spTree>
    <p:extLst>
      <p:ext uri="{BB962C8B-B14F-4D97-AF65-F5344CB8AC3E}">
        <p14:creationId xmlns:p14="http://schemas.microsoft.com/office/powerpoint/2010/main" val="375227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Basic vs. Multi-site listeners</a:t>
            </a:r>
          </a:p>
        </p:txBody>
      </p:sp>
      <p:sp>
        <p:nvSpPr>
          <p:cNvPr id="6" name="Text Placeholder 5"/>
          <p:cNvSpPr>
            <a:spLocks noGrp="1"/>
          </p:cNvSpPr>
          <p:nvPr>
            <p:ph type="body" sz="quarter" idx="10"/>
          </p:nvPr>
        </p:nvSpPr>
        <p:spPr>
          <a:xfrm>
            <a:off x="274638" y="1212850"/>
            <a:ext cx="11887200" cy="738664"/>
          </a:xfrm>
        </p:spPr>
        <p:txBody>
          <a:bodyPr/>
          <a:lstStyle/>
          <a:p>
            <a:r>
              <a:rPr lang="en-US" dirty="0"/>
              <a:t>Example</a:t>
            </a:r>
          </a:p>
        </p:txBody>
      </p:sp>
      <p:sp>
        <p:nvSpPr>
          <p:cNvPr id="4" name="Oval 3"/>
          <p:cNvSpPr/>
          <p:nvPr/>
        </p:nvSpPr>
        <p:spPr bwMode="auto">
          <a:xfrm rot="10800000">
            <a:off x="4504572" y="3939045"/>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 name="TextBox 4"/>
          <p:cNvSpPr txBox="1"/>
          <p:nvPr/>
        </p:nvSpPr>
        <p:spPr>
          <a:xfrm>
            <a:off x="4146998" y="2334679"/>
            <a:ext cx="1103073" cy="1292662"/>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Public VIP, port 443</a:t>
            </a:r>
          </a:p>
        </p:txBody>
      </p:sp>
      <p:sp>
        <p:nvSpPr>
          <p:cNvPr id="7" name="Rectangle 6"/>
          <p:cNvSpPr/>
          <p:nvPr/>
        </p:nvSpPr>
        <p:spPr bwMode="auto">
          <a:xfrm>
            <a:off x="5278686" y="3356741"/>
            <a:ext cx="1251810" cy="152837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a:t>
            </a:r>
          </a:p>
        </p:txBody>
      </p:sp>
      <p:sp>
        <p:nvSpPr>
          <p:cNvPr id="8" name="Rectangle 7"/>
          <p:cNvSpPr/>
          <p:nvPr/>
        </p:nvSpPr>
        <p:spPr bwMode="auto">
          <a:xfrm>
            <a:off x="7525817" y="2125662"/>
            <a:ext cx="4343400" cy="123107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Basic HTTPS Listener</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Port: 443</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Cert: cert#1</a:t>
            </a:r>
          </a:p>
        </p:txBody>
      </p:sp>
      <p:cxnSp>
        <p:nvCxnSpPr>
          <p:cNvPr id="10" name="Straight Connector 9"/>
          <p:cNvCxnSpPr>
            <a:cxnSpLocks/>
          </p:cNvCxnSpPr>
          <p:nvPr/>
        </p:nvCxnSpPr>
        <p:spPr>
          <a:xfrm rot="10800000">
            <a:off x="4890759" y="4120930"/>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7525817" y="3505390"/>
            <a:ext cx="4343400" cy="123107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Multi-site HTTPS Listener</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Port: 443</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Hostname: partners.contoso.com</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Cert: cert#2</a:t>
            </a:r>
          </a:p>
        </p:txBody>
      </p:sp>
      <p:sp>
        <p:nvSpPr>
          <p:cNvPr id="13" name="Rectangle 12"/>
          <p:cNvSpPr/>
          <p:nvPr/>
        </p:nvSpPr>
        <p:spPr bwMode="auto">
          <a:xfrm>
            <a:off x="7525817" y="4885118"/>
            <a:ext cx="4343400" cy="123107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Multi-site HTTPS Listener</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Port: 443</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Hostname: fteportal.contoso.com</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Cert: cert#3</a:t>
            </a:r>
          </a:p>
        </p:txBody>
      </p:sp>
      <p:cxnSp>
        <p:nvCxnSpPr>
          <p:cNvPr id="14" name="Straight Arrow Connector 13"/>
          <p:cNvCxnSpPr/>
          <p:nvPr/>
        </p:nvCxnSpPr>
        <p:spPr>
          <a:xfrm>
            <a:off x="3322637" y="4120930"/>
            <a:ext cx="1181934"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12" idx="1"/>
          </p:cNvCxnSpPr>
          <p:nvPr/>
        </p:nvCxnSpPr>
        <p:spPr>
          <a:xfrm>
            <a:off x="6514788" y="4120930"/>
            <a:ext cx="1011029"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p:cNvCxnSpPr>
          <p:nvPr/>
        </p:nvCxnSpPr>
        <p:spPr>
          <a:xfrm>
            <a:off x="3322637" y="3569298"/>
            <a:ext cx="1375898" cy="369747"/>
          </a:xfrm>
          <a:prstGeom prst="bentConnector2">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p:cNvCxnSpPr/>
          <p:nvPr/>
        </p:nvCxnSpPr>
        <p:spPr>
          <a:xfrm flipV="1">
            <a:off x="3322637" y="4302815"/>
            <a:ext cx="1375898" cy="369747"/>
          </a:xfrm>
          <a:prstGeom prst="bentConnector2">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endCxn id="8" idx="1"/>
          </p:cNvCxnSpPr>
          <p:nvPr/>
        </p:nvCxnSpPr>
        <p:spPr>
          <a:xfrm flipV="1">
            <a:off x="6514788" y="2741202"/>
            <a:ext cx="1011029" cy="1379730"/>
          </a:xfrm>
          <a:prstGeom prst="straightConnector1">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endCxn id="13" idx="1"/>
          </p:cNvCxnSpPr>
          <p:nvPr/>
        </p:nvCxnSpPr>
        <p:spPr>
          <a:xfrm>
            <a:off x="6514788" y="4120930"/>
            <a:ext cx="1011029" cy="1379728"/>
          </a:xfrm>
          <a:prstGeom prst="straightConnector1">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35286" y="3324615"/>
            <a:ext cx="266017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https://www.contoso.com/</a:t>
            </a:r>
          </a:p>
        </p:txBody>
      </p:sp>
      <p:sp>
        <p:nvSpPr>
          <p:cNvPr id="27" name="TextBox 26"/>
          <p:cNvSpPr txBox="1"/>
          <p:nvPr/>
        </p:nvSpPr>
        <p:spPr>
          <a:xfrm>
            <a:off x="274638" y="3876246"/>
            <a:ext cx="332082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https://partners.contoso.com/login</a:t>
            </a:r>
          </a:p>
        </p:txBody>
      </p:sp>
      <p:sp>
        <p:nvSpPr>
          <p:cNvPr id="28" name="TextBox 27"/>
          <p:cNvSpPr txBox="1"/>
          <p:nvPr/>
        </p:nvSpPr>
        <p:spPr>
          <a:xfrm>
            <a:off x="198437" y="4427877"/>
            <a:ext cx="339702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https://fteportal.contoso.com/home</a:t>
            </a:r>
          </a:p>
        </p:txBody>
      </p:sp>
    </p:spTree>
    <p:extLst>
      <p:ext uri="{BB962C8B-B14F-4D97-AF65-F5344CB8AC3E}">
        <p14:creationId xmlns:p14="http://schemas.microsoft.com/office/powerpoint/2010/main" val="153523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Basic vs. Multi-site listeners</a:t>
            </a:r>
          </a:p>
        </p:txBody>
      </p:sp>
      <p:sp>
        <p:nvSpPr>
          <p:cNvPr id="6" name="Text Placeholder 5"/>
          <p:cNvSpPr>
            <a:spLocks noGrp="1"/>
          </p:cNvSpPr>
          <p:nvPr>
            <p:ph type="body" sz="quarter" idx="10"/>
          </p:nvPr>
        </p:nvSpPr>
        <p:spPr>
          <a:xfrm>
            <a:off x="274638" y="1212850"/>
            <a:ext cx="11887200" cy="738664"/>
          </a:xfrm>
        </p:spPr>
        <p:txBody>
          <a:bodyPr/>
          <a:lstStyle/>
          <a:p>
            <a:r>
              <a:rPr lang="en-US" dirty="0"/>
              <a:t>Example</a:t>
            </a:r>
          </a:p>
        </p:txBody>
      </p:sp>
      <p:sp>
        <p:nvSpPr>
          <p:cNvPr id="4" name="Oval 3"/>
          <p:cNvSpPr/>
          <p:nvPr/>
        </p:nvSpPr>
        <p:spPr bwMode="auto">
          <a:xfrm rot="10800000">
            <a:off x="4504572" y="3939045"/>
            <a:ext cx="387928" cy="3637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 name="TextBox 4"/>
          <p:cNvSpPr txBox="1"/>
          <p:nvPr/>
        </p:nvSpPr>
        <p:spPr>
          <a:xfrm>
            <a:off x="4146998" y="2334679"/>
            <a:ext cx="1103073" cy="1292662"/>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Public VIP, port 443</a:t>
            </a:r>
          </a:p>
        </p:txBody>
      </p:sp>
      <p:sp>
        <p:nvSpPr>
          <p:cNvPr id="7" name="Rectangle 6"/>
          <p:cNvSpPr/>
          <p:nvPr/>
        </p:nvSpPr>
        <p:spPr bwMode="auto">
          <a:xfrm>
            <a:off x="5278686" y="3356741"/>
            <a:ext cx="1251810" cy="152837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Config</a:t>
            </a:r>
          </a:p>
        </p:txBody>
      </p:sp>
      <p:sp>
        <p:nvSpPr>
          <p:cNvPr id="8" name="Rectangle 7"/>
          <p:cNvSpPr/>
          <p:nvPr/>
        </p:nvSpPr>
        <p:spPr bwMode="auto">
          <a:xfrm>
            <a:off x="7525817" y="2125662"/>
            <a:ext cx="4343400" cy="123107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Basic HTTPS Listener</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Port: 443</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Cert: cert#1</a:t>
            </a:r>
          </a:p>
        </p:txBody>
      </p:sp>
      <p:cxnSp>
        <p:nvCxnSpPr>
          <p:cNvPr id="10" name="Straight Connector 9"/>
          <p:cNvCxnSpPr>
            <a:cxnSpLocks/>
          </p:cNvCxnSpPr>
          <p:nvPr/>
        </p:nvCxnSpPr>
        <p:spPr>
          <a:xfrm rot="10800000">
            <a:off x="4890759" y="4120930"/>
            <a:ext cx="403236"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7525817" y="3505390"/>
            <a:ext cx="4343400" cy="123107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Multi-site HTTPS Listener</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Port: 443</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Hostname: partners.contoso.com</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Cert: cert#2</a:t>
            </a:r>
          </a:p>
        </p:txBody>
      </p:sp>
      <p:sp>
        <p:nvSpPr>
          <p:cNvPr id="13" name="Rectangle 12"/>
          <p:cNvSpPr/>
          <p:nvPr/>
        </p:nvSpPr>
        <p:spPr bwMode="auto">
          <a:xfrm>
            <a:off x="7525817" y="4885118"/>
            <a:ext cx="4343400" cy="123107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Basic HTTPS Listener</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Port: 443</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Hostname: fteportal.contoso.com</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Cert: cert#3</a:t>
            </a:r>
          </a:p>
        </p:txBody>
      </p:sp>
      <p:cxnSp>
        <p:nvCxnSpPr>
          <p:cNvPr id="14" name="Straight Arrow Connector 13"/>
          <p:cNvCxnSpPr/>
          <p:nvPr/>
        </p:nvCxnSpPr>
        <p:spPr>
          <a:xfrm>
            <a:off x="3322637" y="4120930"/>
            <a:ext cx="1181934"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12" idx="1"/>
          </p:cNvCxnSpPr>
          <p:nvPr/>
        </p:nvCxnSpPr>
        <p:spPr>
          <a:xfrm>
            <a:off x="6514788" y="4120930"/>
            <a:ext cx="1011029" cy="0"/>
          </a:xfrm>
          <a:prstGeom prst="straightConnector1">
            <a:avLst/>
          </a:prstGeom>
          <a:ln w="317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p:cNvCxnSpPr>
          <p:nvPr/>
        </p:nvCxnSpPr>
        <p:spPr>
          <a:xfrm>
            <a:off x="3322637" y="3569298"/>
            <a:ext cx="1375898" cy="369747"/>
          </a:xfrm>
          <a:prstGeom prst="bentConnector2">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p:cNvCxnSpPr/>
          <p:nvPr/>
        </p:nvCxnSpPr>
        <p:spPr>
          <a:xfrm flipV="1">
            <a:off x="3322637" y="4302815"/>
            <a:ext cx="1375898" cy="369747"/>
          </a:xfrm>
          <a:prstGeom prst="bentConnector2">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endCxn id="8" idx="1"/>
          </p:cNvCxnSpPr>
          <p:nvPr/>
        </p:nvCxnSpPr>
        <p:spPr>
          <a:xfrm flipV="1">
            <a:off x="6514788" y="2741202"/>
            <a:ext cx="1011029" cy="1379730"/>
          </a:xfrm>
          <a:prstGeom prst="straightConnector1">
            <a:avLst/>
          </a:prstGeom>
          <a:ln w="3175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endCxn id="13" idx="1"/>
          </p:cNvCxnSpPr>
          <p:nvPr/>
        </p:nvCxnSpPr>
        <p:spPr>
          <a:xfrm>
            <a:off x="6514788" y="4120930"/>
            <a:ext cx="1011029" cy="1379728"/>
          </a:xfrm>
          <a:prstGeom prst="straightConnector1">
            <a:avLst/>
          </a:prstGeom>
          <a:ln w="3175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35286" y="3324615"/>
            <a:ext cx="266017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https://www.contoso.com/</a:t>
            </a:r>
          </a:p>
        </p:txBody>
      </p:sp>
      <p:sp>
        <p:nvSpPr>
          <p:cNvPr id="27" name="TextBox 26"/>
          <p:cNvSpPr txBox="1"/>
          <p:nvPr/>
        </p:nvSpPr>
        <p:spPr>
          <a:xfrm>
            <a:off x="274638" y="3876246"/>
            <a:ext cx="332082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https://partners.contoso.com/login</a:t>
            </a:r>
          </a:p>
        </p:txBody>
      </p:sp>
      <p:sp>
        <p:nvSpPr>
          <p:cNvPr id="28" name="TextBox 27"/>
          <p:cNvSpPr txBox="1"/>
          <p:nvPr/>
        </p:nvSpPr>
        <p:spPr>
          <a:xfrm>
            <a:off x="198437" y="4427877"/>
            <a:ext cx="339702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https://fteportal.contoso.com/home</a:t>
            </a:r>
          </a:p>
        </p:txBody>
      </p:sp>
      <p:sp>
        <p:nvSpPr>
          <p:cNvPr id="21" name="Rectangle 20"/>
          <p:cNvSpPr/>
          <p:nvPr/>
        </p:nvSpPr>
        <p:spPr bwMode="auto">
          <a:xfrm>
            <a:off x="3595462" y="2060198"/>
            <a:ext cx="7651975" cy="379926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525780" marR="0" lvl="1"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Multiple listeners can bind </a:t>
            </a:r>
            <a:r>
              <a:rPr lang="en-US" sz="2000" kern="0" dirty="0">
                <a:gradFill>
                  <a:gsLst>
                    <a:gs pos="5439">
                      <a:srgbClr val="F8F8F8"/>
                    </a:gs>
                    <a:gs pos="10000">
                      <a:srgbClr val="F8F8F8"/>
                    </a:gs>
                  </a:gsLst>
                  <a:lin ang="5400000" scaled="0"/>
                </a:gradFill>
              </a:rPr>
              <a:t>on the same port, but only one can be a basic listener</a:t>
            </a:r>
          </a:p>
          <a:p>
            <a:pPr marL="525780" marR="0" lvl="1"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kern="0" dirty="0">
                <a:gradFill>
                  <a:gsLst>
                    <a:gs pos="5439">
                      <a:srgbClr val="F8F8F8"/>
                    </a:gs>
                    <a:gs pos="10000">
                      <a:srgbClr val="F8F8F8"/>
                    </a:gs>
                  </a:gsLst>
                  <a:lin ang="5400000" scaled="0"/>
                </a:gradFill>
              </a:rPr>
              <a:t>When more than one listeners bind to the same port, multi-site listeners receive requests matching their configured hostname; the basic listener receives the requests that do not match the configured hostname of any multisite listeners on the same port</a:t>
            </a:r>
          </a:p>
          <a:p>
            <a:pPr marL="525780" marR="0" lvl="1"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kern="0" dirty="0">
                <a:gradFill>
                  <a:gsLst>
                    <a:gs pos="5439">
                      <a:srgbClr val="F8F8F8"/>
                    </a:gs>
                    <a:gs pos="10000">
                      <a:srgbClr val="F8F8F8"/>
                    </a:gs>
                  </a:gsLst>
                  <a:lin ang="5400000" scaled="0"/>
                </a:gradFill>
              </a:rPr>
              <a:t>Each HTTPS multisite listener can be configured with a certificate that matches its configured hostname </a:t>
            </a:r>
          </a:p>
        </p:txBody>
      </p:sp>
      <p:pic>
        <p:nvPicPr>
          <p:cNvPr id="22" name="Picture 21" descr="... ://www.macrobusiness.com.au/wp-content/uploads/2011/07/light_bulb.png"/>
          <p:cNvPicPr>
            <a:picLocks noChangeAspect="1"/>
          </p:cNvPicPr>
          <p:nvPr/>
        </p:nvPicPr>
        <p:blipFill>
          <a:blip r:embed="rId3"/>
          <a:stretch>
            <a:fillRect/>
          </a:stretch>
        </p:blipFill>
        <p:spPr>
          <a:xfrm>
            <a:off x="9999403" y="4669950"/>
            <a:ext cx="922896" cy="1003705"/>
          </a:xfrm>
          <a:prstGeom prst="rect">
            <a:avLst/>
          </a:prstGeom>
        </p:spPr>
      </p:pic>
    </p:spTree>
    <p:extLst>
      <p:ext uri="{BB962C8B-B14F-4D97-AF65-F5344CB8AC3E}">
        <p14:creationId xmlns:p14="http://schemas.microsoft.com/office/powerpoint/2010/main" val="250330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Basic vs. Multi-site listeners</a:t>
            </a:r>
          </a:p>
        </p:txBody>
      </p:sp>
      <p:sp>
        <p:nvSpPr>
          <p:cNvPr id="6" name="Text Placeholder 5"/>
          <p:cNvSpPr>
            <a:spLocks noGrp="1"/>
          </p:cNvSpPr>
          <p:nvPr>
            <p:ph type="body" sz="quarter" idx="10"/>
          </p:nvPr>
        </p:nvSpPr>
        <p:spPr>
          <a:xfrm>
            <a:off x="274638" y="1212850"/>
            <a:ext cx="11887200" cy="4555093"/>
          </a:xfrm>
        </p:spPr>
        <p:txBody>
          <a:bodyPr/>
          <a:lstStyle/>
          <a:p>
            <a:r>
              <a:rPr lang="en-US" dirty="0"/>
              <a:t>Server Name Indication (SNI)</a:t>
            </a:r>
          </a:p>
          <a:p>
            <a:pPr lvl="1"/>
            <a:endParaRPr lang="en-US"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HTTPS = HTTP packets encapsulated in TLS packets</a:t>
            </a:r>
          </a:p>
          <a:p>
            <a:pPr lvl="1"/>
            <a:endParaRPr lang="en-US"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TLS connections must be negotiated before seeing the first HTTP request. How can the application gateway select the right listener and the right certificate before seeing the hostname in the first HTTP request?</a:t>
            </a:r>
          </a:p>
          <a:p>
            <a:pPr lvl="1"/>
            <a:endParaRPr lang="en-US" b="1"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SNI is an extension to the TLS protocol whereby the hostname of the HTTP requests to be encapsulated in TLS packets is sent in advance by the client to the server, while negotiating the TLS connection</a:t>
            </a:r>
          </a:p>
          <a:p>
            <a:pPr lvl="1"/>
            <a:endParaRPr lang="en-US"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SNI support must be present on both client- and server-side. Most modern browsers include SNI support </a:t>
            </a:r>
          </a:p>
        </p:txBody>
      </p:sp>
    </p:spTree>
    <p:extLst>
      <p:ext uri="{BB962C8B-B14F-4D97-AF65-F5344CB8AC3E}">
        <p14:creationId xmlns:p14="http://schemas.microsoft.com/office/powerpoint/2010/main" val="393196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889" y="350477"/>
            <a:ext cx="11889564" cy="917575"/>
          </a:xfrm>
        </p:spPr>
        <p:txBody>
          <a:bodyPr/>
          <a:lstStyle/>
          <a:p>
            <a:r>
              <a:rPr lang="en-US" noProof="0" dirty="0"/>
              <a:t>Resource-level view – HTTP Settings</a:t>
            </a:r>
          </a:p>
        </p:txBody>
      </p:sp>
      <p:sp>
        <p:nvSpPr>
          <p:cNvPr id="103" name="Rectangle 102"/>
          <p:cNvSpPr/>
          <p:nvPr/>
        </p:nvSpPr>
        <p:spPr bwMode="auto">
          <a:xfrm>
            <a:off x="11065013" y="426804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4" name="Oval 103"/>
          <p:cNvSpPr/>
          <p:nvPr/>
        </p:nvSpPr>
        <p:spPr bwMode="auto">
          <a:xfrm rot="10800000">
            <a:off x="3939134" y="3516204"/>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1048669" y="288361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6" name="Rectangle 105"/>
          <p:cNvSpPr/>
          <p:nvPr/>
        </p:nvSpPr>
        <p:spPr bwMode="auto">
          <a:xfrm>
            <a:off x="11065013" y="568525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8" name="Oval 107"/>
          <p:cNvSpPr/>
          <p:nvPr/>
        </p:nvSpPr>
        <p:spPr bwMode="auto">
          <a:xfrm rot="10800000">
            <a:off x="3937812" y="513825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11048669" y="3559089"/>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1" name="Rectangle 110"/>
          <p:cNvSpPr/>
          <p:nvPr/>
        </p:nvSpPr>
        <p:spPr bwMode="auto">
          <a:xfrm>
            <a:off x="11065013" y="497700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2" name="Rectangle 111"/>
          <p:cNvSpPr/>
          <p:nvPr/>
        </p:nvSpPr>
        <p:spPr bwMode="auto">
          <a:xfrm>
            <a:off x="10523452" y="2819229"/>
            <a:ext cx="351380" cy="1318029"/>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3" name="Rectangle 112"/>
          <p:cNvSpPr/>
          <p:nvPr/>
        </p:nvSpPr>
        <p:spPr bwMode="auto">
          <a:xfrm flipH="1">
            <a:off x="10523451" y="4901118"/>
            <a:ext cx="351381" cy="138553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4" name="Rectangle 113"/>
          <p:cNvSpPr/>
          <p:nvPr/>
        </p:nvSpPr>
        <p:spPr bwMode="auto">
          <a:xfrm flipH="1">
            <a:off x="10441865" y="3492263"/>
            <a:ext cx="528216" cy="207533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5" name="Oval 114"/>
          <p:cNvSpPr/>
          <p:nvPr/>
        </p:nvSpPr>
        <p:spPr bwMode="auto">
          <a:xfrm rot="10800000">
            <a:off x="10559434" y="3030337"/>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6" name="Straight Connector 115"/>
          <p:cNvCxnSpPr>
            <a:cxnSpLocks/>
            <a:endCxn id="115" idx="2"/>
          </p:cNvCxnSpPr>
          <p:nvPr/>
        </p:nvCxnSpPr>
        <p:spPr>
          <a:xfrm flipH="1">
            <a:off x="10853638" y="3170786"/>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p:cNvSpPr/>
          <p:nvPr/>
        </p:nvSpPr>
        <p:spPr bwMode="auto">
          <a:xfrm rot="10800000">
            <a:off x="10559434" y="3703372"/>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8" name="Straight Connector 117"/>
          <p:cNvCxnSpPr>
            <a:cxnSpLocks/>
            <a:endCxn id="117" idx="2"/>
          </p:cNvCxnSpPr>
          <p:nvPr/>
        </p:nvCxnSpPr>
        <p:spPr>
          <a:xfrm flipH="1">
            <a:off x="10853638" y="3843822"/>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auto">
          <a:xfrm rot="10800000">
            <a:off x="10558737" y="4376406"/>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0" name="Straight Connector 119"/>
          <p:cNvCxnSpPr>
            <a:cxnSpLocks/>
            <a:endCxn id="119" idx="2"/>
          </p:cNvCxnSpPr>
          <p:nvPr/>
        </p:nvCxnSpPr>
        <p:spPr>
          <a:xfrm flipH="1">
            <a:off x="10852941" y="4516856"/>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bwMode="auto">
          <a:xfrm rot="10800000">
            <a:off x="10558737" y="512302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2" name="Straight Connector 121"/>
          <p:cNvCxnSpPr>
            <a:cxnSpLocks/>
            <a:endCxn id="121" idx="2"/>
          </p:cNvCxnSpPr>
          <p:nvPr/>
        </p:nvCxnSpPr>
        <p:spPr>
          <a:xfrm flipH="1">
            <a:off x="10852941" y="5263472"/>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rot="10800000">
            <a:off x="10558737" y="5804640"/>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a:cxnSpLocks/>
            <a:endCxn id="123" idx="2"/>
          </p:cNvCxnSpPr>
          <p:nvPr/>
        </p:nvCxnSpPr>
        <p:spPr>
          <a:xfrm flipH="1">
            <a:off x="10852941" y="5945089"/>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bwMode="auto">
          <a:xfrm>
            <a:off x="4397981" y="2384923"/>
            <a:ext cx="5762177" cy="42365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27" name="Rectangle 126"/>
          <p:cNvSpPr/>
          <p:nvPr/>
        </p:nvSpPr>
        <p:spPr bwMode="auto">
          <a:xfrm>
            <a:off x="5638548" y="2819143"/>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28" name="TextBox 127"/>
          <p:cNvSpPr txBox="1"/>
          <p:nvPr/>
        </p:nvSpPr>
        <p:spPr>
          <a:xfrm>
            <a:off x="586079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0" name="Rectangle 129"/>
          <p:cNvSpPr/>
          <p:nvPr/>
        </p:nvSpPr>
        <p:spPr bwMode="auto">
          <a:xfrm>
            <a:off x="5638548" y="3434234"/>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1" name="Rectangle 130"/>
          <p:cNvSpPr/>
          <p:nvPr/>
        </p:nvSpPr>
        <p:spPr bwMode="auto">
          <a:xfrm>
            <a:off x="5633095" y="5006248"/>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2" name="Rectangle 131"/>
          <p:cNvSpPr/>
          <p:nvPr/>
        </p:nvSpPr>
        <p:spPr bwMode="auto">
          <a:xfrm>
            <a:off x="6801599"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3" name="Rectangle 132"/>
          <p:cNvSpPr/>
          <p:nvPr/>
        </p:nvSpPr>
        <p:spPr bwMode="auto">
          <a:xfrm>
            <a:off x="6801599"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4" name="Rectangle 133"/>
          <p:cNvSpPr/>
          <p:nvPr/>
        </p:nvSpPr>
        <p:spPr bwMode="auto">
          <a:xfrm>
            <a:off x="680159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5" name="TextBox 134"/>
          <p:cNvSpPr txBox="1"/>
          <p:nvPr/>
        </p:nvSpPr>
        <p:spPr>
          <a:xfrm>
            <a:off x="7019146"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6" name="Rectangle 135"/>
          <p:cNvSpPr/>
          <p:nvPr/>
        </p:nvSpPr>
        <p:spPr bwMode="auto">
          <a:xfrm>
            <a:off x="7907667"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7" name="Rectangle 136"/>
          <p:cNvSpPr/>
          <p:nvPr/>
        </p:nvSpPr>
        <p:spPr bwMode="auto">
          <a:xfrm>
            <a:off x="7907667"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8" name="Rectangle 137"/>
          <p:cNvSpPr/>
          <p:nvPr/>
        </p:nvSpPr>
        <p:spPr bwMode="auto">
          <a:xfrm>
            <a:off x="7907666"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9" name="TextBox 138"/>
          <p:cNvSpPr txBox="1"/>
          <p:nvPr/>
        </p:nvSpPr>
        <p:spPr>
          <a:xfrm>
            <a:off x="812521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0" name="Rectangle 139"/>
          <p:cNvSpPr/>
          <p:nvPr/>
        </p:nvSpPr>
        <p:spPr bwMode="auto">
          <a:xfrm>
            <a:off x="9013068"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1" name="Rectangle 140"/>
          <p:cNvSpPr/>
          <p:nvPr/>
        </p:nvSpPr>
        <p:spPr bwMode="auto">
          <a:xfrm>
            <a:off x="9013068"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2" name="Rectangle 141"/>
          <p:cNvSpPr/>
          <p:nvPr/>
        </p:nvSpPr>
        <p:spPr bwMode="auto">
          <a:xfrm>
            <a:off x="901306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3" name="TextBox 142"/>
          <p:cNvSpPr txBox="1"/>
          <p:nvPr/>
        </p:nvSpPr>
        <p:spPr>
          <a:xfrm>
            <a:off x="9230615"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4" name="Rectangle 143"/>
          <p:cNvSpPr/>
          <p:nvPr/>
        </p:nvSpPr>
        <p:spPr bwMode="auto">
          <a:xfrm>
            <a:off x="4519923" y="5616050"/>
            <a:ext cx="5437886" cy="23187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5" name="Rectangle 144"/>
          <p:cNvSpPr/>
          <p:nvPr/>
        </p:nvSpPr>
        <p:spPr bwMode="auto">
          <a:xfrm>
            <a:off x="4519922" y="6251215"/>
            <a:ext cx="5437886" cy="23840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6" name="Rectangle 145"/>
          <p:cNvSpPr/>
          <p:nvPr/>
        </p:nvSpPr>
        <p:spPr bwMode="auto">
          <a:xfrm>
            <a:off x="4524552" y="5931063"/>
            <a:ext cx="5437886" cy="23840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cxnSp>
        <p:nvCxnSpPr>
          <p:cNvPr id="147" name="Straight Connector 146"/>
          <p:cNvCxnSpPr>
            <a:cxnSpLocks/>
            <a:stCxn id="141" idx="3"/>
            <a:endCxn id="114" idx="3"/>
          </p:cNvCxnSpPr>
          <p:nvPr/>
        </p:nvCxnSpPr>
        <p:spPr>
          <a:xfrm>
            <a:off x="9962439" y="3674502"/>
            <a:ext cx="479426" cy="855429"/>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p:cNvCxnSpPr>
            <a:cxnSpLocks/>
            <a:stCxn id="142" idx="3"/>
          </p:cNvCxnSpPr>
          <p:nvPr/>
        </p:nvCxnSpPr>
        <p:spPr>
          <a:xfrm>
            <a:off x="9962439" y="5246516"/>
            <a:ext cx="561012" cy="601413"/>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p:cNvCxnSpPr>
            <a:cxnSpLocks/>
          </p:cNvCxnSpPr>
          <p:nvPr/>
        </p:nvCxnSpPr>
        <p:spPr>
          <a:xfrm rot="10800000">
            <a:off x="4232017" y="365665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endCxn id="108" idx="2"/>
          </p:cNvCxnSpPr>
          <p:nvPr/>
        </p:nvCxnSpPr>
        <p:spPr>
          <a:xfrm rot="10800000">
            <a:off x="4232016" y="527870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a:stCxn id="140" idx="3"/>
          </p:cNvCxnSpPr>
          <p:nvPr/>
        </p:nvCxnSpPr>
        <p:spPr>
          <a:xfrm>
            <a:off x="9962439" y="3057292"/>
            <a:ext cx="555346" cy="25928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Callout: Line 101"/>
          <p:cNvSpPr/>
          <p:nvPr/>
        </p:nvSpPr>
        <p:spPr bwMode="auto">
          <a:xfrm>
            <a:off x="305889" y="1230871"/>
            <a:ext cx="3187443" cy="2425782"/>
          </a:xfrm>
          <a:prstGeom prst="borderCallout1">
            <a:avLst>
              <a:gd name="adj1" fmla="val 12880"/>
              <a:gd name="adj2" fmla="val 101575"/>
              <a:gd name="adj3" fmla="val 57354"/>
              <a:gd name="adj4" fmla="val 204942"/>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Define backend server port where the requests must be sent</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Activate/suppress cookie-based session affinity</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Select custom probe to check backend servers’ availability</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p:txBody>
      </p:sp>
      <p:sp>
        <p:nvSpPr>
          <p:cNvPr id="126" name="Rectangle 125"/>
          <p:cNvSpPr/>
          <p:nvPr/>
        </p:nvSpPr>
        <p:spPr bwMode="auto">
          <a:xfrm>
            <a:off x="4524552" y="2819143"/>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29" name="Rectangle 128"/>
          <p:cNvSpPr/>
          <p:nvPr/>
        </p:nvSpPr>
        <p:spPr bwMode="auto">
          <a:xfrm>
            <a:off x="4519923" y="4306649"/>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56" name="Rectangle: Rounded Corners 155"/>
          <p:cNvSpPr/>
          <p:nvPr/>
        </p:nvSpPr>
        <p:spPr bwMode="auto">
          <a:xfrm>
            <a:off x="7907666" y="2201862"/>
            <a:ext cx="1935878" cy="411886"/>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Application Gateway</a:t>
            </a:r>
          </a:p>
        </p:txBody>
      </p:sp>
      <p:sp>
        <p:nvSpPr>
          <p:cNvPr id="12" name="Oval 11"/>
          <p:cNvSpPr/>
          <p:nvPr/>
        </p:nvSpPr>
        <p:spPr bwMode="auto">
          <a:xfrm>
            <a:off x="6563340" y="2258809"/>
            <a:ext cx="1440389" cy="3729201"/>
          </a:xfrm>
          <a:prstGeom prst="ellipse">
            <a:avLst/>
          </a:prstGeom>
          <a:noFill/>
          <a:ln w="3810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0226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a:t>Vnets</a:t>
            </a:r>
            <a:r>
              <a:rPr lang="en-US" noProof="0" dirty="0"/>
              <a:t> and Subnets</a:t>
            </a:r>
          </a:p>
        </p:txBody>
      </p:sp>
    </p:spTree>
    <p:extLst>
      <p:ext uri="{BB962C8B-B14F-4D97-AF65-F5344CB8AC3E}">
        <p14:creationId xmlns:p14="http://schemas.microsoft.com/office/powerpoint/2010/main" val="36459986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889" y="350477"/>
            <a:ext cx="11889564" cy="917575"/>
          </a:xfrm>
        </p:spPr>
        <p:txBody>
          <a:bodyPr/>
          <a:lstStyle/>
          <a:p>
            <a:r>
              <a:rPr lang="en-US" noProof="0" dirty="0"/>
              <a:t>Resource-level view – Custom Probes</a:t>
            </a:r>
          </a:p>
        </p:txBody>
      </p:sp>
      <p:sp>
        <p:nvSpPr>
          <p:cNvPr id="103" name="Rectangle 102"/>
          <p:cNvSpPr/>
          <p:nvPr/>
        </p:nvSpPr>
        <p:spPr bwMode="auto">
          <a:xfrm>
            <a:off x="11065013" y="426804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4" name="Oval 103"/>
          <p:cNvSpPr/>
          <p:nvPr/>
        </p:nvSpPr>
        <p:spPr bwMode="auto">
          <a:xfrm rot="10800000">
            <a:off x="3939134" y="3516204"/>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1048669" y="288361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6" name="Rectangle 105"/>
          <p:cNvSpPr/>
          <p:nvPr/>
        </p:nvSpPr>
        <p:spPr bwMode="auto">
          <a:xfrm>
            <a:off x="11065013" y="568525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8" name="Oval 107"/>
          <p:cNvSpPr/>
          <p:nvPr/>
        </p:nvSpPr>
        <p:spPr bwMode="auto">
          <a:xfrm rot="10800000">
            <a:off x="3937812" y="513825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11048669" y="3559089"/>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1" name="Rectangle 110"/>
          <p:cNvSpPr/>
          <p:nvPr/>
        </p:nvSpPr>
        <p:spPr bwMode="auto">
          <a:xfrm>
            <a:off x="11065013" y="497700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2" name="Rectangle 111"/>
          <p:cNvSpPr/>
          <p:nvPr/>
        </p:nvSpPr>
        <p:spPr bwMode="auto">
          <a:xfrm>
            <a:off x="10523452" y="2819229"/>
            <a:ext cx="351380" cy="1318029"/>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3" name="Rectangle 112"/>
          <p:cNvSpPr/>
          <p:nvPr/>
        </p:nvSpPr>
        <p:spPr bwMode="auto">
          <a:xfrm flipH="1">
            <a:off x="10523451" y="4901118"/>
            <a:ext cx="351381" cy="138553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4" name="Rectangle 113"/>
          <p:cNvSpPr/>
          <p:nvPr/>
        </p:nvSpPr>
        <p:spPr bwMode="auto">
          <a:xfrm flipH="1">
            <a:off x="10441865" y="3492263"/>
            <a:ext cx="528216" cy="207533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5" name="Oval 114"/>
          <p:cNvSpPr/>
          <p:nvPr/>
        </p:nvSpPr>
        <p:spPr bwMode="auto">
          <a:xfrm rot="10800000">
            <a:off x="10559434" y="3030337"/>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6" name="Straight Connector 115"/>
          <p:cNvCxnSpPr>
            <a:cxnSpLocks/>
            <a:endCxn id="115" idx="2"/>
          </p:cNvCxnSpPr>
          <p:nvPr/>
        </p:nvCxnSpPr>
        <p:spPr>
          <a:xfrm flipH="1">
            <a:off x="10853638" y="3170786"/>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p:cNvSpPr/>
          <p:nvPr/>
        </p:nvSpPr>
        <p:spPr bwMode="auto">
          <a:xfrm rot="10800000">
            <a:off x="10559434" y="3703372"/>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8" name="Straight Connector 117"/>
          <p:cNvCxnSpPr>
            <a:cxnSpLocks/>
            <a:endCxn id="117" idx="2"/>
          </p:cNvCxnSpPr>
          <p:nvPr/>
        </p:nvCxnSpPr>
        <p:spPr>
          <a:xfrm flipH="1">
            <a:off x="10853638" y="3843822"/>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auto">
          <a:xfrm rot="10800000">
            <a:off x="10558737" y="4376406"/>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0" name="Straight Connector 119"/>
          <p:cNvCxnSpPr>
            <a:cxnSpLocks/>
            <a:endCxn id="119" idx="2"/>
          </p:cNvCxnSpPr>
          <p:nvPr/>
        </p:nvCxnSpPr>
        <p:spPr>
          <a:xfrm flipH="1">
            <a:off x="10852941" y="4516856"/>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bwMode="auto">
          <a:xfrm rot="10800000">
            <a:off x="10558737" y="512302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2" name="Straight Connector 121"/>
          <p:cNvCxnSpPr>
            <a:cxnSpLocks/>
            <a:endCxn id="121" idx="2"/>
          </p:cNvCxnSpPr>
          <p:nvPr/>
        </p:nvCxnSpPr>
        <p:spPr>
          <a:xfrm flipH="1">
            <a:off x="10852941" y="5263472"/>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rot="10800000">
            <a:off x="10558737" y="5804640"/>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a:cxnSpLocks/>
            <a:endCxn id="123" idx="2"/>
          </p:cNvCxnSpPr>
          <p:nvPr/>
        </p:nvCxnSpPr>
        <p:spPr>
          <a:xfrm flipH="1">
            <a:off x="10852941" y="5945089"/>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bwMode="auto">
          <a:xfrm>
            <a:off x="4397981" y="2384923"/>
            <a:ext cx="5762177" cy="42365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27" name="Rectangle 126"/>
          <p:cNvSpPr/>
          <p:nvPr/>
        </p:nvSpPr>
        <p:spPr bwMode="auto">
          <a:xfrm>
            <a:off x="5638548" y="2819143"/>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28" name="TextBox 127"/>
          <p:cNvSpPr txBox="1"/>
          <p:nvPr/>
        </p:nvSpPr>
        <p:spPr>
          <a:xfrm>
            <a:off x="586079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0" name="Rectangle 129"/>
          <p:cNvSpPr/>
          <p:nvPr/>
        </p:nvSpPr>
        <p:spPr bwMode="auto">
          <a:xfrm>
            <a:off x="5638548" y="3434234"/>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1" name="Rectangle 130"/>
          <p:cNvSpPr/>
          <p:nvPr/>
        </p:nvSpPr>
        <p:spPr bwMode="auto">
          <a:xfrm>
            <a:off x="5633095" y="5006248"/>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2" name="Rectangle 131"/>
          <p:cNvSpPr/>
          <p:nvPr/>
        </p:nvSpPr>
        <p:spPr bwMode="auto">
          <a:xfrm>
            <a:off x="6801599"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3" name="Rectangle 132"/>
          <p:cNvSpPr/>
          <p:nvPr/>
        </p:nvSpPr>
        <p:spPr bwMode="auto">
          <a:xfrm>
            <a:off x="6801599"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4" name="Rectangle 133"/>
          <p:cNvSpPr/>
          <p:nvPr/>
        </p:nvSpPr>
        <p:spPr bwMode="auto">
          <a:xfrm>
            <a:off x="680159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5" name="TextBox 134"/>
          <p:cNvSpPr txBox="1"/>
          <p:nvPr/>
        </p:nvSpPr>
        <p:spPr>
          <a:xfrm>
            <a:off x="7019146"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6" name="Rectangle 135"/>
          <p:cNvSpPr/>
          <p:nvPr/>
        </p:nvSpPr>
        <p:spPr bwMode="auto">
          <a:xfrm>
            <a:off x="7907667"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7" name="Rectangle 136"/>
          <p:cNvSpPr/>
          <p:nvPr/>
        </p:nvSpPr>
        <p:spPr bwMode="auto">
          <a:xfrm>
            <a:off x="7907667"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8" name="Rectangle 137"/>
          <p:cNvSpPr/>
          <p:nvPr/>
        </p:nvSpPr>
        <p:spPr bwMode="auto">
          <a:xfrm>
            <a:off x="7907666"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9" name="TextBox 138"/>
          <p:cNvSpPr txBox="1"/>
          <p:nvPr/>
        </p:nvSpPr>
        <p:spPr>
          <a:xfrm>
            <a:off x="812521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0" name="Rectangle 139"/>
          <p:cNvSpPr/>
          <p:nvPr/>
        </p:nvSpPr>
        <p:spPr bwMode="auto">
          <a:xfrm>
            <a:off x="9013068"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1" name="Rectangle 140"/>
          <p:cNvSpPr/>
          <p:nvPr/>
        </p:nvSpPr>
        <p:spPr bwMode="auto">
          <a:xfrm>
            <a:off x="9013068"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2" name="Rectangle 141"/>
          <p:cNvSpPr/>
          <p:nvPr/>
        </p:nvSpPr>
        <p:spPr bwMode="auto">
          <a:xfrm>
            <a:off x="901306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3" name="TextBox 142"/>
          <p:cNvSpPr txBox="1"/>
          <p:nvPr/>
        </p:nvSpPr>
        <p:spPr>
          <a:xfrm>
            <a:off x="9230615"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4" name="Rectangle 143"/>
          <p:cNvSpPr/>
          <p:nvPr/>
        </p:nvSpPr>
        <p:spPr bwMode="auto">
          <a:xfrm>
            <a:off x="4519923" y="5616050"/>
            <a:ext cx="5437886" cy="23187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5" name="Rectangle 144"/>
          <p:cNvSpPr/>
          <p:nvPr/>
        </p:nvSpPr>
        <p:spPr bwMode="auto">
          <a:xfrm>
            <a:off x="4519922" y="6251215"/>
            <a:ext cx="5437886" cy="23840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6" name="Rectangle 145"/>
          <p:cNvSpPr/>
          <p:nvPr/>
        </p:nvSpPr>
        <p:spPr bwMode="auto">
          <a:xfrm>
            <a:off x="4524552" y="5931063"/>
            <a:ext cx="5437886" cy="23840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cxnSp>
        <p:nvCxnSpPr>
          <p:cNvPr id="147" name="Straight Connector 146"/>
          <p:cNvCxnSpPr>
            <a:cxnSpLocks/>
            <a:stCxn id="141" idx="3"/>
            <a:endCxn id="114" idx="3"/>
          </p:cNvCxnSpPr>
          <p:nvPr/>
        </p:nvCxnSpPr>
        <p:spPr>
          <a:xfrm>
            <a:off x="9962439" y="3674502"/>
            <a:ext cx="479426" cy="855429"/>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p:cNvCxnSpPr>
            <a:cxnSpLocks/>
            <a:stCxn id="142" idx="3"/>
          </p:cNvCxnSpPr>
          <p:nvPr/>
        </p:nvCxnSpPr>
        <p:spPr>
          <a:xfrm>
            <a:off x="9962439" y="5246516"/>
            <a:ext cx="561012" cy="601413"/>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p:cNvCxnSpPr>
            <a:cxnSpLocks/>
          </p:cNvCxnSpPr>
          <p:nvPr/>
        </p:nvCxnSpPr>
        <p:spPr>
          <a:xfrm rot="10800000">
            <a:off x="4232017" y="365665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endCxn id="108" idx="2"/>
          </p:cNvCxnSpPr>
          <p:nvPr/>
        </p:nvCxnSpPr>
        <p:spPr>
          <a:xfrm rot="10800000">
            <a:off x="4232016" y="527870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a:stCxn id="140" idx="3"/>
          </p:cNvCxnSpPr>
          <p:nvPr/>
        </p:nvCxnSpPr>
        <p:spPr>
          <a:xfrm>
            <a:off x="9962439" y="3057292"/>
            <a:ext cx="555346" cy="25928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Callout: Line 101"/>
          <p:cNvSpPr/>
          <p:nvPr/>
        </p:nvSpPr>
        <p:spPr bwMode="auto">
          <a:xfrm>
            <a:off x="305889" y="1230871"/>
            <a:ext cx="3187443" cy="2425782"/>
          </a:xfrm>
          <a:prstGeom prst="borderCallout1">
            <a:avLst>
              <a:gd name="adj1" fmla="val 12880"/>
              <a:gd name="adj2" fmla="val 101575"/>
              <a:gd name="adj3" fmla="val 60046"/>
              <a:gd name="adj4" fmla="val 23704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Define HTTP request to send to backend servers to verify availability</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If no custom probe is used, a GET / request is used</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Backend server is available if response code is HTTP 200</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p:txBody>
      </p:sp>
      <p:sp>
        <p:nvSpPr>
          <p:cNvPr id="126" name="Rectangle 125"/>
          <p:cNvSpPr/>
          <p:nvPr/>
        </p:nvSpPr>
        <p:spPr bwMode="auto">
          <a:xfrm>
            <a:off x="4524552" y="2819143"/>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29" name="Rectangle 128"/>
          <p:cNvSpPr/>
          <p:nvPr/>
        </p:nvSpPr>
        <p:spPr bwMode="auto">
          <a:xfrm>
            <a:off x="4519923" y="4306649"/>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56" name="Rectangle: Rounded Corners 155"/>
          <p:cNvSpPr/>
          <p:nvPr/>
        </p:nvSpPr>
        <p:spPr bwMode="auto">
          <a:xfrm>
            <a:off x="7907666" y="2201862"/>
            <a:ext cx="1935878" cy="411886"/>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Application Gateway</a:t>
            </a:r>
          </a:p>
        </p:txBody>
      </p:sp>
      <p:sp>
        <p:nvSpPr>
          <p:cNvPr id="12" name="Oval 11"/>
          <p:cNvSpPr/>
          <p:nvPr/>
        </p:nvSpPr>
        <p:spPr bwMode="auto">
          <a:xfrm>
            <a:off x="7651871" y="2215888"/>
            <a:ext cx="1440389" cy="3729201"/>
          </a:xfrm>
          <a:prstGeom prst="ellipse">
            <a:avLst/>
          </a:prstGeom>
          <a:noFill/>
          <a:ln w="3810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09383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889" y="350477"/>
            <a:ext cx="11889564" cy="917575"/>
          </a:xfrm>
        </p:spPr>
        <p:txBody>
          <a:bodyPr/>
          <a:lstStyle/>
          <a:p>
            <a:r>
              <a:rPr lang="en-US" noProof="0" dirty="0"/>
              <a:t>Resource-level view – Custom Probes</a:t>
            </a:r>
          </a:p>
        </p:txBody>
      </p:sp>
      <p:sp>
        <p:nvSpPr>
          <p:cNvPr id="103" name="Rectangle 102"/>
          <p:cNvSpPr/>
          <p:nvPr/>
        </p:nvSpPr>
        <p:spPr bwMode="auto">
          <a:xfrm>
            <a:off x="11065013" y="426804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4" name="Oval 103"/>
          <p:cNvSpPr/>
          <p:nvPr/>
        </p:nvSpPr>
        <p:spPr bwMode="auto">
          <a:xfrm rot="10800000">
            <a:off x="3939134" y="3516204"/>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1048669" y="288361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6" name="Rectangle 105"/>
          <p:cNvSpPr/>
          <p:nvPr/>
        </p:nvSpPr>
        <p:spPr bwMode="auto">
          <a:xfrm>
            <a:off x="11065013" y="568525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8" name="Oval 107"/>
          <p:cNvSpPr/>
          <p:nvPr/>
        </p:nvSpPr>
        <p:spPr bwMode="auto">
          <a:xfrm rot="10800000">
            <a:off x="3937812" y="513825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11048669" y="3559089"/>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1" name="Rectangle 110"/>
          <p:cNvSpPr/>
          <p:nvPr/>
        </p:nvSpPr>
        <p:spPr bwMode="auto">
          <a:xfrm>
            <a:off x="11065013" y="497700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2" name="Rectangle 111"/>
          <p:cNvSpPr/>
          <p:nvPr/>
        </p:nvSpPr>
        <p:spPr bwMode="auto">
          <a:xfrm>
            <a:off x="10523452" y="2819229"/>
            <a:ext cx="351380" cy="1318029"/>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3" name="Rectangle 112"/>
          <p:cNvSpPr/>
          <p:nvPr/>
        </p:nvSpPr>
        <p:spPr bwMode="auto">
          <a:xfrm flipH="1">
            <a:off x="10523451" y="4901118"/>
            <a:ext cx="351381" cy="138553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4" name="Rectangle 113"/>
          <p:cNvSpPr/>
          <p:nvPr/>
        </p:nvSpPr>
        <p:spPr bwMode="auto">
          <a:xfrm flipH="1">
            <a:off x="10441865" y="3492263"/>
            <a:ext cx="528216" cy="207533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5" name="Oval 114"/>
          <p:cNvSpPr/>
          <p:nvPr/>
        </p:nvSpPr>
        <p:spPr bwMode="auto">
          <a:xfrm rot="10800000">
            <a:off x="10559434" y="3030337"/>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6" name="Straight Connector 115"/>
          <p:cNvCxnSpPr>
            <a:cxnSpLocks/>
            <a:endCxn id="115" idx="2"/>
          </p:cNvCxnSpPr>
          <p:nvPr/>
        </p:nvCxnSpPr>
        <p:spPr>
          <a:xfrm flipH="1">
            <a:off x="10853638" y="3170786"/>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p:cNvSpPr/>
          <p:nvPr/>
        </p:nvSpPr>
        <p:spPr bwMode="auto">
          <a:xfrm rot="10800000">
            <a:off x="10559434" y="3703372"/>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8" name="Straight Connector 117"/>
          <p:cNvCxnSpPr>
            <a:cxnSpLocks/>
            <a:endCxn id="117" idx="2"/>
          </p:cNvCxnSpPr>
          <p:nvPr/>
        </p:nvCxnSpPr>
        <p:spPr>
          <a:xfrm flipH="1">
            <a:off x="10853638" y="3843822"/>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auto">
          <a:xfrm rot="10800000">
            <a:off x="10558737" y="4376406"/>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0" name="Straight Connector 119"/>
          <p:cNvCxnSpPr>
            <a:cxnSpLocks/>
            <a:endCxn id="119" idx="2"/>
          </p:cNvCxnSpPr>
          <p:nvPr/>
        </p:nvCxnSpPr>
        <p:spPr>
          <a:xfrm flipH="1">
            <a:off x="10852941" y="4516856"/>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bwMode="auto">
          <a:xfrm rot="10800000">
            <a:off x="10558737" y="512302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2" name="Straight Connector 121"/>
          <p:cNvCxnSpPr>
            <a:cxnSpLocks/>
            <a:endCxn id="121" idx="2"/>
          </p:cNvCxnSpPr>
          <p:nvPr/>
        </p:nvCxnSpPr>
        <p:spPr>
          <a:xfrm flipH="1">
            <a:off x="10852941" y="5263472"/>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rot="10800000">
            <a:off x="10558737" y="5804640"/>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a:cxnSpLocks/>
            <a:endCxn id="123" idx="2"/>
          </p:cNvCxnSpPr>
          <p:nvPr/>
        </p:nvCxnSpPr>
        <p:spPr>
          <a:xfrm flipH="1">
            <a:off x="10852941" y="5945089"/>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bwMode="auto">
          <a:xfrm>
            <a:off x="4397981" y="2384923"/>
            <a:ext cx="5762177" cy="42365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27" name="Rectangle 126"/>
          <p:cNvSpPr/>
          <p:nvPr/>
        </p:nvSpPr>
        <p:spPr bwMode="auto">
          <a:xfrm>
            <a:off x="5638548" y="2819143"/>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28" name="TextBox 127"/>
          <p:cNvSpPr txBox="1"/>
          <p:nvPr/>
        </p:nvSpPr>
        <p:spPr>
          <a:xfrm>
            <a:off x="586079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0" name="Rectangle 129"/>
          <p:cNvSpPr/>
          <p:nvPr/>
        </p:nvSpPr>
        <p:spPr bwMode="auto">
          <a:xfrm>
            <a:off x="5638548" y="3434234"/>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1" name="Rectangle 130"/>
          <p:cNvSpPr/>
          <p:nvPr/>
        </p:nvSpPr>
        <p:spPr bwMode="auto">
          <a:xfrm>
            <a:off x="5633095" y="5006248"/>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2" name="Rectangle 131"/>
          <p:cNvSpPr/>
          <p:nvPr/>
        </p:nvSpPr>
        <p:spPr bwMode="auto">
          <a:xfrm>
            <a:off x="6801599"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3" name="Rectangle 132"/>
          <p:cNvSpPr/>
          <p:nvPr/>
        </p:nvSpPr>
        <p:spPr bwMode="auto">
          <a:xfrm>
            <a:off x="6801599"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4" name="Rectangle 133"/>
          <p:cNvSpPr/>
          <p:nvPr/>
        </p:nvSpPr>
        <p:spPr bwMode="auto">
          <a:xfrm>
            <a:off x="680159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5" name="TextBox 134"/>
          <p:cNvSpPr txBox="1"/>
          <p:nvPr/>
        </p:nvSpPr>
        <p:spPr>
          <a:xfrm>
            <a:off x="7019146"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6" name="Rectangle 135"/>
          <p:cNvSpPr/>
          <p:nvPr/>
        </p:nvSpPr>
        <p:spPr bwMode="auto">
          <a:xfrm>
            <a:off x="7907667"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7" name="Rectangle 136"/>
          <p:cNvSpPr/>
          <p:nvPr/>
        </p:nvSpPr>
        <p:spPr bwMode="auto">
          <a:xfrm>
            <a:off x="7907667"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8" name="Rectangle 137"/>
          <p:cNvSpPr/>
          <p:nvPr/>
        </p:nvSpPr>
        <p:spPr bwMode="auto">
          <a:xfrm>
            <a:off x="7907666"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9" name="TextBox 138"/>
          <p:cNvSpPr txBox="1"/>
          <p:nvPr/>
        </p:nvSpPr>
        <p:spPr>
          <a:xfrm>
            <a:off x="812521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0" name="Rectangle 139"/>
          <p:cNvSpPr/>
          <p:nvPr/>
        </p:nvSpPr>
        <p:spPr bwMode="auto">
          <a:xfrm>
            <a:off x="9013068"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1" name="Rectangle 140"/>
          <p:cNvSpPr/>
          <p:nvPr/>
        </p:nvSpPr>
        <p:spPr bwMode="auto">
          <a:xfrm>
            <a:off x="9013068"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2" name="Rectangle 141"/>
          <p:cNvSpPr/>
          <p:nvPr/>
        </p:nvSpPr>
        <p:spPr bwMode="auto">
          <a:xfrm>
            <a:off x="901306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3" name="TextBox 142"/>
          <p:cNvSpPr txBox="1"/>
          <p:nvPr/>
        </p:nvSpPr>
        <p:spPr>
          <a:xfrm>
            <a:off x="9230615"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4" name="Rectangle 143"/>
          <p:cNvSpPr/>
          <p:nvPr/>
        </p:nvSpPr>
        <p:spPr bwMode="auto">
          <a:xfrm>
            <a:off x="4519923" y="5616050"/>
            <a:ext cx="5437886" cy="23187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5" name="Rectangle 144"/>
          <p:cNvSpPr/>
          <p:nvPr/>
        </p:nvSpPr>
        <p:spPr bwMode="auto">
          <a:xfrm>
            <a:off x="4519922" y="6251215"/>
            <a:ext cx="5437886" cy="23840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6" name="Rectangle 145"/>
          <p:cNvSpPr/>
          <p:nvPr/>
        </p:nvSpPr>
        <p:spPr bwMode="auto">
          <a:xfrm>
            <a:off x="4524552" y="5931063"/>
            <a:ext cx="5437886" cy="23840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cxnSp>
        <p:nvCxnSpPr>
          <p:cNvPr id="147" name="Straight Connector 146"/>
          <p:cNvCxnSpPr>
            <a:cxnSpLocks/>
            <a:stCxn id="141" idx="3"/>
            <a:endCxn id="114" idx="3"/>
          </p:cNvCxnSpPr>
          <p:nvPr/>
        </p:nvCxnSpPr>
        <p:spPr>
          <a:xfrm>
            <a:off x="9962439" y="3674502"/>
            <a:ext cx="479426" cy="855429"/>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p:cNvCxnSpPr>
            <a:cxnSpLocks/>
            <a:stCxn id="142" idx="3"/>
          </p:cNvCxnSpPr>
          <p:nvPr/>
        </p:nvCxnSpPr>
        <p:spPr>
          <a:xfrm>
            <a:off x="9962439" y="5246516"/>
            <a:ext cx="561012" cy="601413"/>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p:cNvCxnSpPr>
            <a:cxnSpLocks/>
          </p:cNvCxnSpPr>
          <p:nvPr/>
        </p:nvCxnSpPr>
        <p:spPr>
          <a:xfrm rot="10800000">
            <a:off x="4232017" y="365665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endCxn id="108" idx="2"/>
          </p:cNvCxnSpPr>
          <p:nvPr/>
        </p:nvCxnSpPr>
        <p:spPr>
          <a:xfrm rot="10800000">
            <a:off x="4232016" y="527870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a:stCxn id="140" idx="3"/>
          </p:cNvCxnSpPr>
          <p:nvPr/>
        </p:nvCxnSpPr>
        <p:spPr>
          <a:xfrm>
            <a:off x="9962439" y="3057292"/>
            <a:ext cx="555346" cy="25928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Callout: Line 101"/>
          <p:cNvSpPr/>
          <p:nvPr/>
        </p:nvSpPr>
        <p:spPr bwMode="auto">
          <a:xfrm>
            <a:off x="305889" y="1230871"/>
            <a:ext cx="3187443" cy="1652745"/>
          </a:xfrm>
          <a:prstGeom prst="borderCallout1">
            <a:avLst>
              <a:gd name="adj1" fmla="val 26343"/>
              <a:gd name="adj2" fmla="val 102258"/>
              <a:gd name="adj3" fmla="val 97046"/>
              <a:gd name="adj4" fmla="val 272562"/>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IP addresses of the web servers running the web applications published by the gateway</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Can be any IP address, not necessarily an Azure VM</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p:txBody>
      </p:sp>
      <p:sp>
        <p:nvSpPr>
          <p:cNvPr id="126" name="Rectangle 125"/>
          <p:cNvSpPr/>
          <p:nvPr/>
        </p:nvSpPr>
        <p:spPr bwMode="auto">
          <a:xfrm>
            <a:off x="4524552" y="2819143"/>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29" name="Rectangle 128"/>
          <p:cNvSpPr/>
          <p:nvPr/>
        </p:nvSpPr>
        <p:spPr bwMode="auto">
          <a:xfrm>
            <a:off x="4519923" y="4306649"/>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56" name="Rectangle: Rounded Corners 155"/>
          <p:cNvSpPr/>
          <p:nvPr/>
        </p:nvSpPr>
        <p:spPr bwMode="auto">
          <a:xfrm>
            <a:off x="7907666" y="2201862"/>
            <a:ext cx="1935878" cy="411886"/>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Application Gateway</a:t>
            </a:r>
          </a:p>
        </p:txBody>
      </p:sp>
      <p:sp>
        <p:nvSpPr>
          <p:cNvPr id="12" name="Oval 11"/>
          <p:cNvSpPr/>
          <p:nvPr/>
        </p:nvSpPr>
        <p:spPr bwMode="auto">
          <a:xfrm>
            <a:off x="8750928" y="2377395"/>
            <a:ext cx="1440389" cy="3729201"/>
          </a:xfrm>
          <a:prstGeom prst="ellipse">
            <a:avLst/>
          </a:prstGeom>
          <a:noFill/>
          <a:ln w="3810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53" name="Picture 4" descr="Bildergebnis für list icon">
            <a:hlinkClick r:id="rId3" action="ppaction://hlinksldjump"/>
            <a:extLst>
              <a:ext uri="{FF2B5EF4-FFF2-40B4-BE49-F238E27FC236}">
                <a16:creationId xmlns:a16="http://schemas.microsoft.com/office/drawing/2014/main" id="{BA69F2CF-8D8F-4E9B-A28E-1EB8224AF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09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889" y="350477"/>
            <a:ext cx="11889564" cy="917575"/>
          </a:xfrm>
        </p:spPr>
        <p:txBody>
          <a:bodyPr/>
          <a:lstStyle/>
          <a:p>
            <a:r>
              <a:rPr lang="en-US" noProof="0" dirty="0"/>
              <a:t>Resource-level view – Rules</a:t>
            </a:r>
          </a:p>
        </p:txBody>
      </p:sp>
      <p:sp>
        <p:nvSpPr>
          <p:cNvPr id="103" name="Rectangle 102"/>
          <p:cNvSpPr/>
          <p:nvPr/>
        </p:nvSpPr>
        <p:spPr bwMode="auto">
          <a:xfrm>
            <a:off x="11065013" y="426804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4" name="Oval 103"/>
          <p:cNvSpPr/>
          <p:nvPr/>
        </p:nvSpPr>
        <p:spPr bwMode="auto">
          <a:xfrm rot="10800000">
            <a:off x="3939134" y="3516204"/>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1048669" y="2883616"/>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6" name="Rectangle 105"/>
          <p:cNvSpPr/>
          <p:nvPr/>
        </p:nvSpPr>
        <p:spPr bwMode="auto">
          <a:xfrm>
            <a:off x="11065013" y="568525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08" name="Oval 107"/>
          <p:cNvSpPr/>
          <p:nvPr/>
        </p:nvSpPr>
        <p:spPr bwMode="auto">
          <a:xfrm rot="10800000">
            <a:off x="3937812" y="513825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11048669" y="3559089"/>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1" name="Rectangle 110"/>
          <p:cNvSpPr/>
          <p:nvPr/>
        </p:nvSpPr>
        <p:spPr bwMode="auto">
          <a:xfrm>
            <a:off x="11065013" y="4977002"/>
            <a:ext cx="944424" cy="52154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Web Server</a:t>
            </a:r>
          </a:p>
        </p:txBody>
      </p:sp>
      <p:sp>
        <p:nvSpPr>
          <p:cNvPr id="112" name="Rectangle 111"/>
          <p:cNvSpPr/>
          <p:nvPr/>
        </p:nvSpPr>
        <p:spPr bwMode="auto">
          <a:xfrm>
            <a:off x="10523452" y="2819229"/>
            <a:ext cx="351380" cy="1318029"/>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3" name="Rectangle 112"/>
          <p:cNvSpPr/>
          <p:nvPr/>
        </p:nvSpPr>
        <p:spPr bwMode="auto">
          <a:xfrm flipH="1">
            <a:off x="10523451" y="4901118"/>
            <a:ext cx="351381" cy="1385537"/>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4" name="Rectangle 113"/>
          <p:cNvSpPr/>
          <p:nvPr/>
        </p:nvSpPr>
        <p:spPr bwMode="auto">
          <a:xfrm flipH="1">
            <a:off x="10441865" y="3492263"/>
            <a:ext cx="528216" cy="2075333"/>
          </a:xfrm>
          <a:prstGeom prst="rect">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15" name="Oval 114"/>
          <p:cNvSpPr/>
          <p:nvPr/>
        </p:nvSpPr>
        <p:spPr bwMode="auto">
          <a:xfrm rot="10800000">
            <a:off x="10559434" y="3030337"/>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6" name="Straight Connector 115"/>
          <p:cNvCxnSpPr>
            <a:cxnSpLocks/>
            <a:endCxn id="115" idx="2"/>
          </p:cNvCxnSpPr>
          <p:nvPr/>
        </p:nvCxnSpPr>
        <p:spPr>
          <a:xfrm flipH="1">
            <a:off x="10853638" y="3170786"/>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p:cNvSpPr/>
          <p:nvPr/>
        </p:nvSpPr>
        <p:spPr bwMode="auto">
          <a:xfrm rot="10800000">
            <a:off x="10559434" y="3703372"/>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8" name="Straight Connector 117"/>
          <p:cNvCxnSpPr>
            <a:cxnSpLocks/>
            <a:endCxn id="117" idx="2"/>
          </p:cNvCxnSpPr>
          <p:nvPr/>
        </p:nvCxnSpPr>
        <p:spPr>
          <a:xfrm flipH="1">
            <a:off x="10853638" y="3843822"/>
            <a:ext cx="40077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auto">
          <a:xfrm rot="10800000">
            <a:off x="10558737" y="4376406"/>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0" name="Straight Connector 119"/>
          <p:cNvCxnSpPr>
            <a:cxnSpLocks/>
            <a:endCxn id="119" idx="2"/>
          </p:cNvCxnSpPr>
          <p:nvPr/>
        </p:nvCxnSpPr>
        <p:spPr>
          <a:xfrm flipH="1">
            <a:off x="10852941" y="4516856"/>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bwMode="auto">
          <a:xfrm rot="10800000">
            <a:off x="10558737" y="5123023"/>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2" name="Straight Connector 121"/>
          <p:cNvCxnSpPr>
            <a:cxnSpLocks/>
            <a:endCxn id="121" idx="2"/>
          </p:cNvCxnSpPr>
          <p:nvPr/>
        </p:nvCxnSpPr>
        <p:spPr>
          <a:xfrm flipH="1">
            <a:off x="10852941" y="5263472"/>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rot="10800000">
            <a:off x="10558737" y="5804640"/>
            <a:ext cx="294204" cy="2808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a:cxnSpLocks/>
            <a:endCxn id="123" idx="2"/>
          </p:cNvCxnSpPr>
          <p:nvPr/>
        </p:nvCxnSpPr>
        <p:spPr>
          <a:xfrm flipH="1">
            <a:off x="10852941" y="5945089"/>
            <a:ext cx="41826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bwMode="auto">
          <a:xfrm>
            <a:off x="4397981" y="2384923"/>
            <a:ext cx="5762177" cy="42365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127" name="Rectangle 126"/>
          <p:cNvSpPr/>
          <p:nvPr/>
        </p:nvSpPr>
        <p:spPr bwMode="auto">
          <a:xfrm>
            <a:off x="5638548" y="2819143"/>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28" name="TextBox 127"/>
          <p:cNvSpPr txBox="1"/>
          <p:nvPr/>
        </p:nvSpPr>
        <p:spPr>
          <a:xfrm>
            <a:off x="586079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0" name="Rectangle 129"/>
          <p:cNvSpPr/>
          <p:nvPr/>
        </p:nvSpPr>
        <p:spPr bwMode="auto">
          <a:xfrm>
            <a:off x="5638548" y="3434234"/>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1" name="Rectangle 130"/>
          <p:cNvSpPr/>
          <p:nvPr/>
        </p:nvSpPr>
        <p:spPr bwMode="auto">
          <a:xfrm>
            <a:off x="5633095" y="5006248"/>
            <a:ext cx="1015508" cy="47629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Listener</a:t>
            </a:r>
          </a:p>
        </p:txBody>
      </p:sp>
      <p:sp>
        <p:nvSpPr>
          <p:cNvPr id="132" name="Rectangle 131"/>
          <p:cNvSpPr/>
          <p:nvPr/>
        </p:nvSpPr>
        <p:spPr bwMode="auto">
          <a:xfrm>
            <a:off x="6801599"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3" name="Rectangle 132"/>
          <p:cNvSpPr/>
          <p:nvPr/>
        </p:nvSpPr>
        <p:spPr bwMode="auto">
          <a:xfrm>
            <a:off x="6801599"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4" name="Rectangle 133"/>
          <p:cNvSpPr/>
          <p:nvPr/>
        </p:nvSpPr>
        <p:spPr bwMode="auto">
          <a:xfrm>
            <a:off x="680159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HTTP settings</a:t>
            </a:r>
          </a:p>
        </p:txBody>
      </p:sp>
      <p:sp>
        <p:nvSpPr>
          <p:cNvPr id="135" name="TextBox 134"/>
          <p:cNvSpPr txBox="1"/>
          <p:nvPr/>
        </p:nvSpPr>
        <p:spPr>
          <a:xfrm>
            <a:off x="7019146"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36" name="Rectangle 135"/>
          <p:cNvSpPr/>
          <p:nvPr/>
        </p:nvSpPr>
        <p:spPr bwMode="auto">
          <a:xfrm>
            <a:off x="7907667"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7" name="Rectangle 136"/>
          <p:cNvSpPr/>
          <p:nvPr/>
        </p:nvSpPr>
        <p:spPr bwMode="auto">
          <a:xfrm>
            <a:off x="7907667"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8" name="Rectangle 137"/>
          <p:cNvSpPr/>
          <p:nvPr/>
        </p:nvSpPr>
        <p:spPr bwMode="auto">
          <a:xfrm>
            <a:off x="7907666"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Custom Probe</a:t>
            </a:r>
          </a:p>
        </p:txBody>
      </p:sp>
      <p:sp>
        <p:nvSpPr>
          <p:cNvPr id="139" name="TextBox 138"/>
          <p:cNvSpPr txBox="1"/>
          <p:nvPr/>
        </p:nvSpPr>
        <p:spPr>
          <a:xfrm>
            <a:off x="8125214"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0" name="Rectangle 139"/>
          <p:cNvSpPr/>
          <p:nvPr/>
        </p:nvSpPr>
        <p:spPr bwMode="auto">
          <a:xfrm>
            <a:off x="9013068" y="281702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1" name="Rectangle 140"/>
          <p:cNvSpPr/>
          <p:nvPr/>
        </p:nvSpPr>
        <p:spPr bwMode="auto">
          <a:xfrm>
            <a:off x="9013068" y="3434234"/>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2" name="Rectangle 141"/>
          <p:cNvSpPr/>
          <p:nvPr/>
        </p:nvSpPr>
        <p:spPr bwMode="auto">
          <a:xfrm>
            <a:off x="9013068" y="5006248"/>
            <a:ext cx="949371" cy="4805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Backend Pool</a:t>
            </a:r>
          </a:p>
        </p:txBody>
      </p:sp>
      <p:sp>
        <p:nvSpPr>
          <p:cNvPr id="143" name="TextBox 142"/>
          <p:cNvSpPr txBox="1"/>
          <p:nvPr/>
        </p:nvSpPr>
        <p:spPr>
          <a:xfrm>
            <a:off x="9230615" y="3825563"/>
            <a:ext cx="514275" cy="136960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bg1"/>
                </a:solidFill>
              </a:rPr>
              <a:t>:</a:t>
            </a:r>
          </a:p>
          <a:p>
            <a:pPr algn="ctr">
              <a:lnSpc>
                <a:spcPct val="90000"/>
              </a:lnSpc>
              <a:spcAft>
                <a:spcPts val="600"/>
              </a:spcAft>
            </a:pPr>
            <a:r>
              <a:rPr lang="en-US" sz="3600" dirty="0">
                <a:solidFill>
                  <a:schemeClr val="bg1"/>
                </a:solidFill>
              </a:rPr>
              <a:t>:</a:t>
            </a:r>
          </a:p>
        </p:txBody>
      </p:sp>
      <p:sp>
        <p:nvSpPr>
          <p:cNvPr id="144" name="Rectangle 143"/>
          <p:cNvSpPr/>
          <p:nvPr/>
        </p:nvSpPr>
        <p:spPr bwMode="auto">
          <a:xfrm>
            <a:off x="4519923" y="5616050"/>
            <a:ext cx="5437886" cy="23187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5" name="Rectangle 144"/>
          <p:cNvSpPr/>
          <p:nvPr/>
        </p:nvSpPr>
        <p:spPr bwMode="auto">
          <a:xfrm>
            <a:off x="4519922" y="6251215"/>
            <a:ext cx="5437886" cy="23840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sp>
        <p:nvSpPr>
          <p:cNvPr id="146" name="Rectangle 145"/>
          <p:cNvSpPr/>
          <p:nvPr/>
        </p:nvSpPr>
        <p:spPr bwMode="auto">
          <a:xfrm>
            <a:off x="4524552" y="5931063"/>
            <a:ext cx="5437886" cy="23840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Rule</a:t>
            </a:r>
          </a:p>
        </p:txBody>
      </p:sp>
      <p:cxnSp>
        <p:nvCxnSpPr>
          <p:cNvPr id="147" name="Straight Connector 146"/>
          <p:cNvCxnSpPr>
            <a:cxnSpLocks/>
            <a:stCxn id="141" idx="3"/>
            <a:endCxn id="114" idx="3"/>
          </p:cNvCxnSpPr>
          <p:nvPr/>
        </p:nvCxnSpPr>
        <p:spPr>
          <a:xfrm>
            <a:off x="9962439" y="3674502"/>
            <a:ext cx="479426" cy="855429"/>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p:cNvCxnSpPr>
            <a:cxnSpLocks/>
            <a:stCxn id="142" idx="3"/>
          </p:cNvCxnSpPr>
          <p:nvPr/>
        </p:nvCxnSpPr>
        <p:spPr>
          <a:xfrm>
            <a:off x="9962439" y="5246516"/>
            <a:ext cx="561012" cy="601413"/>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p:cNvCxnSpPr>
            <a:cxnSpLocks/>
          </p:cNvCxnSpPr>
          <p:nvPr/>
        </p:nvCxnSpPr>
        <p:spPr>
          <a:xfrm rot="10800000">
            <a:off x="4232017" y="365665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endCxn id="108" idx="2"/>
          </p:cNvCxnSpPr>
          <p:nvPr/>
        </p:nvCxnSpPr>
        <p:spPr>
          <a:xfrm rot="10800000">
            <a:off x="4232016" y="5278703"/>
            <a:ext cx="30581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a:stCxn id="140" idx="3"/>
          </p:cNvCxnSpPr>
          <p:nvPr/>
        </p:nvCxnSpPr>
        <p:spPr>
          <a:xfrm>
            <a:off x="9962439" y="3057292"/>
            <a:ext cx="555346" cy="259287"/>
          </a:xfrm>
          <a:prstGeom prst="line">
            <a:avLst/>
          </a:prstGeom>
          <a:noFill/>
          <a:ln w="19050">
            <a:solidFill>
              <a:srgbClr val="505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Callout: Line 101"/>
          <p:cNvSpPr/>
          <p:nvPr/>
        </p:nvSpPr>
        <p:spPr bwMode="auto">
          <a:xfrm>
            <a:off x="354204" y="3542424"/>
            <a:ext cx="3187443" cy="2708791"/>
          </a:xfrm>
          <a:prstGeom prst="borderCallout1">
            <a:avLst>
              <a:gd name="adj1" fmla="val 76576"/>
              <a:gd name="adj2" fmla="val 105332"/>
              <a:gd name="adj3" fmla="val 81026"/>
              <a:gd name="adj4" fmla="val 131516"/>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Rules associate listeners, HTTP settings (together with the referenced custom probes) and backend pools</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r>
              <a:rPr lang="en-US" sz="1600" dirty="0">
                <a:solidFill>
                  <a:srgbClr val="505050"/>
                </a:solidFill>
              </a:rPr>
              <a:t>Rules define the pipelines that the application gateway uses to process requests and distribute them to backend servers</a:t>
            </a: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a:p>
            <a:pPr marL="377190" indent="-285750" defTabSz="932472" fontAlgn="base">
              <a:spcBef>
                <a:spcPct val="0"/>
              </a:spcBef>
              <a:spcAft>
                <a:spcPct val="0"/>
              </a:spcAft>
              <a:buFont typeface="Arial" panose="020B0604020202020204" pitchFamily="34" charset="0"/>
              <a:buChar char="•"/>
            </a:pPr>
            <a:endParaRPr lang="en-US" sz="1600" dirty="0">
              <a:solidFill>
                <a:srgbClr val="505050"/>
              </a:solidFill>
            </a:endParaRPr>
          </a:p>
        </p:txBody>
      </p:sp>
      <p:sp>
        <p:nvSpPr>
          <p:cNvPr id="126" name="Rectangle 125"/>
          <p:cNvSpPr/>
          <p:nvPr/>
        </p:nvSpPr>
        <p:spPr bwMode="auto">
          <a:xfrm>
            <a:off x="4524552" y="2819143"/>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 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29" name="Rectangle 128"/>
          <p:cNvSpPr/>
          <p:nvPr/>
        </p:nvSpPr>
        <p:spPr bwMode="auto">
          <a:xfrm>
            <a:off x="4519923" y="4306649"/>
            <a:ext cx="949371" cy="11801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Private</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Frontend IP </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Config</a:t>
            </a:r>
          </a:p>
        </p:txBody>
      </p:sp>
      <p:sp>
        <p:nvSpPr>
          <p:cNvPr id="156" name="Rectangle: Rounded Corners 155"/>
          <p:cNvSpPr/>
          <p:nvPr/>
        </p:nvSpPr>
        <p:spPr bwMode="auto">
          <a:xfrm>
            <a:off x="7907666" y="2201862"/>
            <a:ext cx="1935878" cy="411886"/>
          </a:xfrm>
          <a:prstGeom prst="round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Application Gateway</a:t>
            </a:r>
          </a:p>
        </p:txBody>
      </p:sp>
      <p:sp>
        <p:nvSpPr>
          <p:cNvPr id="57" name="Rectangle 56"/>
          <p:cNvSpPr/>
          <p:nvPr/>
        </p:nvSpPr>
        <p:spPr bwMode="auto">
          <a:xfrm>
            <a:off x="6789863" y="3422278"/>
            <a:ext cx="972058" cy="488254"/>
          </a:xfrm>
          <a:prstGeom prst="rect">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8" name="Rectangle 57"/>
          <p:cNvSpPr/>
          <p:nvPr/>
        </p:nvSpPr>
        <p:spPr bwMode="auto">
          <a:xfrm>
            <a:off x="5637954" y="3412526"/>
            <a:ext cx="972058" cy="488254"/>
          </a:xfrm>
          <a:prstGeom prst="rect">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9" name="Rectangle 58"/>
          <p:cNvSpPr/>
          <p:nvPr/>
        </p:nvSpPr>
        <p:spPr bwMode="auto">
          <a:xfrm>
            <a:off x="7891297" y="5000270"/>
            <a:ext cx="972058" cy="488254"/>
          </a:xfrm>
          <a:prstGeom prst="rect">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0" name="Rectangle 59"/>
          <p:cNvSpPr/>
          <p:nvPr/>
        </p:nvSpPr>
        <p:spPr bwMode="auto">
          <a:xfrm>
            <a:off x="8979138" y="3431656"/>
            <a:ext cx="972058" cy="488254"/>
          </a:xfrm>
          <a:prstGeom prst="rect">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63" name="Straight Connector 62"/>
          <p:cNvCxnSpPr>
            <a:cxnSpLocks/>
            <a:stCxn id="58" idx="3"/>
            <a:endCxn id="133" idx="1"/>
          </p:cNvCxnSpPr>
          <p:nvPr/>
        </p:nvCxnSpPr>
        <p:spPr>
          <a:xfrm>
            <a:off x="6610012" y="3656653"/>
            <a:ext cx="191587" cy="17848"/>
          </a:xfrm>
          <a:prstGeom prst="line">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cxnSpLocks/>
            <a:stCxn id="57" idx="2"/>
            <a:endCxn id="138" idx="1"/>
          </p:cNvCxnSpPr>
          <p:nvPr/>
        </p:nvCxnSpPr>
        <p:spPr>
          <a:xfrm>
            <a:off x="7275892" y="3910532"/>
            <a:ext cx="631774" cy="1335983"/>
          </a:xfrm>
          <a:prstGeom prst="line">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a:cxnSpLocks/>
            <a:endCxn id="60" idx="2"/>
          </p:cNvCxnSpPr>
          <p:nvPr/>
        </p:nvCxnSpPr>
        <p:spPr>
          <a:xfrm flipV="1">
            <a:off x="8908803" y="3919910"/>
            <a:ext cx="556364" cy="1358794"/>
          </a:xfrm>
          <a:prstGeom prst="line">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Rectangle 74"/>
          <p:cNvSpPr/>
          <p:nvPr/>
        </p:nvSpPr>
        <p:spPr bwMode="auto">
          <a:xfrm>
            <a:off x="5640172" y="2832930"/>
            <a:ext cx="1013884" cy="462511"/>
          </a:xfrm>
          <a:prstGeom prst="rect">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6" name="Rectangle 75"/>
          <p:cNvSpPr/>
          <p:nvPr/>
        </p:nvSpPr>
        <p:spPr bwMode="auto">
          <a:xfrm>
            <a:off x="6768950" y="2832930"/>
            <a:ext cx="1013884" cy="462511"/>
          </a:xfrm>
          <a:prstGeom prst="rect">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7" name="Rectangle 76"/>
          <p:cNvSpPr/>
          <p:nvPr/>
        </p:nvSpPr>
        <p:spPr bwMode="auto">
          <a:xfrm>
            <a:off x="7892040" y="2832930"/>
            <a:ext cx="971315" cy="462511"/>
          </a:xfrm>
          <a:prstGeom prst="rect">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8" name="Rectangle 77"/>
          <p:cNvSpPr/>
          <p:nvPr/>
        </p:nvSpPr>
        <p:spPr bwMode="auto">
          <a:xfrm>
            <a:off x="9002096" y="2832930"/>
            <a:ext cx="971315" cy="462511"/>
          </a:xfrm>
          <a:prstGeom prst="rect">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84" name="Straight Connector 83"/>
          <p:cNvCxnSpPr>
            <a:cxnSpLocks/>
            <a:stCxn id="76" idx="1"/>
            <a:endCxn id="127" idx="3"/>
          </p:cNvCxnSpPr>
          <p:nvPr/>
        </p:nvCxnSpPr>
        <p:spPr>
          <a:xfrm flipH="1" flipV="1">
            <a:off x="6654056" y="3057292"/>
            <a:ext cx="114894" cy="6894"/>
          </a:xfrm>
          <a:prstGeom prst="line">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cxnSpLocks/>
            <a:stCxn id="77" idx="1"/>
            <a:endCxn id="76" idx="3"/>
          </p:cNvCxnSpPr>
          <p:nvPr/>
        </p:nvCxnSpPr>
        <p:spPr>
          <a:xfrm flipH="1">
            <a:off x="7782834" y="3064186"/>
            <a:ext cx="109206" cy="0"/>
          </a:xfrm>
          <a:prstGeom prst="line">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p:cNvCxnSpPr>
            <a:cxnSpLocks/>
            <a:stCxn id="78" idx="1"/>
            <a:endCxn id="136" idx="3"/>
          </p:cNvCxnSpPr>
          <p:nvPr/>
        </p:nvCxnSpPr>
        <p:spPr>
          <a:xfrm flipH="1" flipV="1">
            <a:off x="8857038" y="3057291"/>
            <a:ext cx="145058" cy="6895"/>
          </a:xfrm>
          <a:prstGeom prst="line">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703637" y="5616050"/>
            <a:ext cx="816285" cy="469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03637" y="5627296"/>
            <a:ext cx="816285" cy="7606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4" descr="Bildergebnis für list icon">
            <a:hlinkClick r:id="rId3" action="ppaction://hlinksldjump"/>
            <a:extLst>
              <a:ext uri="{FF2B5EF4-FFF2-40B4-BE49-F238E27FC236}">
                <a16:creationId xmlns:a16="http://schemas.microsoft.com/office/drawing/2014/main" id="{E661A9BF-55F8-492A-9E33-930F0AE47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6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DE3224-A6FA-4373-ACD3-2744890F57FD}"/>
              </a:ext>
            </a:extLst>
          </p:cNvPr>
          <p:cNvSpPr>
            <a:spLocks noGrp="1"/>
          </p:cNvSpPr>
          <p:nvPr>
            <p:ph type="body" sz="quarter" idx="10"/>
          </p:nvPr>
        </p:nvSpPr>
        <p:spPr>
          <a:xfrm>
            <a:off x="274638" y="1212850"/>
            <a:ext cx="11887200" cy="1969770"/>
          </a:xfrm>
        </p:spPr>
        <p:txBody>
          <a:bodyPr/>
          <a:lstStyle/>
          <a:p>
            <a:r>
              <a:rPr lang="en-US" dirty="0">
                <a:hlinkClick r:id="rId2"/>
              </a:rPr>
              <a:t>https://azure.microsoft.com/en-us/roadmap/azure-application-gateway-web-application-firewall/</a:t>
            </a:r>
            <a:endParaRPr lang="en-US" dirty="0"/>
          </a:p>
          <a:p>
            <a:endParaRPr lang="en-US" dirty="0"/>
          </a:p>
        </p:txBody>
      </p:sp>
      <p:sp>
        <p:nvSpPr>
          <p:cNvPr id="3" name="Title 2">
            <a:extLst>
              <a:ext uri="{FF2B5EF4-FFF2-40B4-BE49-F238E27FC236}">
                <a16:creationId xmlns:a16="http://schemas.microsoft.com/office/drawing/2014/main" id="{A4CDFEEC-44BE-4958-8BC3-191B87C97C5C}"/>
              </a:ext>
            </a:extLst>
          </p:cNvPr>
          <p:cNvSpPr>
            <a:spLocks noGrp="1"/>
          </p:cNvSpPr>
          <p:nvPr>
            <p:ph type="title"/>
          </p:nvPr>
        </p:nvSpPr>
        <p:spPr/>
        <p:txBody>
          <a:bodyPr/>
          <a:lstStyle/>
          <a:p>
            <a:r>
              <a:rPr lang="en-US" dirty="0"/>
              <a:t>Application Gateway Announcements</a:t>
            </a:r>
          </a:p>
        </p:txBody>
      </p:sp>
    </p:spTree>
    <p:extLst>
      <p:ext uri="{BB962C8B-B14F-4D97-AF65-F5344CB8AC3E}">
        <p14:creationId xmlns:p14="http://schemas.microsoft.com/office/powerpoint/2010/main" val="23838119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Traffic Manager</a:t>
            </a:r>
          </a:p>
        </p:txBody>
      </p:sp>
      <p:sp>
        <p:nvSpPr>
          <p:cNvPr id="3" name="Rectangle 2">
            <a:extLst>
              <a:ext uri="{FF2B5EF4-FFF2-40B4-BE49-F238E27FC236}">
                <a16:creationId xmlns:a16="http://schemas.microsoft.com/office/drawing/2014/main" id="{971D913F-7304-4E0D-A4F7-F84884E0D866}"/>
              </a:ext>
            </a:extLst>
          </p:cNvPr>
          <p:cNvSpPr/>
          <p:nvPr/>
        </p:nvSpPr>
        <p:spPr>
          <a:xfrm>
            <a:off x="6411684" y="6240462"/>
            <a:ext cx="6024791" cy="369332"/>
          </a:xfrm>
          <a:prstGeom prst="rect">
            <a:avLst/>
          </a:prstGeom>
        </p:spPr>
        <p:txBody>
          <a:bodyPr wrap="none">
            <a:spAutoFit/>
          </a:bodyPr>
          <a:lstStyle/>
          <a:p>
            <a:r>
              <a:rPr lang="en-US" dirty="0">
                <a:hlinkClick r:id="rId3"/>
              </a:rPr>
              <a:t>https://docs.microsoft.com/en-us/azure/traffic-manager/</a:t>
            </a:r>
            <a:r>
              <a:rPr lang="en-US" dirty="0"/>
              <a:t> </a:t>
            </a:r>
          </a:p>
        </p:txBody>
      </p:sp>
    </p:spTree>
    <p:extLst>
      <p:ext uri="{BB962C8B-B14F-4D97-AF65-F5344CB8AC3E}">
        <p14:creationId xmlns:p14="http://schemas.microsoft.com/office/powerpoint/2010/main" val="25362115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Traffic Manager</a:t>
            </a:r>
            <a:endParaRPr lang="en-US" dirty="0"/>
          </a:p>
        </p:txBody>
      </p:sp>
      <p:grpSp>
        <p:nvGrpSpPr>
          <p:cNvPr id="25" name="Group 24"/>
          <p:cNvGrpSpPr/>
          <p:nvPr/>
        </p:nvGrpSpPr>
        <p:grpSpPr>
          <a:xfrm>
            <a:off x="534235" y="1477435"/>
            <a:ext cx="7117132" cy="1290818"/>
            <a:chOff x="671512" y="1600199"/>
            <a:chExt cx="5498917" cy="2074346"/>
          </a:xfrm>
        </p:grpSpPr>
        <p:sp>
          <p:nvSpPr>
            <p:cNvPr id="26" name="Content Placeholder 2"/>
            <p:cNvSpPr txBox="1">
              <a:spLocks/>
            </p:cNvSpPr>
            <p:nvPr/>
          </p:nvSpPr>
          <p:spPr>
            <a:xfrm>
              <a:off x="671512" y="2514602"/>
              <a:ext cx="5498917" cy="1159943"/>
            </a:xfrm>
            <a:prstGeom prst="rect">
              <a:avLst/>
            </a:prstGeom>
          </p:spPr>
          <p:txBody>
            <a:bodyPr vert="horz" wrap="square" lIns="0" tIns="93223"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39" spc="-31" dirty="0">
                  <a:solidFill>
                    <a:schemeClr val="tx1"/>
                  </a:solidFill>
                </a:rPr>
                <a:t>DNS-based traffic routing service</a:t>
              </a:r>
            </a:p>
            <a:p>
              <a:pPr marL="0" indent="0">
                <a:buNone/>
              </a:pPr>
              <a:r>
                <a:rPr lang="en-US" sz="2039" spc="-31" dirty="0">
                  <a:solidFill>
                    <a:schemeClr val="tx1"/>
                  </a:solidFill>
                </a:rPr>
                <a:t>Active health monitoring and automatic failover</a:t>
              </a:r>
            </a:p>
          </p:txBody>
        </p:sp>
        <p:sp>
          <p:nvSpPr>
            <p:cNvPr id="27" name="Content Placeholder 5"/>
            <p:cNvSpPr txBox="1">
              <a:spLocks/>
            </p:cNvSpPr>
            <p:nvPr/>
          </p:nvSpPr>
          <p:spPr>
            <a:xfrm>
              <a:off x="671513" y="1600199"/>
              <a:ext cx="5498916" cy="914400"/>
            </a:xfrm>
            <a:prstGeom prst="rect">
              <a:avLst/>
            </a:prstGeom>
            <a:solidFill>
              <a:schemeClr val="accent1">
                <a:lumMod val="60000"/>
                <a:lumOff val="40000"/>
              </a:schemeClr>
            </a:solidFill>
          </p:spPr>
          <p:txBody>
            <a:bodyPr vert="horz" wrap="square" lIns="93223" tIns="93223" rIns="93223" bIns="93223"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5" spc="-71" dirty="0">
                  <a:gradFill>
                    <a:gsLst>
                      <a:gs pos="0">
                        <a:srgbClr val="FFFFFF"/>
                      </a:gs>
                      <a:gs pos="86000">
                        <a:srgbClr val="FFFFFF"/>
                      </a:gs>
                    </a:gsLst>
                    <a:lin ang="5400000" scaled="0"/>
                  </a:gradFill>
                </a:rPr>
                <a:t>Traffic Manager is</a:t>
              </a:r>
            </a:p>
          </p:txBody>
        </p:sp>
      </p:grpSp>
      <p:grpSp>
        <p:nvGrpSpPr>
          <p:cNvPr id="28" name="Group 27"/>
          <p:cNvGrpSpPr/>
          <p:nvPr/>
        </p:nvGrpSpPr>
        <p:grpSpPr>
          <a:xfrm>
            <a:off x="534235" y="2921112"/>
            <a:ext cx="7117132" cy="3462962"/>
            <a:chOff x="671512" y="1600199"/>
            <a:chExt cx="5498917" cy="3396734"/>
          </a:xfrm>
        </p:grpSpPr>
        <p:sp>
          <p:nvSpPr>
            <p:cNvPr id="29" name="Content Placeholder 2"/>
            <p:cNvSpPr txBox="1">
              <a:spLocks/>
            </p:cNvSpPr>
            <p:nvPr/>
          </p:nvSpPr>
          <p:spPr>
            <a:xfrm>
              <a:off x="671512" y="2204763"/>
              <a:ext cx="5498917" cy="2792170"/>
            </a:xfrm>
            <a:prstGeom prst="rect">
              <a:avLst/>
            </a:prstGeom>
          </p:spPr>
          <p:txBody>
            <a:bodyPr vert="horz" wrap="square" lIns="0" tIns="93223"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IE" sz="2039" spc="-31" dirty="0">
                  <a:solidFill>
                    <a:schemeClr val="tx1"/>
                  </a:solidFill>
                </a:rPr>
                <a:t>Route incoming traffic across multiple Azure services to provide your applications </a:t>
              </a:r>
              <a:r>
                <a:rPr lang="en-IE" sz="2039" b="1" spc="-31" dirty="0">
                  <a:solidFill>
                    <a:schemeClr val="tx1"/>
                  </a:solidFill>
                </a:rPr>
                <a:t>high performance</a:t>
              </a:r>
            </a:p>
            <a:p>
              <a:pPr marL="0" indent="0">
                <a:lnSpc>
                  <a:spcPct val="100000"/>
                </a:lnSpc>
                <a:buNone/>
              </a:pPr>
              <a:r>
                <a:rPr lang="en-IE" sz="2039" spc="-31" dirty="0">
                  <a:solidFill>
                    <a:schemeClr val="tx1"/>
                  </a:solidFill>
                </a:rPr>
                <a:t>Automatically fail over between deployments, for </a:t>
              </a:r>
              <a:r>
                <a:rPr lang="en-IE" sz="2039" b="1" spc="-31" dirty="0">
                  <a:solidFill>
                    <a:schemeClr val="tx1"/>
                  </a:solidFill>
                </a:rPr>
                <a:t>high availability</a:t>
              </a:r>
            </a:p>
            <a:p>
              <a:pPr marL="0" indent="0">
                <a:lnSpc>
                  <a:spcPct val="100000"/>
                </a:lnSpc>
                <a:buNone/>
              </a:pPr>
              <a:r>
                <a:rPr lang="en-GB" sz="2039" spc="-31" dirty="0">
                  <a:solidFill>
                    <a:schemeClr val="tx1"/>
                  </a:solidFill>
                </a:rPr>
                <a:t>Manage traffic across cloud and on-premises endpoints for </a:t>
              </a:r>
              <a:r>
                <a:rPr lang="en-GB" sz="2039" b="1" spc="-31" dirty="0">
                  <a:solidFill>
                    <a:schemeClr val="tx1"/>
                  </a:solidFill>
                </a:rPr>
                <a:t>hybrid applications</a:t>
              </a:r>
              <a:r>
                <a:rPr lang="en-GB" sz="2039" spc="-31" dirty="0">
                  <a:solidFill>
                    <a:schemeClr val="tx1"/>
                  </a:solidFill>
                </a:rPr>
                <a:t> and </a:t>
              </a:r>
              <a:r>
                <a:rPr lang="en-GB" sz="2039" b="1" spc="-31" dirty="0">
                  <a:solidFill>
                    <a:schemeClr val="tx1"/>
                  </a:solidFill>
                </a:rPr>
                <a:t>cloud migration</a:t>
              </a:r>
            </a:p>
            <a:p>
              <a:pPr marL="0" indent="0">
                <a:lnSpc>
                  <a:spcPct val="100000"/>
                </a:lnSpc>
                <a:buNone/>
              </a:pPr>
              <a:r>
                <a:rPr lang="en-GB" sz="2039" spc="-31" dirty="0">
                  <a:solidFill>
                    <a:schemeClr val="tx1"/>
                  </a:solidFill>
                </a:rPr>
                <a:t>Easily add/remove deployments from active use, allowing </a:t>
              </a:r>
              <a:r>
                <a:rPr lang="en-GB" sz="2039" b="1" spc="-31" dirty="0">
                  <a:solidFill>
                    <a:schemeClr val="tx1"/>
                  </a:solidFill>
                </a:rPr>
                <a:t>seamless upgrades</a:t>
              </a:r>
              <a:endParaRPr lang="en-US" sz="2039" b="1" spc="-31" dirty="0">
                <a:solidFill>
                  <a:schemeClr val="tx1"/>
                </a:solidFill>
              </a:endParaRPr>
            </a:p>
          </p:txBody>
        </p:sp>
        <p:sp>
          <p:nvSpPr>
            <p:cNvPr id="30" name="Content Placeholder 5"/>
            <p:cNvSpPr txBox="1">
              <a:spLocks/>
            </p:cNvSpPr>
            <p:nvPr/>
          </p:nvSpPr>
          <p:spPr>
            <a:xfrm>
              <a:off x="671513" y="1600199"/>
              <a:ext cx="5498916" cy="556662"/>
            </a:xfrm>
            <a:prstGeom prst="rect">
              <a:avLst/>
            </a:prstGeom>
            <a:solidFill>
              <a:schemeClr val="accent1">
                <a:lumMod val="60000"/>
                <a:lumOff val="40000"/>
              </a:schemeClr>
            </a:solidFill>
          </p:spPr>
          <p:txBody>
            <a:bodyPr vert="horz" wrap="square" lIns="93223" tIns="93223" rIns="93223" bIns="93223"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5" spc="-71" dirty="0">
                  <a:gradFill>
                    <a:gsLst>
                      <a:gs pos="0">
                        <a:srgbClr val="FFFFFF"/>
                      </a:gs>
                      <a:gs pos="86000">
                        <a:srgbClr val="FFFFFF"/>
                      </a:gs>
                    </a:gsLst>
                    <a:lin ang="5400000" scaled="0"/>
                  </a:gradFill>
                </a:rPr>
                <a:t>With Traffic Manager you can</a:t>
              </a:r>
            </a:p>
          </p:txBody>
        </p:sp>
      </p:grpSp>
      <p:grpSp>
        <p:nvGrpSpPr>
          <p:cNvPr id="20" name="Group 19"/>
          <p:cNvGrpSpPr/>
          <p:nvPr/>
        </p:nvGrpSpPr>
        <p:grpSpPr>
          <a:xfrm>
            <a:off x="8036047" y="815799"/>
            <a:ext cx="4137195" cy="4996392"/>
            <a:chOff x="6834782" y="1457861"/>
            <a:chExt cx="5087193" cy="4898868"/>
          </a:xfrm>
        </p:grpSpPr>
        <p:sp>
          <p:nvSpPr>
            <p:cNvPr id="22" name="Rectangle 21"/>
            <p:cNvSpPr/>
            <p:nvPr/>
          </p:nvSpPr>
          <p:spPr>
            <a:xfrm>
              <a:off x="6834782" y="1457861"/>
              <a:ext cx="5087193" cy="548640"/>
            </a:xfrm>
            <a:prstGeom prst="rect">
              <a:avLst/>
            </a:prstGeom>
            <a:solidFill>
              <a:schemeClr val="accent5"/>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290" fontAlgn="base">
                <a:lnSpc>
                  <a:spcPct val="90000"/>
                </a:lnSpc>
                <a:spcBef>
                  <a:spcPts val="816"/>
                </a:spcBef>
                <a:spcAft>
                  <a:spcPct val="0"/>
                </a:spcAft>
              </a:pPr>
              <a:r>
                <a:rPr lang="en-US" sz="2040" spc="-10" dirty="0">
                  <a:gradFill>
                    <a:gsLst>
                      <a:gs pos="86726">
                        <a:srgbClr val="EFEFEF"/>
                      </a:gs>
                      <a:gs pos="36283">
                        <a:srgbClr val="EFEFEF"/>
                      </a:gs>
                    </a:gsLst>
                    <a:lin ang="5400000" scaled="0"/>
                  </a:gradFill>
                  <a:cs typeface="Segoe UI" panose="020B0502040204020203" pitchFamily="34" charset="0"/>
                </a:rPr>
                <a:t>www.contoso.com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17630" cy="312073"/>
            </a:xfrm>
            <a:prstGeom prst="rect">
              <a:avLst/>
            </a:prstGeom>
            <a:noFill/>
          </p:spPr>
          <p:txBody>
            <a:bodyPr wrap="none" rtlCol="0">
              <a:spAutoFit/>
            </a:bodyPr>
            <a:lstStyle/>
            <a:p>
              <a:r>
                <a:rPr lang="en-US" sz="1428" dirty="0"/>
                <a:t>CNAME</a:t>
              </a:r>
              <a:endParaRPr lang="en-US" sz="1873" dirty="0"/>
            </a:p>
          </p:txBody>
        </p:sp>
        <p:sp>
          <p:nvSpPr>
            <p:cNvPr id="31" name="Rectangle 30"/>
            <p:cNvSpPr/>
            <p:nvPr/>
          </p:nvSpPr>
          <p:spPr>
            <a:xfrm>
              <a:off x="10405028" y="5693065"/>
              <a:ext cx="1516947" cy="663664"/>
            </a:xfrm>
            <a:prstGeom prst="rect">
              <a:avLst/>
            </a:prstGeom>
            <a:solidFill>
              <a:schemeClr val="accent6"/>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32" spc="-10" dirty="0">
                  <a:solidFill>
                    <a:schemeClr val="tx1"/>
                  </a:solidFill>
                  <a:effectLst>
                    <a:outerShdw blurRad="38100" dist="38100" dir="2700000" algn="tl">
                      <a:srgbClr val="000000">
                        <a:alpha val="43137"/>
                      </a:srgbClr>
                    </a:outerShdw>
                  </a:effectLst>
                  <a:cs typeface="Segoe UI" panose="020B0502040204020203" pitchFamily="34" charset="0"/>
                </a:rPr>
                <a:t>Non-Azure</a:t>
              </a:r>
            </a:p>
            <a:p>
              <a:pPr algn="ctr" defTabSz="932290" fontAlgn="base">
                <a:lnSpc>
                  <a:spcPct val="90000"/>
                </a:lnSpc>
                <a:spcBef>
                  <a:spcPct val="0"/>
                </a:spcBef>
                <a:spcAft>
                  <a:spcPct val="0"/>
                </a:spcAft>
              </a:pPr>
              <a:r>
                <a:rPr lang="en-US" sz="1632" spc="-10" dirty="0">
                  <a:solidFill>
                    <a:schemeClr val="tx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5"/>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16"/>
                </a:spcBef>
              </a:pPr>
              <a:r>
                <a:rPr lang="en-US" sz="2040" dirty="0"/>
                <a:t>Traffic routing</a:t>
              </a:r>
            </a:p>
            <a:p>
              <a:pPr algn="ctr">
                <a:spcBef>
                  <a:spcPts val="816"/>
                </a:spcBef>
              </a:pPr>
              <a:r>
                <a:rPr lang="en-US" sz="2040" dirty="0"/>
                <a:t>Endpoint monitoring</a:t>
              </a:r>
            </a:p>
          </p:txBody>
        </p:sp>
        <p:sp>
          <p:nvSpPr>
            <p:cNvPr id="33" name="Rectangle 32"/>
            <p:cNvSpPr/>
            <p:nvPr/>
          </p:nvSpPr>
          <p:spPr>
            <a:xfrm>
              <a:off x="6834782" y="2832849"/>
              <a:ext cx="5087193" cy="663664"/>
            </a:xfrm>
            <a:prstGeom prst="rect">
              <a:avLst/>
            </a:prstGeom>
            <a:solidFill>
              <a:schemeClr val="accent5"/>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290" fontAlgn="base">
                <a:lnSpc>
                  <a:spcPct val="90000"/>
                </a:lnSpc>
                <a:spcBef>
                  <a:spcPts val="816"/>
                </a:spcBef>
                <a:spcAft>
                  <a:spcPct val="0"/>
                </a:spcAft>
              </a:pPr>
              <a:r>
                <a:rPr lang="en-US" sz="2040" spc="-10" dirty="0">
                  <a:gradFill>
                    <a:gsLst>
                      <a:gs pos="86726">
                        <a:srgbClr val="EFEFEF"/>
                      </a:gs>
                      <a:gs pos="36283">
                        <a:srgbClr val="EFEFEF"/>
                      </a:gs>
                    </a:gsLst>
                    <a:lin ang="5400000" scaled="0"/>
                  </a:gradFill>
                  <a:cs typeface="Segoe UI" panose="020B0502040204020203" pitchFamily="34" charset="0"/>
                </a:rPr>
                <a:t>contoso.trafficmanager.net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32" spc="-10" dirty="0">
                  <a:gradFill>
                    <a:gsLst>
                      <a:gs pos="86726">
                        <a:srgbClr val="EFEFEF"/>
                      </a:gs>
                      <a:gs pos="36283">
                        <a:srgbClr val="EFEFEF"/>
                      </a:gs>
                    </a:gsLst>
                    <a:lin ang="5400000" scaled="0"/>
                  </a:gra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32" spc="-10" dirty="0">
                    <a:gradFill>
                      <a:gsLst>
                        <a:gs pos="86726">
                          <a:srgbClr val="EFEFEF"/>
                        </a:gs>
                        <a:gs pos="36283">
                          <a:srgbClr val="EFEFEF"/>
                        </a:gs>
                      </a:gsLst>
                      <a:lin ang="5400000" scaled="0"/>
                    </a:gradFill>
                    <a:cs typeface="Segoe UI" panose="020B0502040204020203" pitchFamily="34" charset="0"/>
                  </a:rPr>
                  <a:t>Web app</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spTree>
    <p:extLst>
      <p:ext uri="{BB962C8B-B14F-4D97-AF65-F5344CB8AC3E}">
        <p14:creationId xmlns:p14="http://schemas.microsoft.com/office/powerpoint/2010/main" val="332806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Increased Availability Using Traffic Manager</a:t>
            </a:r>
          </a:p>
        </p:txBody>
      </p:sp>
      <p:sp>
        <p:nvSpPr>
          <p:cNvPr id="5" name="Text Placeholder 4"/>
          <p:cNvSpPr>
            <a:spLocks noGrp="1"/>
          </p:cNvSpPr>
          <p:nvPr>
            <p:ph type="body" sz="quarter" idx="4294967295"/>
          </p:nvPr>
        </p:nvSpPr>
        <p:spPr>
          <a:xfrm>
            <a:off x="0" y="1554163"/>
            <a:ext cx="7261225" cy="5132387"/>
          </a:xfrm>
        </p:spPr>
        <p:txBody>
          <a:bodyPr/>
          <a:lstStyle/>
          <a:p>
            <a:r>
              <a:rPr lang="en-GB" sz="3598" dirty="0">
                <a:solidFill>
                  <a:schemeClr val="tx1"/>
                </a:solidFill>
              </a:rPr>
              <a:t>Customer Scenario</a:t>
            </a:r>
          </a:p>
          <a:p>
            <a:pPr lvl="1"/>
            <a:r>
              <a:rPr lang="en-GB" dirty="0">
                <a:solidFill>
                  <a:schemeClr val="tx1"/>
                </a:solidFill>
              </a:rPr>
              <a:t>Fast &amp; seamless failback to secondary site needed</a:t>
            </a:r>
          </a:p>
          <a:p>
            <a:r>
              <a:rPr lang="en-GB" dirty="0">
                <a:solidFill>
                  <a:schemeClr val="tx1"/>
                </a:solidFill>
              </a:rPr>
              <a:t>Solution</a:t>
            </a:r>
          </a:p>
          <a:p>
            <a:pPr lvl="1"/>
            <a:r>
              <a:rPr lang="en-GB" dirty="0">
                <a:solidFill>
                  <a:schemeClr val="tx1"/>
                </a:solidFill>
              </a:rPr>
              <a:t>Application is deployed across multiple regions</a:t>
            </a:r>
          </a:p>
          <a:p>
            <a:pPr lvl="1"/>
            <a:r>
              <a:rPr lang="en-GB" dirty="0">
                <a:solidFill>
                  <a:schemeClr val="tx1"/>
                </a:solidFill>
              </a:rPr>
              <a:t>Traffic Manager handles routing at DNS level</a:t>
            </a:r>
          </a:p>
          <a:p>
            <a:pPr lvl="3"/>
            <a:r>
              <a:rPr lang="en-GB" i="1" dirty="0">
                <a:solidFill>
                  <a:schemeClr val="tx1"/>
                </a:solidFill>
              </a:rPr>
              <a:t>Routing Type: Priority</a:t>
            </a:r>
          </a:p>
          <a:p>
            <a:pPr lvl="1"/>
            <a:r>
              <a:rPr lang="en-GB" dirty="0">
                <a:solidFill>
                  <a:schemeClr val="tx1"/>
                </a:solidFill>
              </a:rPr>
              <a:t>Health checks determine endpoint availability</a:t>
            </a:r>
          </a:p>
          <a:p>
            <a:pPr lvl="1"/>
            <a:r>
              <a:rPr lang="en-GB" dirty="0">
                <a:solidFill>
                  <a:schemeClr val="tx1"/>
                </a:solidFill>
              </a:rPr>
              <a:t>Traffic directed to the available endpoint</a:t>
            </a:r>
            <a:br>
              <a:rPr lang="en-GB" dirty="0">
                <a:solidFill>
                  <a:schemeClr val="tx1"/>
                </a:solidFill>
              </a:rPr>
            </a:br>
            <a:r>
              <a:rPr lang="en-GB" dirty="0">
                <a:solidFill>
                  <a:schemeClr val="tx1"/>
                </a:solidFill>
              </a:rPr>
              <a:t>with highest priority</a:t>
            </a:r>
          </a:p>
          <a:p>
            <a:pPr lvl="1"/>
            <a:r>
              <a:rPr lang="en-GB" dirty="0">
                <a:solidFill>
                  <a:schemeClr val="tx1"/>
                </a:solidFill>
              </a:rPr>
              <a:t>Failover happens to next region if primary goes down – no customer intervention needed</a:t>
            </a:r>
          </a:p>
        </p:txBody>
      </p:sp>
      <p:grpSp>
        <p:nvGrpSpPr>
          <p:cNvPr id="18" name="Group 17"/>
          <p:cNvGrpSpPr/>
          <p:nvPr/>
        </p:nvGrpSpPr>
        <p:grpSpPr>
          <a:xfrm>
            <a:off x="9028011" y="4240161"/>
            <a:ext cx="795824" cy="795824"/>
            <a:chOff x="2768872" y="3544425"/>
            <a:chExt cx="780290" cy="780290"/>
          </a:xfrm>
        </p:grpSpPr>
        <p:sp>
          <p:nvSpPr>
            <p:cNvPr id="19" name="Oval 18"/>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sp>
          <p:nvSpPr>
            <p:cNvPr id="20" name="Oval 19"/>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22" name="Group 21"/>
          <p:cNvGrpSpPr/>
          <p:nvPr/>
        </p:nvGrpSpPr>
        <p:grpSpPr>
          <a:xfrm>
            <a:off x="9021078" y="2429646"/>
            <a:ext cx="799720" cy="818139"/>
            <a:chOff x="6249125" y="3598792"/>
            <a:chExt cx="784110" cy="802170"/>
          </a:xfrm>
        </p:grpSpPr>
        <p:sp>
          <p:nvSpPr>
            <p:cNvPr id="23" name="Octagon 22"/>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sp>
          <p:nvSpPr>
            <p:cNvPr id="24" name="Rectangle 23"/>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dirty="0">
                <a:latin typeface="Calibri" panose="020F0502020204030204"/>
              </a:endParaRPr>
            </a:p>
          </p:txBody>
        </p:sp>
        <p:sp>
          <p:nvSpPr>
            <p:cNvPr id="25" name="Rectangle 24"/>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dirty="0">
                <a:latin typeface="Calibri" panose="020F0502020204030204"/>
              </a:endParaRPr>
            </a:p>
          </p:txBody>
        </p:sp>
        <p:sp>
          <p:nvSpPr>
            <p:cNvPr id="26" name="Rectangle 25"/>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dirty="0">
                <a:latin typeface="Calibri" panose="020F0502020204030204"/>
              </a:endParaRPr>
            </a:p>
          </p:txBody>
        </p:sp>
        <p:sp>
          <p:nvSpPr>
            <p:cNvPr id="27" name="Rectangle 26"/>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dirty="0">
                <a:latin typeface="Calibri" panose="020F0502020204030204"/>
              </a:endParaRPr>
            </a:p>
          </p:txBody>
        </p:sp>
        <p:sp>
          <p:nvSpPr>
            <p:cNvPr id="28" name="Rectangle 27"/>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dirty="0">
                <a:latin typeface="Calibri" panose="020F0502020204030204"/>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125" y="3598792"/>
              <a:ext cx="784110" cy="787929"/>
            </a:xfrm>
            <a:prstGeom prst="rect">
              <a:avLst/>
            </a:prstGeom>
          </p:spPr>
        </p:pic>
      </p:grpSp>
      <p:cxnSp>
        <p:nvCxnSpPr>
          <p:cNvPr id="31" name="Elbow Connector 30"/>
          <p:cNvCxnSpPr>
            <a:stCxn id="29" idx="2"/>
            <a:endCxn id="21" idx="0"/>
          </p:cNvCxnSpPr>
          <p:nvPr/>
        </p:nvCxnSpPr>
        <p:spPr>
          <a:xfrm rot="16200000" flipH="1">
            <a:off x="8919981" y="3734218"/>
            <a:ext cx="1006901" cy="4985"/>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9" idx="2"/>
            <a:endCxn id="50" idx="0"/>
          </p:cNvCxnSpPr>
          <p:nvPr/>
        </p:nvCxnSpPr>
        <p:spPr>
          <a:xfrm rot="16200000" flipH="1">
            <a:off x="9786772" y="2867427"/>
            <a:ext cx="989148" cy="1720815"/>
          </a:xfrm>
          <a:prstGeom prst="bentConnector3">
            <a:avLst/>
          </a:prstGeom>
          <a:ln w="28575">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52083" y="5081226"/>
            <a:ext cx="1545259" cy="350330"/>
          </a:xfrm>
          <a:prstGeom prst="rect">
            <a:avLst/>
          </a:prstGeom>
          <a:noFill/>
        </p:spPr>
        <p:txBody>
          <a:bodyPr wrap="square" rtlCol="0">
            <a:spAutoFit/>
          </a:bodyPr>
          <a:lstStyle/>
          <a:p>
            <a:pPr algn="ctr" defTabSz="932597"/>
            <a:r>
              <a:rPr lang="en-US" sz="1632" dirty="0">
                <a:ea typeface="Segoe UI" panose="020B0502040204020203" pitchFamily="34" charset="0"/>
                <a:cs typeface="Segoe UI" panose="020B0502040204020203" pitchFamily="34" charset="0"/>
              </a:rPr>
              <a:t>Priority 2</a:t>
            </a:r>
          </a:p>
        </p:txBody>
      </p:sp>
      <p:sp>
        <p:nvSpPr>
          <p:cNvPr id="35" name="TextBox 34"/>
          <p:cNvSpPr txBox="1"/>
          <p:nvPr/>
        </p:nvSpPr>
        <p:spPr>
          <a:xfrm>
            <a:off x="9691748" y="2512226"/>
            <a:ext cx="1545259" cy="606488"/>
          </a:xfrm>
          <a:prstGeom prst="rect">
            <a:avLst/>
          </a:prstGeom>
          <a:noFill/>
        </p:spPr>
        <p:txBody>
          <a:bodyPr wrap="square" rtlCol="0">
            <a:spAutoFit/>
          </a:bodyPr>
          <a:lstStyle/>
          <a:p>
            <a:pPr algn="ctr" defTabSz="932597"/>
            <a:r>
              <a:rPr lang="en-US" sz="1632" dirty="0">
                <a:ea typeface="Segoe UI" panose="020B0502040204020203" pitchFamily="34" charset="0"/>
                <a:cs typeface="Segoe UI" panose="020B0502040204020203" pitchFamily="34" charset="0"/>
              </a:rPr>
              <a:t>Traffic Manager</a:t>
            </a:r>
          </a:p>
        </p:txBody>
      </p:sp>
      <p:grpSp>
        <p:nvGrpSpPr>
          <p:cNvPr id="41" name="Group 40"/>
          <p:cNvGrpSpPr/>
          <p:nvPr/>
        </p:nvGrpSpPr>
        <p:grpSpPr>
          <a:xfrm>
            <a:off x="7350516" y="4237130"/>
            <a:ext cx="795824" cy="795824"/>
            <a:chOff x="2768872" y="3544425"/>
            <a:chExt cx="780290" cy="780290"/>
          </a:xfrm>
        </p:grpSpPr>
        <p:sp>
          <p:nvSpPr>
            <p:cNvPr id="42" name="Oval 41"/>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sp>
          <p:nvSpPr>
            <p:cNvPr id="43" name="Oval 42"/>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sp>
        <p:nvSpPr>
          <p:cNvPr id="45" name="TextBox 44"/>
          <p:cNvSpPr txBox="1"/>
          <p:nvPr/>
        </p:nvSpPr>
        <p:spPr>
          <a:xfrm>
            <a:off x="6949381" y="5078195"/>
            <a:ext cx="1545259" cy="606488"/>
          </a:xfrm>
          <a:prstGeom prst="rect">
            <a:avLst/>
          </a:prstGeom>
          <a:noFill/>
        </p:spPr>
        <p:txBody>
          <a:bodyPr wrap="square" rtlCol="0">
            <a:spAutoFit/>
          </a:bodyPr>
          <a:lstStyle/>
          <a:p>
            <a:pPr algn="ctr" defTabSz="932597"/>
            <a:r>
              <a:rPr lang="en-US" sz="1632" dirty="0">
                <a:ea typeface="Segoe UI" panose="020B0502040204020203" pitchFamily="34" charset="0"/>
                <a:cs typeface="Segoe UI" panose="020B0502040204020203" pitchFamily="34" charset="0"/>
              </a:rPr>
              <a:t>Priority 1</a:t>
            </a:r>
            <a:br>
              <a:rPr lang="en-US" sz="1632" dirty="0">
                <a:ea typeface="Segoe UI" panose="020B0502040204020203" pitchFamily="34" charset="0"/>
                <a:cs typeface="Segoe UI" panose="020B0502040204020203" pitchFamily="34" charset="0"/>
              </a:rPr>
            </a:br>
            <a:r>
              <a:rPr lang="en-US" sz="1632" dirty="0">
                <a:ea typeface="Segoe UI" panose="020B0502040204020203" pitchFamily="34" charset="0"/>
                <a:cs typeface="Segoe UI" panose="020B0502040204020203" pitchFamily="34" charset="0"/>
              </a:rPr>
              <a:t>(unavailable)</a:t>
            </a:r>
          </a:p>
        </p:txBody>
      </p:sp>
      <p:sp>
        <p:nvSpPr>
          <p:cNvPr id="46" name="TextBox 45"/>
          <p:cNvSpPr txBox="1"/>
          <p:nvPr/>
        </p:nvSpPr>
        <p:spPr>
          <a:xfrm>
            <a:off x="10352721" y="5079108"/>
            <a:ext cx="1545259" cy="350330"/>
          </a:xfrm>
          <a:prstGeom prst="rect">
            <a:avLst/>
          </a:prstGeom>
          <a:noFill/>
        </p:spPr>
        <p:txBody>
          <a:bodyPr wrap="square" rtlCol="0">
            <a:spAutoFit/>
          </a:bodyPr>
          <a:lstStyle/>
          <a:p>
            <a:pPr algn="ctr" defTabSz="932597"/>
            <a:r>
              <a:rPr lang="en-US" sz="1632" dirty="0">
                <a:ea typeface="Segoe UI" panose="020B0502040204020203" pitchFamily="34" charset="0"/>
                <a:cs typeface="Segoe UI" panose="020B0502040204020203" pitchFamily="34" charset="0"/>
              </a:rPr>
              <a:t>Priority 3</a:t>
            </a:r>
          </a:p>
        </p:txBody>
      </p:sp>
      <p:grpSp>
        <p:nvGrpSpPr>
          <p:cNvPr id="47" name="Group 46"/>
          <p:cNvGrpSpPr/>
          <p:nvPr/>
        </p:nvGrpSpPr>
        <p:grpSpPr>
          <a:xfrm>
            <a:off x="10743841" y="4222409"/>
            <a:ext cx="795824" cy="795824"/>
            <a:chOff x="2768872" y="3544425"/>
            <a:chExt cx="780290" cy="780290"/>
          </a:xfrm>
        </p:grpSpPr>
        <p:sp>
          <p:nvSpPr>
            <p:cNvPr id="48" name="Oval 47"/>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sp>
          <p:nvSpPr>
            <p:cNvPr id="49" name="Oval 48"/>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chemeClr val="tx1"/>
                </a:solidFill>
                <a:latin typeface="Calibri" panose="020F0502020204030204"/>
              </a:endParaRPr>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52" name="Elbow Connector 51"/>
          <p:cNvCxnSpPr>
            <a:endCxn id="44" idx="0"/>
          </p:cNvCxnSpPr>
          <p:nvPr/>
        </p:nvCxnSpPr>
        <p:spPr>
          <a:xfrm rot="10800000" flipV="1">
            <a:off x="7748428" y="3730483"/>
            <a:ext cx="1690623" cy="506647"/>
          </a:xfrm>
          <a:prstGeom prst="bentConnector2">
            <a:avLst/>
          </a:prstGeom>
          <a:ln w="28575">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5" name="Cross 64"/>
          <p:cNvSpPr/>
          <p:nvPr/>
        </p:nvSpPr>
        <p:spPr>
          <a:xfrm rot="2700000">
            <a:off x="7437055" y="4309256"/>
            <a:ext cx="599530" cy="599530"/>
          </a:xfrm>
          <a:prstGeom prst="plus">
            <a:avLst>
              <a:gd name="adj" fmla="val 39815"/>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E" sz="1836">
              <a:solidFill>
                <a:schemeClr val="tx1"/>
              </a:solidFill>
            </a:endParaRPr>
          </a:p>
        </p:txBody>
      </p:sp>
    </p:spTree>
    <p:extLst>
      <p:ext uri="{BB962C8B-B14F-4D97-AF65-F5344CB8AC3E}">
        <p14:creationId xmlns:p14="http://schemas.microsoft.com/office/powerpoint/2010/main" val="33647690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Azure Traffic Manager Upcoming Features in Potassium</a:t>
            </a:r>
          </a:p>
        </p:txBody>
      </p:sp>
      <p:sp>
        <p:nvSpPr>
          <p:cNvPr id="5" name="Text Placeholder 4"/>
          <p:cNvSpPr>
            <a:spLocks noGrp="1"/>
          </p:cNvSpPr>
          <p:nvPr>
            <p:ph type="body" sz="quarter" idx="4294967295"/>
          </p:nvPr>
        </p:nvSpPr>
        <p:spPr>
          <a:xfrm>
            <a:off x="0" y="1212850"/>
            <a:ext cx="11323638" cy="5286375"/>
          </a:xfrm>
        </p:spPr>
        <p:txBody>
          <a:bodyPr/>
          <a:lstStyle/>
          <a:p>
            <a:r>
              <a:rPr lang="en-GB" sz="2400" dirty="0"/>
              <a:t>Geo Routing</a:t>
            </a:r>
          </a:p>
          <a:p>
            <a:pPr lvl="1"/>
            <a:r>
              <a:rPr lang="en-GB" sz="1600" dirty="0"/>
              <a:t>Customers can now restrict users from specific geographic regions to be routed only to specific endpoints</a:t>
            </a:r>
          </a:p>
          <a:p>
            <a:pPr lvl="2"/>
            <a:r>
              <a:rPr lang="en-GB" sz="1200" dirty="0"/>
              <a:t>No additional charge!</a:t>
            </a:r>
          </a:p>
          <a:p>
            <a:pPr lvl="1"/>
            <a:r>
              <a:rPr lang="en-GB" sz="1600" dirty="0"/>
              <a:t>Top ask from customers who have a need to comply with data sovereignty regulations</a:t>
            </a:r>
          </a:p>
          <a:p>
            <a:pPr lvl="1"/>
            <a:r>
              <a:rPr lang="en-GB" sz="1600" dirty="0"/>
              <a:t>Regions can be specified at a global, continent (e.g. South America), country (e.g. Indonesia) or state / province (e.g. Canada-Ontario) level. </a:t>
            </a:r>
          </a:p>
          <a:p>
            <a:pPr lvl="2"/>
            <a:r>
              <a:rPr lang="en-GB" sz="1200" dirty="0"/>
              <a:t>State / province granularity supported only for Australia, Canada, UK and USA.</a:t>
            </a:r>
          </a:p>
          <a:p>
            <a:r>
              <a:rPr lang="en-GB" sz="2800" dirty="0"/>
              <a:t>Fast Failover</a:t>
            </a:r>
          </a:p>
          <a:p>
            <a:pPr lvl="1"/>
            <a:r>
              <a:rPr lang="en-GB" sz="1600" dirty="0"/>
              <a:t>Customers can now configure the time interval between each health probe and the number of retries before declaring an endpoint unhealthy</a:t>
            </a:r>
          </a:p>
          <a:p>
            <a:pPr lvl="1"/>
            <a:r>
              <a:rPr lang="en-GB" sz="1600" dirty="0"/>
              <a:t>Probe interval can be 30 seconds or 10 seconds. Number of retries can be between zero and three</a:t>
            </a:r>
          </a:p>
          <a:p>
            <a:pPr lvl="2"/>
            <a:r>
              <a:rPr lang="en-GB" sz="1200" dirty="0"/>
              <a:t>Lower probe interval will be billed higher than the 30 seconds default</a:t>
            </a:r>
          </a:p>
          <a:p>
            <a:pPr lvl="1"/>
            <a:r>
              <a:rPr lang="en-GB" sz="1600" dirty="0"/>
              <a:t>Allows traffic to be redirected away from unhealthy endpoints faster.</a:t>
            </a:r>
          </a:p>
          <a:p>
            <a:pPr lvl="2"/>
            <a:r>
              <a:rPr lang="en-GB" sz="1050" dirty="0"/>
              <a:t>Note: DNS TTL (which can now be all the way down to zero) will affect the failover time</a:t>
            </a:r>
          </a:p>
          <a:p>
            <a:r>
              <a:rPr lang="en-GB" sz="2400" dirty="0"/>
              <a:t>TCP probing</a:t>
            </a:r>
          </a:p>
          <a:p>
            <a:pPr lvl="1"/>
            <a:r>
              <a:rPr lang="en-GB" sz="1600" dirty="0">
                <a:gradFill>
                  <a:gsLst>
                    <a:gs pos="13869">
                      <a:schemeClr val="tx2"/>
                    </a:gs>
                    <a:gs pos="42000">
                      <a:schemeClr val="tx2"/>
                    </a:gs>
                  </a:gsLst>
                  <a:lin ang="5400000" scaled="0"/>
                </a:gradFill>
              </a:rPr>
              <a:t>In addition to HTTP/HTTPS, customers can now choose to have Azure Traffic Manager check their endpoint’s health by pinging and getting a TCP response</a:t>
            </a:r>
          </a:p>
          <a:p>
            <a:pPr lvl="1"/>
            <a:r>
              <a:rPr lang="en-GB" sz="1600" dirty="0">
                <a:gradFill>
                  <a:gsLst>
                    <a:gs pos="13869">
                      <a:schemeClr val="tx2"/>
                    </a:gs>
                    <a:gs pos="42000">
                      <a:schemeClr val="tx2"/>
                    </a:gs>
                  </a:gsLst>
                  <a:lin ang="5400000" scaled="0"/>
                </a:gradFill>
              </a:rPr>
              <a:t>Ideal for applications that do not have a HTTP stack up and running (e.g. SQL server machines)</a:t>
            </a:r>
          </a:p>
          <a:p>
            <a:pPr lvl="1"/>
            <a:r>
              <a:rPr lang="en-GB" sz="1600" dirty="0">
                <a:gradFill>
                  <a:gsLst>
                    <a:gs pos="13869">
                      <a:schemeClr val="tx2"/>
                    </a:gs>
                    <a:gs pos="42000">
                      <a:schemeClr val="tx2"/>
                    </a:gs>
                  </a:gsLst>
                  <a:lin ang="5400000" scaled="0"/>
                </a:gradFill>
              </a:rPr>
              <a:t>No additional charge!</a:t>
            </a:r>
          </a:p>
        </p:txBody>
      </p:sp>
    </p:spTree>
    <p:extLst>
      <p:ext uri="{BB962C8B-B14F-4D97-AF65-F5344CB8AC3E}">
        <p14:creationId xmlns:p14="http://schemas.microsoft.com/office/powerpoint/2010/main" val="13064847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B67403-9703-44A8-8987-D72760114FF6}"/>
              </a:ext>
            </a:extLst>
          </p:cNvPr>
          <p:cNvSpPr>
            <a:spLocks noGrp="1"/>
          </p:cNvSpPr>
          <p:nvPr>
            <p:ph type="body" sz="quarter" idx="10"/>
          </p:nvPr>
        </p:nvSpPr>
        <p:spPr>
          <a:xfrm>
            <a:off x="274638" y="1212850"/>
            <a:ext cx="11887200" cy="3200876"/>
          </a:xfrm>
        </p:spPr>
        <p:txBody>
          <a:bodyPr/>
          <a:lstStyle/>
          <a:p>
            <a:r>
              <a:rPr lang="en-US" dirty="0">
                <a:hlinkClick r:id="rId2"/>
              </a:rPr>
              <a:t>https://azure.microsoft.com/en-us/roadmap/fast-failover-and-tcp-probing-in-azure-traffic-manager/</a:t>
            </a:r>
            <a:endParaRPr lang="en-US" dirty="0"/>
          </a:p>
          <a:p>
            <a:r>
              <a:rPr lang="en-US" dirty="0">
                <a:hlinkClick r:id="rId3"/>
              </a:rPr>
              <a:t>https://azure.microsoft.com/en-us/roadmap/azure-traffic-manager-geographic-routing/</a:t>
            </a:r>
            <a:endParaRPr lang="en-US" dirty="0"/>
          </a:p>
          <a:p>
            <a:endParaRPr lang="en-US" dirty="0"/>
          </a:p>
        </p:txBody>
      </p:sp>
      <p:sp>
        <p:nvSpPr>
          <p:cNvPr id="3" name="Title 2">
            <a:extLst>
              <a:ext uri="{FF2B5EF4-FFF2-40B4-BE49-F238E27FC236}">
                <a16:creationId xmlns:a16="http://schemas.microsoft.com/office/drawing/2014/main" id="{F00F90D9-96C0-4A12-BE08-1E30BA315848}"/>
              </a:ext>
            </a:extLst>
          </p:cNvPr>
          <p:cNvSpPr>
            <a:spLocks noGrp="1"/>
          </p:cNvSpPr>
          <p:nvPr>
            <p:ph type="title"/>
          </p:nvPr>
        </p:nvSpPr>
        <p:spPr/>
        <p:txBody>
          <a:bodyPr/>
          <a:lstStyle/>
          <a:p>
            <a:r>
              <a:rPr lang="en-US" dirty="0"/>
              <a:t>Traffic Manager Announcements</a:t>
            </a:r>
          </a:p>
        </p:txBody>
      </p:sp>
    </p:spTree>
    <p:extLst>
      <p:ext uri="{BB962C8B-B14F-4D97-AF65-F5344CB8AC3E}">
        <p14:creationId xmlns:p14="http://schemas.microsoft.com/office/powerpoint/2010/main" val="30974799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noProof="0" dirty="0"/>
              <a:t>Network Security Groups</a:t>
            </a:r>
          </a:p>
        </p:txBody>
      </p:sp>
    </p:spTree>
    <p:extLst>
      <p:ext uri="{BB962C8B-B14F-4D97-AF65-F5344CB8AC3E}">
        <p14:creationId xmlns:p14="http://schemas.microsoft.com/office/powerpoint/2010/main" val="10331345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Virtual Network</a:t>
            </a:r>
            <a:endParaRPr lang="en-US" dirty="0"/>
          </a:p>
        </p:txBody>
      </p:sp>
      <p:sp>
        <p:nvSpPr>
          <p:cNvPr id="6" name="Text Placeholder 5"/>
          <p:cNvSpPr>
            <a:spLocks noGrp="1"/>
          </p:cNvSpPr>
          <p:nvPr>
            <p:ph type="body" sz="quarter" idx="10"/>
          </p:nvPr>
        </p:nvSpPr>
        <p:spPr>
          <a:xfrm>
            <a:off x="274638" y="1212850"/>
            <a:ext cx="11887200" cy="2646878"/>
          </a:xfrm>
        </p:spPr>
        <p:txBody>
          <a:bodyPr/>
          <a:lstStyle/>
          <a:p>
            <a:r>
              <a:rPr lang="it-IT" dirty="0" err="1"/>
              <a:t>Isolated</a:t>
            </a:r>
            <a:r>
              <a:rPr lang="it-IT" dirty="0"/>
              <a:t>, </a:t>
            </a:r>
            <a:r>
              <a:rPr lang="it-IT" dirty="0" err="1"/>
              <a:t>logical</a:t>
            </a:r>
            <a:r>
              <a:rPr lang="it-IT" dirty="0"/>
              <a:t> network </a:t>
            </a:r>
            <a:r>
              <a:rPr lang="it-IT" dirty="0" err="1"/>
              <a:t>that</a:t>
            </a:r>
            <a:r>
              <a:rPr lang="it-IT" dirty="0"/>
              <a:t> </a:t>
            </a:r>
            <a:r>
              <a:rPr lang="it-IT" dirty="0" err="1"/>
              <a:t>provides</a:t>
            </a:r>
            <a:r>
              <a:rPr lang="it-IT" dirty="0"/>
              <a:t> </a:t>
            </a:r>
            <a:r>
              <a:rPr lang="it-IT" dirty="0" err="1"/>
              <a:t>connectivity</a:t>
            </a:r>
            <a:r>
              <a:rPr lang="it-IT" dirty="0"/>
              <a:t> for  Azure Virtual </a:t>
            </a:r>
            <a:r>
              <a:rPr lang="it-IT" dirty="0" err="1"/>
              <a:t>Machines</a:t>
            </a:r>
            <a:endParaRPr lang="en-US" dirty="0"/>
          </a:p>
          <a:p>
            <a:pPr lvl="1"/>
            <a:r>
              <a:rPr lang="it-IT" dirty="0"/>
              <a:t>User-</a:t>
            </a:r>
            <a:r>
              <a:rPr lang="it-IT" dirty="0" err="1"/>
              <a:t>defined</a:t>
            </a:r>
            <a:r>
              <a:rPr lang="it-IT" dirty="0"/>
              <a:t> </a:t>
            </a:r>
            <a:r>
              <a:rPr lang="it-IT" dirty="0" err="1"/>
              <a:t>address</a:t>
            </a:r>
            <a:r>
              <a:rPr lang="it-IT" dirty="0"/>
              <a:t> </a:t>
            </a:r>
            <a:r>
              <a:rPr lang="it-IT" dirty="0" err="1"/>
              <a:t>space</a:t>
            </a:r>
            <a:r>
              <a:rPr lang="it-IT" dirty="0"/>
              <a:t> (can be one or more IP ranges, </a:t>
            </a:r>
            <a:r>
              <a:rPr lang="it-IT" dirty="0" err="1"/>
              <a:t>not</a:t>
            </a:r>
            <a:r>
              <a:rPr lang="it-IT" dirty="0"/>
              <a:t> </a:t>
            </a:r>
            <a:r>
              <a:rPr lang="it-IT" dirty="0" err="1"/>
              <a:t>necessarily</a:t>
            </a:r>
            <a:r>
              <a:rPr lang="it-IT" dirty="0"/>
              <a:t> RFC1918)</a:t>
            </a:r>
          </a:p>
          <a:p>
            <a:pPr lvl="1"/>
            <a:r>
              <a:rPr lang="it-IT" dirty="0"/>
              <a:t>1. Connectivity for VMs in the same VNet</a:t>
            </a:r>
          </a:p>
          <a:p>
            <a:pPr lvl="1"/>
            <a:r>
              <a:rPr lang="it-IT" dirty="0"/>
              <a:t>2. Connectivity to </a:t>
            </a:r>
            <a:r>
              <a:rPr lang="it-IT" dirty="0" err="1"/>
              <a:t>external</a:t>
            </a:r>
            <a:r>
              <a:rPr lang="it-IT" dirty="0"/>
              <a:t> networks/on-</a:t>
            </a:r>
            <a:r>
              <a:rPr lang="it-IT" dirty="0" err="1"/>
              <a:t>prem</a:t>
            </a:r>
            <a:r>
              <a:rPr lang="it-IT" dirty="0"/>
              <a:t> </a:t>
            </a:r>
            <a:r>
              <a:rPr lang="it-IT" dirty="0" err="1"/>
              <a:t>DC’s</a:t>
            </a:r>
            <a:r>
              <a:rPr lang="it-IT" dirty="0"/>
              <a:t> </a:t>
            </a:r>
          </a:p>
          <a:p>
            <a:pPr lvl="1"/>
            <a:r>
              <a:rPr lang="it-IT" dirty="0"/>
              <a:t>3. Internet </a:t>
            </a:r>
            <a:r>
              <a:rPr lang="it-IT" dirty="0" err="1"/>
              <a:t>connectivity</a:t>
            </a:r>
            <a:endParaRPr lang="en-US" dirty="0"/>
          </a:p>
        </p:txBody>
      </p:sp>
      <p:sp>
        <p:nvSpPr>
          <p:cNvPr id="3" name="Rectangle 2"/>
          <p:cNvSpPr/>
          <p:nvPr/>
        </p:nvSpPr>
        <p:spPr bwMode="auto">
          <a:xfrm>
            <a:off x="6766939" y="4812590"/>
            <a:ext cx="5394900" cy="17799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Rectangle: Rounded Corners 3"/>
          <p:cNvSpPr/>
          <p:nvPr/>
        </p:nvSpPr>
        <p:spPr bwMode="auto">
          <a:xfrm>
            <a:off x="8870036" y="4428562"/>
            <a:ext cx="3017488" cy="721158"/>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err="1">
                <a:solidFill>
                  <a:schemeClr val="tx1"/>
                </a:solidFill>
              </a:rPr>
              <a:t>Name</a:t>
            </a:r>
            <a:r>
              <a:rPr lang="it-IT" sz="1600" dirty="0">
                <a:solidFill>
                  <a:schemeClr val="tx1"/>
                </a:solidFill>
              </a:rPr>
              <a:t>: VNet1</a:t>
            </a:r>
          </a:p>
          <a:p>
            <a:pPr algn="ctr" defTabSz="932472" fontAlgn="base">
              <a:spcBef>
                <a:spcPct val="0"/>
              </a:spcBef>
              <a:spcAft>
                <a:spcPct val="0"/>
              </a:spcAft>
            </a:pPr>
            <a:r>
              <a:rPr lang="it-IT" sz="1600" dirty="0" err="1">
                <a:solidFill>
                  <a:schemeClr val="tx1"/>
                </a:solidFill>
              </a:rPr>
              <a:t>Address</a:t>
            </a:r>
            <a:r>
              <a:rPr lang="it-IT" sz="1600" dirty="0">
                <a:solidFill>
                  <a:schemeClr val="tx1"/>
                </a:solidFill>
              </a:rPr>
              <a:t> </a:t>
            </a:r>
            <a:r>
              <a:rPr lang="it-IT" sz="1600" dirty="0" err="1">
                <a:solidFill>
                  <a:schemeClr val="tx1"/>
                </a:solidFill>
              </a:rPr>
              <a:t>space</a:t>
            </a:r>
            <a:r>
              <a:rPr lang="it-IT" sz="1600" dirty="0">
                <a:solidFill>
                  <a:schemeClr val="tx1"/>
                </a:solidFill>
              </a:rPr>
              <a:t>: 10.57.0.0/16, 10.66.0.0/24</a:t>
            </a:r>
            <a:endParaRPr lang="en-US" sz="1600" dirty="0">
              <a:solidFill>
                <a:schemeClr val="tx1"/>
              </a:solidFill>
            </a:endParaRPr>
          </a:p>
        </p:txBody>
      </p:sp>
      <p:sp>
        <p:nvSpPr>
          <p:cNvPr id="28" name="Rectangle 27"/>
          <p:cNvSpPr/>
          <p:nvPr/>
        </p:nvSpPr>
        <p:spPr bwMode="auto">
          <a:xfrm>
            <a:off x="7698624" y="5620383"/>
            <a:ext cx="1126135" cy="38814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a:t>
            </a:r>
            <a:endParaRPr lang="en-US" sz="1400" dirty="0">
              <a:gradFill>
                <a:gsLst>
                  <a:gs pos="5439">
                    <a:srgbClr val="F8F8F8"/>
                  </a:gs>
                  <a:gs pos="10000">
                    <a:srgbClr val="F8F8F8"/>
                  </a:gs>
                </a:gsLst>
                <a:lin ang="5400000" scaled="0"/>
              </a:gradFill>
            </a:endParaRPr>
          </a:p>
        </p:txBody>
      </p:sp>
      <p:sp>
        <p:nvSpPr>
          <p:cNvPr id="9" name="Arrow: Left-Right 8"/>
          <p:cNvSpPr/>
          <p:nvPr/>
        </p:nvSpPr>
        <p:spPr bwMode="auto">
          <a:xfrm>
            <a:off x="8934144" y="5540139"/>
            <a:ext cx="1643748" cy="548634"/>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gradFill>
                  <a:gsLst>
                    <a:gs pos="5439">
                      <a:srgbClr val="F8F8F8"/>
                    </a:gs>
                    <a:gs pos="10000">
                      <a:srgbClr val="F8F8F8"/>
                    </a:gs>
                  </a:gsLst>
                  <a:lin ang="5400000" scaled="0"/>
                </a:gradFill>
              </a:rPr>
              <a:t>1. Intra-VNET</a:t>
            </a:r>
            <a:endParaRPr lang="en-US" sz="1600" dirty="0">
              <a:gradFill>
                <a:gsLst>
                  <a:gs pos="5439">
                    <a:srgbClr val="F8F8F8"/>
                  </a:gs>
                  <a:gs pos="10000">
                    <a:srgbClr val="F8F8F8"/>
                  </a:gs>
                </a:gsLst>
                <a:lin ang="5400000" scaled="0"/>
              </a:gradFill>
            </a:endParaRPr>
          </a:p>
        </p:txBody>
      </p:sp>
      <p:sp>
        <p:nvSpPr>
          <p:cNvPr id="11" name="Cloud 10"/>
          <p:cNvSpPr/>
          <p:nvPr/>
        </p:nvSpPr>
        <p:spPr bwMode="auto">
          <a:xfrm>
            <a:off x="7315505" y="2857189"/>
            <a:ext cx="4015413" cy="1068642"/>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2000" dirty="0">
                <a:solidFill>
                  <a:schemeClr val="tx1"/>
                </a:solidFill>
              </a:rPr>
              <a:t>Internet</a:t>
            </a:r>
            <a:endParaRPr lang="en-US" sz="2000" dirty="0">
              <a:solidFill>
                <a:schemeClr val="tx1"/>
              </a:solidFill>
            </a:endParaRPr>
          </a:p>
        </p:txBody>
      </p:sp>
      <p:pic>
        <p:nvPicPr>
          <p:cNvPr id="30" name="Picture 29"/>
          <p:cNvPicPr>
            <a:picLocks noChangeAspect="1"/>
          </p:cNvPicPr>
          <p:nvPr/>
        </p:nvPicPr>
        <p:blipFill>
          <a:blip r:embed="rId3"/>
          <a:stretch>
            <a:fillRect/>
          </a:stretch>
        </p:blipFill>
        <p:spPr>
          <a:xfrm>
            <a:off x="731897" y="5343766"/>
            <a:ext cx="4127456" cy="1371585"/>
          </a:xfrm>
          <a:prstGeom prst="rect">
            <a:avLst/>
          </a:prstGeom>
        </p:spPr>
      </p:pic>
      <p:sp>
        <p:nvSpPr>
          <p:cNvPr id="32" name="Arrow: Left-Right 31"/>
          <p:cNvSpPr/>
          <p:nvPr/>
        </p:nvSpPr>
        <p:spPr bwMode="auto">
          <a:xfrm rot="5400000">
            <a:off x="6934114" y="4185075"/>
            <a:ext cx="1768747" cy="548634"/>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gradFill>
                  <a:gsLst>
                    <a:gs pos="5439">
                      <a:srgbClr val="F8F8F8"/>
                    </a:gs>
                    <a:gs pos="10000">
                      <a:srgbClr val="F8F8F8"/>
                    </a:gs>
                  </a:gsLst>
                  <a:lin ang="5400000" scaled="0"/>
                </a:gradFill>
              </a:rPr>
              <a:t>3. Internet</a:t>
            </a:r>
            <a:endParaRPr lang="en-US" sz="1600" dirty="0">
              <a:gradFill>
                <a:gsLst>
                  <a:gs pos="5439">
                    <a:srgbClr val="F8F8F8"/>
                  </a:gs>
                  <a:gs pos="10000">
                    <a:srgbClr val="F8F8F8"/>
                  </a:gs>
                </a:gsLst>
                <a:lin ang="5400000" scaled="0"/>
              </a:gradFill>
            </a:endParaRPr>
          </a:p>
        </p:txBody>
      </p:sp>
      <p:sp>
        <p:nvSpPr>
          <p:cNvPr id="33" name="Arrow: Left-Right 32"/>
          <p:cNvSpPr/>
          <p:nvPr/>
        </p:nvSpPr>
        <p:spPr bwMode="auto">
          <a:xfrm>
            <a:off x="5120969" y="5664910"/>
            <a:ext cx="2194536" cy="548634"/>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gradFill>
                  <a:gsLst>
                    <a:gs pos="5439">
                      <a:srgbClr val="F8F8F8"/>
                    </a:gs>
                    <a:gs pos="10000">
                      <a:srgbClr val="F8F8F8"/>
                    </a:gs>
                  </a:gsLst>
                  <a:lin ang="5400000" scaled="0"/>
                </a:gradFill>
              </a:rPr>
              <a:t>2. On </a:t>
            </a:r>
            <a:r>
              <a:rPr lang="it-IT" sz="1600" dirty="0" err="1">
                <a:gradFill>
                  <a:gsLst>
                    <a:gs pos="5439">
                      <a:srgbClr val="F8F8F8"/>
                    </a:gs>
                    <a:gs pos="10000">
                      <a:srgbClr val="F8F8F8"/>
                    </a:gs>
                  </a:gsLst>
                  <a:lin ang="5400000" scaled="0"/>
                </a:gradFill>
              </a:rPr>
              <a:t>Prem</a:t>
            </a:r>
            <a:endParaRPr lang="en-US" sz="1600" dirty="0">
              <a:gradFill>
                <a:gsLst>
                  <a:gs pos="5439">
                    <a:srgbClr val="F8F8F8"/>
                  </a:gs>
                  <a:gs pos="10000">
                    <a:srgbClr val="F8F8F8"/>
                  </a:gs>
                </a:gsLst>
                <a:lin ang="5400000" scaled="0"/>
              </a:gradFill>
            </a:endParaRPr>
          </a:p>
        </p:txBody>
      </p:sp>
      <p:sp>
        <p:nvSpPr>
          <p:cNvPr id="34" name="Rectangle 33"/>
          <p:cNvSpPr/>
          <p:nvPr/>
        </p:nvSpPr>
        <p:spPr bwMode="auto">
          <a:xfrm>
            <a:off x="10674879" y="5589798"/>
            <a:ext cx="1126135" cy="388146"/>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a:t>
            </a:r>
            <a:endParaRPr lang="en-US" sz="14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35431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Security layers</a:t>
            </a:r>
          </a:p>
        </p:txBody>
      </p:sp>
      <p:pic>
        <p:nvPicPr>
          <p:cNvPr id="1026" name="Picture 2" descr="Azure security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7" y="1516062"/>
            <a:ext cx="10884469" cy="49625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ildergebnis für list icon">
            <a:hlinkClick r:id="rId4" action="ppaction://hlinksldjump"/>
            <a:extLst>
              <a:ext uri="{FF2B5EF4-FFF2-40B4-BE49-F238E27FC236}">
                <a16:creationId xmlns:a16="http://schemas.microsoft.com/office/drawing/2014/main" id="{BBFB138A-FF9D-4A60-9FCF-307C754BE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6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NSG key facts</a:t>
            </a:r>
          </a:p>
        </p:txBody>
      </p:sp>
      <p:sp>
        <p:nvSpPr>
          <p:cNvPr id="6" name="Text Placeholder 5"/>
          <p:cNvSpPr>
            <a:spLocks noGrp="1"/>
          </p:cNvSpPr>
          <p:nvPr>
            <p:ph type="body" sz="quarter" idx="10"/>
          </p:nvPr>
        </p:nvSpPr>
        <p:spPr>
          <a:xfrm>
            <a:off x="274638" y="1212850"/>
            <a:ext cx="11887200" cy="5139869"/>
          </a:xfrm>
        </p:spPr>
        <p:txBody>
          <a:bodyPr/>
          <a:lstStyle/>
          <a:p>
            <a:r>
              <a:rPr lang="en-US" noProof="0" dirty="0"/>
              <a:t>5-tuple ACL’s</a:t>
            </a:r>
          </a:p>
          <a:p>
            <a:pPr lvl="1"/>
            <a:r>
              <a:rPr lang="it-IT" dirty="0"/>
              <a:t>S</a:t>
            </a:r>
            <a:r>
              <a:rPr lang="en-US" dirty="0" err="1"/>
              <a:t>ource</a:t>
            </a:r>
            <a:r>
              <a:rPr lang="en-US" dirty="0"/>
              <a:t> IP, Destination IP, Source Port, Destination Port, Protocol (TCP, UDP, any)</a:t>
            </a:r>
          </a:p>
          <a:p>
            <a:pPr lvl="1"/>
            <a:r>
              <a:rPr lang="it-IT" noProof="0" dirty="0" err="1"/>
              <a:t>Actions</a:t>
            </a:r>
            <a:r>
              <a:rPr lang="it-IT" dirty="0"/>
              <a:t>: </a:t>
            </a:r>
            <a:r>
              <a:rPr lang="it-IT" dirty="0" err="1"/>
              <a:t>allow</a:t>
            </a:r>
            <a:r>
              <a:rPr lang="it-IT" dirty="0"/>
              <a:t> or </a:t>
            </a:r>
            <a:r>
              <a:rPr lang="it-IT" dirty="0" err="1"/>
              <a:t>deny</a:t>
            </a:r>
            <a:endParaRPr lang="it-IT" dirty="0"/>
          </a:p>
          <a:p>
            <a:pPr lvl="1"/>
            <a:r>
              <a:rPr lang="it-IT" dirty="0" err="1"/>
              <a:t>Directions</a:t>
            </a:r>
            <a:r>
              <a:rPr lang="it-IT" dirty="0"/>
              <a:t>: </a:t>
            </a:r>
            <a:r>
              <a:rPr lang="it-IT" dirty="0" err="1"/>
              <a:t>inbound</a:t>
            </a:r>
            <a:r>
              <a:rPr lang="it-IT" dirty="0"/>
              <a:t>, </a:t>
            </a:r>
            <a:r>
              <a:rPr lang="it-IT" dirty="0" err="1"/>
              <a:t>outbound</a:t>
            </a:r>
            <a:endParaRPr lang="it-IT" dirty="0"/>
          </a:p>
          <a:p>
            <a:pPr lvl="1"/>
            <a:r>
              <a:rPr lang="it-IT" dirty="0" err="1"/>
              <a:t>Priority</a:t>
            </a:r>
            <a:r>
              <a:rPr lang="it-IT" dirty="0"/>
              <a:t>: 100-4096 (</a:t>
            </a:r>
            <a:r>
              <a:rPr lang="it-IT" dirty="0" err="1"/>
              <a:t>lower</a:t>
            </a:r>
            <a:r>
              <a:rPr lang="it-IT" dirty="0"/>
              <a:t> </a:t>
            </a:r>
            <a:r>
              <a:rPr lang="it-IT" dirty="0" err="1"/>
              <a:t>value</a:t>
            </a:r>
            <a:r>
              <a:rPr lang="it-IT" dirty="0"/>
              <a:t> = </a:t>
            </a:r>
            <a:r>
              <a:rPr lang="it-IT" dirty="0" err="1"/>
              <a:t>higher</a:t>
            </a:r>
            <a:r>
              <a:rPr lang="it-IT" dirty="0"/>
              <a:t> </a:t>
            </a:r>
            <a:r>
              <a:rPr lang="it-IT" dirty="0" err="1"/>
              <a:t>priority</a:t>
            </a:r>
            <a:r>
              <a:rPr lang="it-IT" dirty="0"/>
              <a:t>)</a:t>
            </a:r>
          </a:p>
          <a:p>
            <a:pPr lvl="1"/>
            <a:endParaRPr lang="it-IT" dirty="0"/>
          </a:p>
          <a:p>
            <a:r>
              <a:rPr lang="it-IT" dirty="0" err="1"/>
              <a:t>Stateful</a:t>
            </a:r>
            <a:endParaRPr lang="it-IT" dirty="0"/>
          </a:p>
          <a:p>
            <a:pPr lvl="1"/>
            <a:r>
              <a:rPr lang="it-IT" dirty="0">
                <a:gradFill>
                  <a:gsLst>
                    <a:gs pos="1250">
                      <a:srgbClr val="505050"/>
                    </a:gs>
                    <a:gs pos="100000">
                      <a:srgbClr val="505050"/>
                    </a:gs>
                  </a:gsLst>
                  <a:lin ang="5400000" scaled="0"/>
                </a:gradFill>
              </a:rPr>
              <a:t>No </a:t>
            </a:r>
            <a:r>
              <a:rPr lang="it-IT" dirty="0" err="1">
                <a:gradFill>
                  <a:gsLst>
                    <a:gs pos="1250">
                      <a:srgbClr val="505050"/>
                    </a:gs>
                    <a:gs pos="100000">
                      <a:srgbClr val="505050"/>
                    </a:gs>
                  </a:gsLst>
                  <a:lin ang="5400000" scaled="0"/>
                </a:gradFill>
              </a:rPr>
              <a:t>need</a:t>
            </a:r>
            <a:r>
              <a:rPr lang="it-IT" dirty="0">
                <a:gradFill>
                  <a:gsLst>
                    <a:gs pos="1250">
                      <a:srgbClr val="505050"/>
                    </a:gs>
                    <a:gs pos="100000">
                      <a:srgbClr val="505050"/>
                    </a:gs>
                  </a:gsLst>
                  <a:lin ang="5400000" scaled="0"/>
                </a:gradFill>
              </a:rPr>
              <a:t> to </a:t>
            </a:r>
            <a:r>
              <a:rPr lang="it-IT" dirty="0" err="1">
                <a:gradFill>
                  <a:gsLst>
                    <a:gs pos="1250">
                      <a:srgbClr val="505050"/>
                    </a:gs>
                    <a:gs pos="100000">
                      <a:srgbClr val="505050"/>
                    </a:gs>
                  </a:gsLst>
                  <a:lin ang="5400000" scaled="0"/>
                </a:gradFill>
              </a:rPr>
              <a:t>define</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rules</a:t>
            </a:r>
            <a:r>
              <a:rPr lang="it-IT" dirty="0">
                <a:gradFill>
                  <a:gsLst>
                    <a:gs pos="1250">
                      <a:srgbClr val="505050"/>
                    </a:gs>
                    <a:gs pos="100000">
                      <a:srgbClr val="505050"/>
                    </a:gs>
                  </a:gsLst>
                  <a:lin ang="5400000" scaled="0"/>
                </a:gradFill>
              </a:rPr>
              <a:t> for «</a:t>
            </a:r>
            <a:r>
              <a:rPr lang="it-IT" dirty="0" err="1">
                <a:gradFill>
                  <a:gsLst>
                    <a:gs pos="1250">
                      <a:srgbClr val="505050"/>
                    </a:gs>
                    <a:gs pos="100000">
                      <a:srgbClr val="505050"/>
                    </a:gs>
                  </a:gsLst>
                  <a:lin ang="5400000" scaled="0"/>
                </a:gradFill>
              </a:rPr>
              <a:t>return</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traffic</a:t>
            </a:r>
            <a:r>
              <a:rPr lang="it-IT" dirty="0">
                <a:gradFill>
                  <a:gsLst>
                    <a:gs pos="1250">
                      <a:srgbClr val="505050"/>
                    </a:gs>
                    <a:gs pos="100000">
                      <a:srgbClr val="505050"/>
                    </a:gs>
                  </a:gsLst>
                  <a:lin ang="5400000" scaled="0"/>
                </a:gradFill>
              </a:rPr>
              <a:t>» </a:t>
            </a:r>
            <a:endParaRPr lang="en-US" dirty="0">
              <a:gradFill>
                <a:gsLst>
                  <a:gs pos="1250">
                    <a:srgbClr val="505050"/>
                  </a:gs>
                  <a:gs pos="100000">
                    <a:srgbClr val="505050"/>
                  </a:gs>
                </a:gsLst>
                <a:lin ang="5400000" scaled="0"/>
              </a:gradFill>
            </a:endParaRPr>
          </a:p>
          <a:p>
            <a:pPr lvl="1"/>
            <a:endParaRPr lang="it-IT" dirty="0"/>
          </a:p>
          <a:p>
            <a:r>
              <a:rPr lang="it-IT" dirty="0"/>
              <a:t>C</a:t>
            </a:r>
            <a:r>
              <a:rPr lang="en-US" dirty="0"/>
              <a:t>an be applied to NICs and Subnets (ARM)</a:t>
            </a:r>
          </a:p>
          <a:p>
            <a:pPr lvl="1"/>
            <a:r>
              <a:rPr lang="en-US" dirty="0"/>
              <a:t>Inbound connections: subnet-level NSG evaluated first, NIC-level NSG evaluated next</a:t>
            </a:r>
          </a:p>
          <a:p>
            <a:pPr lvl="1"/>
            <a:r>
              <a:rPr lang="en-US" dirty="0"/>
              <a:t>Outbound connections: NIC-level NSG evaluated first, subnet-level NSG evaluated next</a:t>
            </a:r>
          </a:p>
        </p:txBody>
      </p:sp>
      <p:pic>
        <p:nvPicPr>
          <p:cNvPr id="4" name="Picture 4" descr="Bildergebnis für list icon">
            <a:hlinkClick r:id="rId3" action="ppaction://hlinksldjump"/>
            <a:extLst>
              <a:ext uri="{FF2B5EF4-FFF2-40B4-BE49-F238E27FC236}">
                <a16:creationId xmlns:a16="http://schemas.microsoft.com/office/drawing/2014/main" id="{60493578-2A8E-416C-B2FF-09E2C051E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Subnet-level and NIC-level NSG</a:t>
            </a:r>
          </a:p>
        </p:txBody>
      </p:sp>
      <p:pic>
        <p:nvPicPr>
          <p:cNvPr id="2050" name="Picture 2" descr="NSG AC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437" y="1212849"/>
            <a:ext cx="4562476" cy="5540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ildergebnis für list icon">
            <a:hlinkClick r:id="rId4" action="ppaction://hlinksldjump"/>
            <a:extLst>
              <a:ext uri="{FF2B5EF4-FFF2-40B4-BE49-F238E27FC236}">
                <a16:creationId xmlns:a16="http://schemas.microsoft.com/office/drawing/2014/main" id="{4C359CB9-2197-47B9-B807-D7BED085D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90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NSG evaluation</a:t>
            </a:r>
          </a:p>
        </p:txBody>
      </p:sp>
      <p:pic>
        <p:nvPicPr>
          <p:cNvPr id="307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382" y="1363662"/>
            <a:ext cx="10544077" cy="518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ildergebnis für list icon">
            <a:hlinkClick r:id="rId4" action="ppaction://hlinksldjump"/>
            <a:extLst>
              <a:ext uri="{FF2B5EF4-FFF2-40B4-BE49-F238E27FC236}">
                <a16:creationId xmlns:a16="http://schemas.microsoft.com/office/drawing/2014/main" id="{AFE4772D-3681-4DA7-891E-24B60EBBA4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3" y="6399104"/>
            <a:ext cx="527158" cy="52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14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NSG rules</a:t>
            </a:r>
          </a:p>
        </p:txBody>
      </p:sp>
      <p:sp>
        <p:nvSpPr>
          <p:cNvPr id="6" name="Text Placeholder 5"/>
          <p:cNvSpPr>
            <a:spLocks noGrp="1"/>
          </p:cNvSpPr>
          <p:nvPr>
            <p:ph type="body" sz="quarter" idx="10"/>
          </p:nvPr>
        </p:nvSpPr>
        <p:spPr>
          <a:xfrm>
            <a:off x="274638" y="1212850"/>
            <a:ext cx="11887200" cy="5139869"/>
          </a:xfrm>
        </p:spPr>
        <p:txBody>
          <a:bodyPr/>
          <a:lstStyle/>
          <a:p>
            <a:r>
              <a:rPr lang="en-US" noProof="0" dirty="0"/>
              <a:t>Default inbound rules</a:t>
            </a:r>
          </a:p>
          <a:p>
            <a:pPr lvl="1"/>
            <a:r>
              <a:rPr lang="it-IT" dirty="0" err="1"/>
              <a:t>Allow</a:t>
            </a:r>
            <a:r>
              <a:rPr lang="it-IT" dirty="0"/>
              <a:t> </a:t>
            </a:r>
            <a:r>
              <a:rPr lang="it-IT" dirty="0" err="1"/>
              <a:t>any</a:t>
            </a:r>
            <a:r>
              <a:rPr lang="it-IT" dirty="0"/>
              <a:t> </a:t>
            </a:r>
            <a:r>
              <a:rPr lang="it-IT" dirty="0" err="1"/>
              <a:t>connections</a:t>
            </a:r>
            <a:r>
              <a:rPr lang="it-IT" dirty="0"/>
              <a:t> from </a:t>
            </a:r>
            <a:r>
              <a:rPr lang="it-IT" dirty="0" err="1"/>
              <a:t>other</a:t>
            </a:r>
            <a:r>
              <a:rPr lang="it-IT" dirty="0"/>
              <a:t> </a:t>
            </a:r>
            <a:r>
              <a:rPr lang="it-IT" dirty="0" err="1"/>
              <a:t>VMs</a:t>
            </a:r>
            <a:r>
              <a:rPr lang="it-IT" dirty="0"/>
              <a:t> in the </a:t>
            </a:r>
            <a:r>
              <a:rPr lang="it-IT" dirty="0" err="1"/>
              <a:t>same</a:t>
            </a:r>
            <a:r>
              <a:rPr lang="it-IT" dirty="0"/>
              <a:t> </a:t>
            </a:r>
            <a:r>
              <a:rPr lang="it-IT" dirty="0" err="1"/>
              <a:t>Vnet</a:t>
            </a:r>
            <a:endParaRPr lang="it-IT" dirty="0"/>
          </a:p>
          <a:p>
            <a:pPr lvl="1"/>
            <a:r>
              <a:rPr lang="it-IT" dirty="0" err="1"/>
              <a:t>Allow</a:t>
            </a:r>
            <a:r>
              <a:rPr lang="it-IT" dirty="0"/>
              <a:t> </a:t>
            </a:r>
            <a:r>
              <a:rPr lang="it-IT" dirty="0" err="1"/>
              <a:t>any</a:t>
            </a:r>
            <a:r>
              <a:rPr lang="it-IT" dirty="0"/>
              <a:t> </a:t>
            </a:r>
            <a:r>
              <a:rPr lang="it-IT" dirty="0" err="1"/>
              <a:t>connections</a:t>
            </a:r>
            <a:r>
              <a:rPr lang="it-IT" dirty="0"/>
              <a:t> from Azure </a:t>
            </a:r>
            <a:r>
              <a:rPr lang="it-IT" dirty="0" err="1"/>
              <a:t>Load</a:t>
            </a:r>
            <a:r>
              <a:rPr lang="it-IT" dirty="0"/>
              <a:t> </a:t>
            </a:r>
            <a:r>
              <a:rPr lang="it-IT" dirty="0" err="1"/>
              <a:t>Balancer</a:t>
            </a:r>
            <a:r>
              <a:rPr lang="it-IT" dirty="0"/>
              <a:t> (</a:t>
            </a:r>
            <a:r>
              <a:rPr lang="it-IT" dirty="0" err="1"/>
              <a:t>probes</a:t>
            </a:r>
            <a:r>
              <a:rPr lang="it-IT" dirty="0"/>
              <a:t>)</a:t>
            </a:r>
          </a:p>
          <a:p>
            <a:pPr lvl="1"/>
            <a:r>
              <a:rPr lang="it-IT" dirty="0" err="1"/>
              <a:t>Deny</a:t>
            </a:r>
            <a:r>
              <a:rPr lang="it-IT" dirty="0"/>
              <a:t> </a:t>
            </a:r>
            <a:r>
              <a:rPr lang="it-IT" dirty="0" err="1"/>
              <a:t>all</a:t>
            </a:r>
            <a:r>
              <a:rPr lang="it-IT" dirty="0"/>
              <a:t> (minimum </a:t>
            </a:r>
            <a:r>
              <a:rPr lang="it-IT" dirty="0" err="1"/>
              <a:t>priority</a:t>
            </a:r>
            <a:r>
              <a:rPr lang="it-IT" dirty="0"/>
              <a:t>)</a:t>
            </a:r>
          </a:p>
          <a:p>
            <a:pPr lvl="1"/>
            <a:endParaRPr lang="it-IT" dirty="0"/>
          </a:p>
          <a:p>
            <a:r>
              <a:rPr lang="it-IT" dirty="0"/>
              <a:t>Default </a:t>
            </a:r>
            <a:r>
              <a:rPr lang="it-IT" dirty="0" err="1"/>
              <a:t>outbound</a:t>
            </a:r>
            <a:r>
              <a:rPr lang="it-IT" dirty="0"/>
              <a:t> </a:t>
            </a:r>
            <a:r>
              <a:rPr lang="it-IT" dirty="0" err="1"/>
              <a:t>rules</a:t>
            </a:r>
            <a:endParaRPr lang="it-IT" dirty="0"/>
          </a:p>
          <a:p>
            <a:pPr lvl="1"/>
            <a:r>
              <a:rPr lang="it-IT" dirty="0" err="1">
                <a:gradFill>
                  <a:gsLst>
                    <a:gs pos="1250">
                      <a:srgbClr val="505050"/>
                    </a:gs>
                    <a:gs pos="100000">
                      <a:srgbClr val="505050"/>
                    </a:gs>
                  </a:gsLst>
                  <a:lin ang="5400000" scaled="0"/>
                </a:gradFill>
              </a:rPr>
              <a:t>Allow</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any</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connections</a:t>
            </a:r>
            <a:r>
              <a:rPr lang="it-IT" dirty="0">
                <a:gradFill>
                  <a:gsLst>
                    <a:gs pos="1250">
                      <a:srgbClr val="505050"/>
                    </a:gs>
                    <a:gs pos="100000">
                      <a:srgbClr val="505050"/>
                    </a:gs>
                  </a:gsLst>
                  <a:lin ang="5400000" scaled="0"/>
                </a:gradFill>
              </a:rPr>
              <a:t> to </a:t>
            </a:r>
            <a:r>
              <a:rPr lang="it-IT" dirty="0" err="1">
                <a:gradFill>
                  <a:gsLst>
                    <a:gs pos="1250">
                      <a:srgbClr val="505050"/>
                    </a:gs>
                    <a:gs pos="100000">
                      <a:srgbClr val="505050"/>
                    </a:gs>
                  </a:gsLst>
                  <a:lin ang="5400000" scaled="0"/>
                </a:gradFill>
              </a:rPr>
              <a:t>other</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VMs</a:t>
            </a:r>
            <a:r>
              <a:rPr lang="it-IT" dirty="0">
                <a:gradFill>
                  <a:gsLst>
                    <a:gs pos="1250">
                      <a:srgbClr val="505050"/>
                    </a:gs>
                    <a:gs pos="100000">
                      <a:srgbClr val="505050"/>
                    </a:gs>
                  </a:gsLst>
                  <a:lin ang="5400000" scaled="0"/>
                </a:gradFill>
              </a:rPr>
              <a:t> in the </a:t>
            </a:r>
            <a:r>
              <a:rPr lang="it-IT" dirty="0" err="1">
                <a:gradFill>
                  <a:gsLst>
                    <a:gs pos="1250">
                      <a:srgbClr val="505050"/>
                    </a:gs>
                    <a:gs pos="100000">
                      <a:srgbClr val="505050"/>
                    </a:gs>
                  </a:gsLst>
                  <a:lin ang="5400000" scaled="0"/>
                </a:gradFill>
              </a:rPr>
              <a:t>same</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Vnet</a:t>
            </a:r>
            <a:endParaRPr lang="it-IT" dirty="0">
              <a:gradFill>
                <a:gsLst>
                  <a:gs pos="1250">
                    <a:srgbClr val="505050"/>
                  </a:gs>
                  <a:gs pos="100000">
                    <a:srgbClr val="505050"/>
                  </a:gs>
                </a:gsLst>
                <a:lin ang="5400000" scaled="0"/>
              </a:gradFill>
            </a:endParaRPr>
          </a:p>
          <a:p>
            <a:pPr lvl="1"/>
            <a:r>
              <a:rPr lang="it-IT" dirty="0" err="1">
                <a:gradFill>
                  <a:gsLst>
                    <a:gs pos="1250">
                      <a:srgbClr val="505050"/>
                    </a:gs>
                    <a:gs pos="100000">
                      <a:srgbClr val="505050"/>
                    </a:gs>
                  </a:gsLst>
                  <a:lin ang="5400000" scaled="0"/>
                </a:gradFill>
              </a:rPr>
              <a:t>Allow</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any</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connections</a:t>
            </a:r>
            <a:r>
              <a:rPr lang="it-IT" dirty="0">
                <a:gradFill>
                  <a:gsLst>
                    <a:gs pos="1250">
                      <a:srgbClr val="505050"/>
                    </a:gs>
                    <a:gs pos="100000">
                      <a:srgbClr val="505050"/>
                    </a:gs>
                  </a:gsLst>
                  <a:lin ang="5400000" scaled="0"/>
                </a:gradFill>
              </a:rPr>
              <a:t> to the public internet</a:t>
            </a:r>
          </a:p>
          <a:p>
            <a:pPr lvl="1"/>
            <a:r>
              <a:rPr lang="it-IT" dirty="0" err="1">
                <a:gradFill>
                  <a:gsLst>
                    <a:gs pos="1250">
                      <a:srgbClr val="505050"/>
                    </a:gs>
                    <a:gs pos="100000">
                      <a:srgbClr val="505050"/>
                    </a:gs>
                  </a:gsLst>
                  <a:lin ang="5400000" scaled="0"/>
                </a:gradFill>
              </a:rPr>
              <a:t>Deny</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all</a:t>
            </a:r>
            <a:r>
              <a:rPr lang="it-IT" dirty="0">
                <a:gradFill>
                  <a:gsLst>
                    <a:gs pos="1250">
                      <a:srgbClr val="505050"/>
                    </a:gs>
                    <a:gs pos="100000">
                      <a:srgbClr val="505050"/>
                    </a:gs>
                  </a:gsLst>
                  <a:lin ang="5400000" scaled="0"/>
                </a:gradFill>
              </a:rPr>
              <a:t> (minimum </a:t>
            </a:r>
            <a:r>
              <a:rPr lang="it-IT" dirty="0" err="1">
                <a:gradFill>
                  <a:gsLst>
                    <a:gs pos="1250">
                      <a:srgbClr val="505050"/>
                    </a:gs>
                    <a:gs pos="100000">
                      <a:srgbClr val="505050"/>
                    </a:gs>
                  </a:gsLst>
                  <a:lin ang="5400000" scaled="0"/>
                </a:gradFill>
              </a:rPr>
              <a:t>priority</a:t>
            </a:r>
            <a:r>
              <a:rPr lang="it-IT" dirty="0">
                <a:gradFill>
                  <a:gsLst>
                    <a:gs pos="1250">
                      <a:srgbClr val="505050"/>
                    </a:gs>
                    <a:gs pos="100000">
                      <a:srgbClr val="505050"/>
                    </a:gs>
                  </a:gsLst>
                  <a:lin ang="5400000" scaled="0"/>
                </a:gradFill>
              </a:rPr>
              <a:t>)</a:t>
            </a:r>
            <a:endParaRPr lang="en-US" dirty="0">
              <a:gradFill>
                <a:gsLst>
                  <a:gs pos="1250">
                    <a:srgbClr val="505050"/>
                  </a:gs>
                  <a:gs pos="100000">
                    <a:srgbClr val="505050"/>
                  </a:gs>
                </a:gsLst>
                <a:lin ang="5400000" scaled="0"/>
              </a:gradFill>
            </a:endParaRPr>
          </a:p>
          <a:p>
            <a:pPr lvl="1"/>
            <a:endParaRPr lang="it-IT" dirty="0"/>
          </a:p>
          <a:p>
            <a:r>
              <a:rPr lang="en-US" dirty="0"/>
              <a:t>Default tags</a:t>
            </a:r>
          </a:p>
          <a:p>
            <a:pPr lvl="1"/>
            <a:r>
              <a:rPr lang="en-US" dirty="0"/>
              <a:t>VIRTUAL_NETWORK, AZURE_LOADBALANCER, INTERNET</a:t>
            </a:r>
          </a:p>
        </p:txBody>
      </p:sp>
    </p:spTree>
    <p:extLst>
      <p:ext uri="{BB962C8B-B14F-4D97-AF65-F5344CB8AC3E}">
        <p14:creationId xmlns:p14="http://schemas.microsoft.com/office/powerpoint/2010/main" val="3548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NSG limits (ARM)</a:t>
            </a:r>
          </a:p>
        </p:txBody>
      </p:sp>
      <p:sp>
        <p:nvSpPr>
          <p:cNvPr id="3" name="Rectangle 2"/>
          <p:cNvSpPr/>
          <p:nvPr/>
        </p:nvSpPr>
        <p:spPr>
          <a:xfrm>
            <a:off x="999721" y="6316662"/>
            <a:ext cx="10439400" cy="1200329"/>
          </a:xfrm>
          <a:prstGeom prst="rect">
            <a:avLst/>
          </a:prstGeom>
        </p:spPr>
        <p:txBody>
          <a:bodyPr wrap="square">
            <a:spAutoFit/>
          </a:bodyPr>
          <a:lstStyle/>
          <a:p>
            <a:r>
              <a:rPr lang="en-US" dirty="0"/>
              <a:t>See here for up-to-date information : </a:t>
            </a:r>
          </a:p>
          <a:p>
            <a:r>
              <a:rPr lang="en-US" dirty="0">
                <a:hlinkClick r:id="rId3"/>
              </a:rPr>
              <a:t>https://docs.microsoft.com/en-us/azure/azure-subscription-service-limits#networking-limits</a:t>
            </a:r>
            <a:endParaRPr lang="en-US" dirty="0"/>
          </a:p>
          <a:p>
            <a:endParaRPr lang="en-US" dirty="0"/>
          </a:p>
          <a:p>
            <a:endParaRPr lang="en-US" dirty="0"/>
          </a:p>
        </p:txBody>
      </p:sp>
      <p:grpSp>
        <p:nvGrpSpPr>
          <p:cNvPr id="7" name="Group 6"/>
          <p:cNvGrpSpPr/>
          <p:nvPr/>
        </p:nvGrpSpPr>
        <p:grpSpPr>
          <a:xfrm>
            <a:off x="579437" y="2659062"/>
            <a:ext cx="11430000" cy="1276350"/>
            <a:chOff x="955673" y="2811462"/>
            <a:chExt cx="10525126" cy="1123950"/>
          </a:xfrm>
        </p:grpSpPr>
        <p:pic>
          <p:nvPicPr>
            <p:cNvPr id="5" name="Picture 4"/>
            <p:cNvPicPr>
              <a:picLocks noChangeAspect="1"/>
            </p:cNvPicPr>
            <p:nvPr/>
          </p:nvPicPr>
          <p:blipFill>
            <a:blip r:embed="rId4"/>
            <a:stretch>
              <a:fillRect/>
            </a:stretch>
          </p:blipFill>
          <p:spPr>
            <a:xfrm>
              <a:off x="955674" y="2811462"/>
              <a:ext cx="10525125" cy="314325"/>
            </a:xfrm>
            <a:prstGeom prst="rect">
              <a:avLst/>
            </a:prstGeom>
          </p:spPr>
        </p:pic>
        <p:pic>
          <p:nvPicPr>
            <p:cNvPr id="6" name="Picture 5"/>
            <p:cNvPicPr>
              <a:picLocks noChangeAspect="1"/>
            </p:cNvPicPr>
            <p:nvPr/>
          </p:nvPicPr>
          <p:blipFill>
            <a:blip r:embed="rId5"/>
            <a:stretch>
              <a:fillRect/>
            </a:stretch>
          </p:blipFill>
          <p:spPr>
            <a:xfrm>
              <a:off x="955673" y="3059112"/>
              <a:ext cx="10525125" cy="876300"/>
            </a:xfrm>
            <a:prstGeom prst="rect">
              <a:avLst/>
            </a:prstGeom>
          </p:spPr>
        </p:pic>
      </p:grpSp>
    </p:spTree>
    <p:extLst>
      <p:ext uri="{BB962C8B-B14F-4D97-AF65-F5344CB8AC3E}">
        <p14:creationId xmlns:p14="http://schemas.microsoft.com/office/powerpoint/2010/main" val="14014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NSGs</a:t>
            </a:r>
          </a:p>
        </p:txBody>
      </p:sp>
      <p:pic>
        <p:nvPicPr>
          <p:cNvPr id="4" name="Picture 3"/>
          <p:cNvPicPr>
            <a:picLocks noChangeAspect="1"/>
          </p:cNvPicPr>
          <p:nvPr/>
        </p:nvPicPr>
        <p:blipFill>
          <a:blip r:embed="rId2"/>
          <a:stretch>
            <a:fillRect/>
          </a:stretch>
        </p:blipFill>
        <p:spPr>
          <a:xfrm>
            <a:off x="1189037" y="1213378"/>
            <a:ext cx="10210800" cy="5488305"/>
          </a:xfrm>
          <a:prstGeom prst="rect">
            <a:avLst/>
          </a:prstGeom>
        </p:spPr>
      </p:pic>
      <p:sp>
        <p:nvSpPr>
          <p:cNvPr id="5" name="Oval 4"/>
          <p:cNvSpPr/>
          <p:nvPr/>
        </p:nvSpPr>
        <p:spPr bwMode="auto">
          <a:xfrm>
            <a:off x="1951037" y="5478462"/>
            <a:ext cx="1752600" cy="533400"/>
          </a:xfrm>
          <a:prstGeom prst="ellipse">
            <a:avLst/>
          </a:prstGeom>
          <a:noFill/>
          <a:ln w="603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Oval 5"/>
          <p:cNvSpPr/>
          <p:nvPr/>
        </p:nvSpPr>
        <p:spPr bwMode="auto">
          <a:xfrm>
            <a:off x="7666037" y="3573462"/>
            <a:ext cx="1143000" cy="457200"/>
          </a:xfrm>
          <a:prstGeom prst="ellipse">
            <a:avLst/>
          </a:prstGeom>
          <a:noFill/>
          <a:ln w="603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5232918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NSGs (Network Watcher)</a:t>
            </a:r>
          </a:p>
        </p:txBody>
      </p:sp>
      <p:pic>
        <p:nvPicPr>
          <p:cNvPr id="3" name="Picture 2" descr="A picture containing: monitor, screenshot, indoor, black&#10;&#10;Description generated with very high confidence"/>
          <p:cNvPicPr>
            <a:picLocks noChangeAspect="1"/>
          </p:cNvPicPr>
          <p:nvPr/>
        </p:nvPicPr>
        <p:blipFill>
          <a:blip r:embed="rId2"/>
          <a:stretch>
            <a:fillRect/>
          </a:stretch>
        </p:blipFill>
        <p:spPr>
          <a:xfrm>
            <a:off x="1189037" y="1363662"/>
            <a:ext cx="10625744" cy="5143743"/>
          </a:xfrm>
          <a:prstGeom prst="rect">
            <a:avLst/>
          </a:prstGeom>
        </p:spPr>
      </p:pic>
      <p:sp>
        <p:nvSpPr>
          <p:cNvPr id="5" name="Oval 4"/>
          <p:cNvSpPr/>
          <p:nvPr/>
        </p:nvSpPr>
        <p:spPr bwMode="auto">
          <a:xfrm>
            <a:off x="1112837" y="5402262"/>
            <a:ext cx="1752600" cy="533400"/>
          </a:xfrm>
          <a:prstGeom prst="ellipse">
            <a:avLst/>
          </a:prstGeom>
          <a:noFill/>
          <a:ln w="603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Oval 5"/>
          <p:cNvSpPr/>
          <p:nvPr/>
        </p:nvSpPr>
        <p:spPr bwMode="auto">
          <a:xfrm>
            <a:off x="1189037" y="1592262"/>
            <a:ext cx="2362200" cy="457200"/>
          </a:xfrm>
          <a:prstGeom prst="ellipse">
            <a:avLst/>
          </a:prstGeom>
          <a:noFill/>
          <a:ln w="603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383047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NSGs (Network Watcher)</a:t>
            </a:r>
          </a:p>
        </p:txBody>
      </p:sp>
      <p:pic>
        <p:nvPicPr>
          <p:cNvPr id="4" name="Picture 3" descr="A picture containing: screenshot, abstract, nintendo, monitor&#10;&#10;Description generated with very high confidence"/>
          <p:cNvPicPr>
            <a:picLocks noChangeAspect="1"/>
          </p:cNvPicPr>
          <p:nvPr/>
        </p:nvPicPr>
        <p:blipFill>
          <a:blip r:embed="rId2"/>
          <a:stretch>
            <a:fillRect/>
          </a:stretch>
        </p:blipFill>
        <p:spPr>
          <a:xfrm>
            <a:off x="3246437" y="1287462"/>
            <a:ext cx="4082385" cy="5165725"/>
          </a:xfrm>
          <a:prstGeom prst="rect">
            <a:avLst/>
          </a:prstGeom>
        </p:spPr>
      </p:pic>
      <p:sp>
        <p:nvSpPr>
          <p:cNvPr id="7" name="Arrow: Right 6"/>
          <p:cNvSpPr/>
          <p:nvPr/>
        </p:nvSpPr>
        <p:spPr bwMode="auto">
          <a:xfrm>
            <a:off x="2255837" y="1973262"/>
            <a:ext cx="14478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Arrow: Right 7"/>
          <p:cNvSpPr/>
          <p:nvPr/>
        </p:nvSpPr>
        <p:spPr bwMode="auto">
          <a:xfrm>
            <a:off x="2219812" y="2811462"/>
            <a:ext cx="14478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Arrow: Right 8"/>
          <p:cNvSpPr/>
          <p:nvPr/>
        </p:nvSpPr>
        <p:spPr bwMode="auto">
          <a:xfrm rot="10800000">
            <a:off x="7208837" y="2354262"/>
            <a:ext cx="14478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3283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noProof="0" dirty="0"/>
              <a:t>Cross-premises </a:t>
            </a:r>
            <a:br>
              <a:rPr lang="en-US" noProof="0" dirty="0"/>
            </a:br>
            <a:r>
              <a:rPr lang="en-US" noProof="0" dirty="0"/>
              <a:t>connectivity options</a:t>
            </a:r>
          </a:p>
        </p:txBody>
      </p:sp>
    </p:spTree>
    <p:extLst>
      <p:ext uri="{BB962C8B-B14F-4D97-AF65-F5344CB8AC3E}">
        <p14:creationId xmlns:p14="http://schemas.microsoft.com/office/powerpoint/2010/main" val="39331210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err="1"/>
              <a:t>Subnet</a:t>
            </a:r>
            <a:endParaRPr lang="en-US" dirty="0"/>
          </a:p>
        </p:txBody>
      </p:sp>
      <p:sp>
        <p:nvSpPr>
          <p:cNvPr id="6" name="Text Placeholder 5"/>
          <p:cNvSpPr>
            <a:spLocks noGrp="1"/>
          </p:cNvSpPr>
          <p:nvPr>
            <p:ph type="body" sz="quarter" idx="10"/>
          </p:nvPr>
        </p:nvSpPr>
        <p:spPr>
          <a:xfrm>
            <a:off x="274638" y="1212850"/>
            <a:ext cx="11887200" cy="1754326"/>
          </a:xfrm>
        </p:spPr>
        <p:txBody>
          <a:bodyPr/>
          <a:lstStyle/>
          <a:p>
            <a:r>
              <a:rPr lang="it-IT" dirty="0"/>
              <a:t>IP </a:t>
            </a:r>
            <a:r>
              <a:rPr lang="it-IT" dirty="0" err="1"/>
              <a:t>subnet</a:t>
            </a:r>
            <a:endParaRPr lang="en-US" dirty="0"/>
          </a:p>
          <a:p>
            <a:pPr lvl="1"/>
            <a:r>
              <a:rPr lang="it-IT" dirty="0"/>
              <a:t>Provides full layer-3 semantics and partial layer-2 semantics (DHCP, ARP*, no broadcast/multicast)</a:t>
            </a:r>
          </a:p>
          <a:p>
            <a:pPr lvl="1"/>
            <a:r>
              <a:rPr lang="it-IT" dirty="0" err="1"/>
              <a:t>Subnets</a:t>
            </a:r>
            <a:r>
              <a:rPr lang="it-IT" dirty="0"/>
              <a:t> can </a:t>
            </a:r>
            <a:r>
              <a:rPr lang="it-IT" dirty="0" err="1"/>
              <a:t>span</a:t>
            </a:r>
            <a:r>
              <a:rPr lang="it-IT" dirty="0"/>
              <a:t> </a:t>
            </a:r>
            <a:r>
              <a:rPr lang="it-IT" dirty="0" err="1"/>
              <a:t>only</a:t>
            </a:r>
            <a:r>
              <a:rPr lang="it-IT" dirty="0"/>
              <a:t> </a:t>
            </a:r>
            <a:r>
              <a:rPr lang="it-IT" dirty="0" err="1"/>
              <a:t>one</a:t>
            </a:r>
            <a:r>
              <a:rPr lang="it-IT" dirty="0"/>
              <a:t> </a:t>
            </a:r>
            <a:r>
              <a:rPr lang="it-IT" dirty="0" err="1"/>
              <a:t>range</a:t>
            </a:r>
            <a:r>
              <a:rPr lang="it-IT" dirty="0"/>
              <a:t> of </a:t>
            </a:r>
            <a:r>
              <a:rPr lang="it-IT" dirty="0" err="1"/>
              <a:t>contigous</a:t>
            </a:r>
            <a:r>
              <a:rPr lang="it-IT" dirty="0"/>
              <a:t> IP </a:t>
            </a:r>
            <a:r>
              <a:rPr lang="it-IT" dirty="0" err="1"/>
              <a:t>addresses</a:t>
            </a:r>
            <a:endParaRPr lang="it-IT" dirty="0"/>
          </a:p>
          <a:p>
            <a:pPr lvl="1"/>
            <a:r>
              <a:rPr lang="it-IT" dirty="0"/>
              <a:t>VMs can be deployed only to subnets (not VNets)</a:t>
            </a:r>
          </a:p>
        </p:txBody>
      </p:sp>
      <p:sp>
        <p:nvSpPr>
          <p:cNvPr id="3" name="Rectangle 2"/>
          <p:cNvSpPr/>
          <p:nvPr/>
        </p:nvSpPr>
        <p:spPr bwMode="auto">
          <a:xfrm>
            <a:off x="4206579" y="3131505"/>
            <a:ext cx="7680943" cy="33832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Rectangle: Rounded Corners 3"/>
          <p:cNvSpPr/>
          <p:nvPr/>
        </p:nvSpPr>
        <p:spPr bwMode="auto">
          <a:xfrm>
            <a:off x="8374583" y="2768248"/>
            <a:ext cx="3236940" cy="83383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err="1">
                <a:solidFill>
                  <a:schemeClr val="tx1"/>
                </a:solidFill>
              </a:rPr>
              <a:t>Name</a:t>
            </a:r>
            <a:r>
              <a:rPr lang="it-IT" sz="1600" dirty="0">
                <a:solidFill>
                  <a:schemeClr val="tx1"/>
                </a:solidFill>
              </a:rPr>
              <a:t>: VNet1</a:t>
            </a:r>
          </a:p>
          <a:p>
            <a:pPr algn="ctr" defTabSz="932472" fontAlgn="base">
              <a:spcBef>
                <a:spcPct val="0"/>
              </a:spcBef>
              <a:spcAft>
                <a:spcPct val="0"/>
              </a:spcAft>
            </a:pPr>
            <a:r>
              <a:rPr lang="it-IT" sz="1600" dirty="0" err="1">
                <a:solidFill>
                  <a:schemeClr val="tx1"/>
                </a:solidFill>
              </a:rPr>
              <a:t>Address</a:t>
            </a:r>
            <a:r>
              <a:rPr lang="it-IT" sz="1600" dirty="0">
                <a:solidFill>
                  <a:schemeClr val="tx1"/>
                </a:solidFill>
              </a:rPr>
              <a:t> </a:t>
            </a:r>
            <a:r>
              <a:rPr lang="it-IT" sz="1600" dirty="0" err="1">
                <a:solidFill>
                  <a:schemeClr val="tx1"/>
                </a:solidFill>
              </a:rPr>
              <a:t>space</a:t>
            </a:r>
            <a:r>
              <a:rPr lang="it-IT" sz="1600" dirty="0">
                <a:solidFill>
                  <a:schemeClr val="tx1"/>
                </a:solidFill>
              </a:rPr>
              <a:t>: 10.57.0.0/16, 10.66.0.0/24 </a:t>
            </a:r>
            <a:endParaRPr lang="en-US" sz="1600" dirty="0">
              <a:solidFill>
                <a:schemeClr val="tx1"/>
              </a:solidFill>
            </a:endParaRPr>
          </a:p>
        </p:txBody>
      </p:sp>
      <p:sp>
        <p:nvSpPr>
          <p:cNvPr id="2" name="Rectangle 1"/>
          <p:cNvSpPr/>
          <p:nvPr/>
        </p:nvSpPr>
        <p:spPr bwMode="auto">
          <a:xfrm>
            <a:off x="4844609" y="4309870"/>
            <a:ext cx="3236939" cy="169523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8" name="Rectangle 27"/>
          <p:cNvSpPr/>
          <p:nvPr/>
        </p:nvSpPr>
        <p:spPr bwMode="auto">
          <a:xfrm>
            <a:off x="5104887" y="4746221"/>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VM1</a:t>
            </a:r>
            <a:endParaRPr lang="en-US" sz="1400" dirty="0">
              <a:gradFill>
                <a:gsLst>
                  <a:gs pos="5439">
                    <a:srgbClr val="F8F8F8"/>
                  </a:gs>
                  <a:gs pos="10000">
                    <a:srgbClr val="F8F8F8"/>
                  </a:gs>
                </a:gsLst>
                <a:lin ang="5400000" scaled="0"/>
              </a:gradFill>
            </a:endParaRPr>
          </a:p>
        </p:txBody>
      </p:sp>
      <p:sp>
        <p:nvSpPr>
          <p:cNvPr id="14" name="Rectangle 13"/>
          <p:cNvSpPr/>
          <p:nvPr/>
        </p:nvSpPr>
        <p:spPr bwMode="auto">
          <a:xfrm>
            <a:off x="5667954" y="5408638"/>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VM2</a:t>
            </a:r>
            <a:endParaRPr lang="en-US" sz="1400" dirty="0">
              <a:gradFill>
                <a:gsLst>
                  <a:gs pos="5439">
                    <a:srgbClr val="F8F8F8"/>
                  </a:gs>
                  <a:gs pos="10000">
                    <a:srgbClr val="F8F8F8"/>
                  </a:gs>
                </a:gsLst>
                <a:lin ang="5400000" scaled="0"/>
              </a:gradFill>
            </a:endParaRPr>
          </a:p>
        </p:txBody>
      </p:sp>
      <p:sp>
        <p:nvSpPr>
          <p:cNvPr id="15" name="Rectangle 14"/>
          <p:cNvSpPr/>
          <p:nvPr/>
        </p:nvSpPr>
        <p:spPr bwMode="auto">
          <a:xfrm>
            <a:off x="6740064" y="4872010"/>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VM3</a:t>
            </a:r>
            <a:endParaRPr lang="en-US" sz="1400" dirty="0">
              <a:gradFill>
                <a:gsLst>
                  <a:gs pos="5439">
                    <a:srgbClr val="F8F8F8"/>
                  </a:gs>
                  <a:gs pos="10000">
                    <a:srgbClr val="F8F8F8"/>
                  </a:gs>
                </a:gsLst>
                <a:lin ang="5400000" scaled="0"/>
              </a:gradFill>
            </a:endParaRPr>
          </a:p>
        </p:txBody>
      </p:sp>
      <p:sp>
        <p:nvSpPr>
          <p:cNvPr id="16" name="Rectangle: Rounded Corners 15"/>
          <p:cNvSpPr/>
          <p:nvPr/>
        </p:nvSpPr>
        <p:spPr bwMode="auto">
          <a:xfrm>
            <a:off x="6292407" y="4043222"/>
            <a:ext cx="1655692" cy="539102"/>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solidFill>
                  <a:schemeClr val="tx1"/>
                </a:solidFill>
              </a:rPr>
              <a:t>Subnet1</a:t>
            </a:r>
          </a:p>
          <a:p>
            <a:pPr algn="ctr" defTabSz="932472" fontAlgn="base">
              <a:spcBef>
                <a:spcPct val="0"/>
              </a:spcBef>
              <a:spcAft>
                <a:spcPct val="0"/>
              </a:spcAft>
            </a:pPr>
            <a:r>
              <a:rPr lang="it-IT" sz="1600" dirty="0">
                <a:solidFill>
                  <a:schemeClr val="tx1"/>
                </a:solidFill>
              </a:rPr>
              <a:t>10.57.1.0/24</a:t>
            </a:r>
            <a:endParaRPr lang="en-US" sz="1600" dirty="0">
              <a:solidFill>
                <a:schemeClr val="tx1"/>
              </a:solidFill>
            </a:endParaRPr>
          </a:p>
        </p:txBody>
      </p:sp>
      <p:sp>
        <p:nvSpPr>
          <p:cNvPr id="18" name="Rectangle 17"/>
          <p:cNvSpPr/>
          <p:nvPr/>
        </p:nvSpPr>
        <p:spPr bwMode="auto">
          <a:xfrm>
            <a:off x="8343673" y="4314874"/>
            <a:ext cx="3236939" cy="169523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9" name="Rectangle 18"/>
          <p:cNvSpPr/>
          <p:nvPr/>
        </p:nvSpPr>
        <p:spPr bwMode="auto">
          <a:xfrm>
            <a:off x="8603951" y="4670574"/>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VM4</a:t>
            </a:r>
            <a:endParaRPr lang="en-US" sz="1400" dirty="0">
              <a:gradFill>
                <a:gsLst>
                  <a:gs pos="5439">
                    <a:srgbClr val="F8F8F8"/>
                  </a:gs>
                  <a:gs pos="10000">
                    <a:srgbClr val="F8F8F8"/>
                  </a:gs>
                </a:gsLst>
                <a:lin ang="5400000" scaled="0"/>
              </a:gradFill>
            </a:endParaRPr>
          </a:p>
        </p:txBody>
      </p:sp>
      <p:sp>
        <p:nvSpPr>
          <p:cNvPr id="20" name="Rectangle 19"/>
          <p:cNvSpPr/>
          <p:nvPr/>
        </p:nvSpPr>
        <p:spPr bwMode="auto">
          <a:xfrm>
            <a:off x="8560918" y="5367248"/>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VM6</a:t>
            </a:r>
            <a:endParaRPr lang="en-US" sz="1400" dirty="0">
              <a:gradFill>
                <a:gsLst>
                  <a:gs pos="5439">
                    <a:srgbClr val="F8F8F8"/>
                  </a:gs>
                  <a:gs pos="10000">
                    <a:srgbClr val="F8F8F8"/>
                  </a:gs>
                </a:gsLst>
                <a:lin ang="5400000" scaled="0"/>
              </a:gradFill>
            </a:endParaRPr>
          </a:p>
        </p:txBody>
      </p:sp>
      <p:sp>
        <p:nvSpPr>
          <p:cNvPr id="21" name="Rectangle 20"/>
          <p:cNvSpPr/>
          <p:nvPr/>
        </p:nvSpPr>
        <p:spPr bwMode="auto">
          <a:xfrm>
            <a:off x="10239128" y="4796363"/>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VM5</a:t>
            </a:r>
            <a:endParaRPr lang="en-US" sz="1400" dirty="0">
              <a:gradFill>
                <a:gsLst>
                  <a:gs pos="5439">
                    <a:srgbClr val="F8F8F8"/>
                  </a:gs>
                  <a:gs pos="10000">
                    <a:srgbClr val="F8F8F8"/>
                  </a:gs>
                </a:gsLst>
                <a:lin ang="5400000" scaled="0"/>
              </a:gradFill>
            </a:endParaRPr>
          </a:p>
        </p:txBody>
      </p:sp>
      <p:sp>
        <p:nvSpPr>
          <p:cNvPr id="22" name="Rectangle: Rounded Corners 21"/>
          <p:cNvSpPr/>
          <p:nvPr/>
        </p:nvSpPr>
        <p:spPr bwMode="auto">
          <a:xfrm>
            <a:off x="9791471" y="4048226"/>
            <a:ext cx="1655692" cy="539102"/>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solidFill>
                  <a:schemeClr val="tx1"/>
                </a:solidFill>
              </a:rPr>
              <a:t>Subnet2</a:t>
            </a:r>
          </a:p>
          <a:p>
            <a:pPr algn="ctr" defTabSz="932472" fontAlgn="base">
              <a:spcBef>
                <a:spcPct val="0"/>
              </a:spcBef>
              <a:spcAft>
                <a:spcPct val="0"/>
              </a:spcAft>
            </a:pPr>
            <a:r>
              <a:rPr lang="it-IT" sz="1600" dirty="0">
                <a:solidFill>
                  <a:schemeClr val="tx1"/>
                </a:solidFill>
              </a:rPr>
              <a:t>10.66.0.0/24</a:t>
            </a:r>
            <a:endParaRPr lang="en-US" sz="1600" dirty="0">
              <a:solidFill>
                <a:schemeClr val="tx1"/>
              </a:solidFill>
            </a:endParaRPr>
          </a:p>
        </p:txBody>
      </p:sp>
      <p:sp>
        <p:nvSpPr>
          <p:cNvPr id="29" name="Rectangle 28"/>
          <p:cNvSpPr/>
          <p:nvPr/>
        </p:nvSpPr>
        <p:spPr bwMode="auto">
          <a:xfrm>
            <a:off x="10233833" y="5408638"/>
            <a:ext cx="1208035" cy="44879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400" dirty="0">
                <a:gradFill>
                  <a:gsLst>
                    <a:gs pos="5439">
                      <a:srgbClr val="F8F8F8"/>
                    </a:gs>
                    <a:gs pos="10000">
                      <a:srgbClr val="F8F8F8"/>
                    </a:gs>
                  </a:gsLst>
                  <a:lin ang="5400000" scaled="0"/>
                </a:gradFill>
              </a:rPr>
              <a:t>VM7</a:t>
            </a:r>
            <a:endParaRPr lang="en-US" sz="1400" dirty="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2E848296-9C27-4F37-A037-92953D97BA2F}"/>
              </a:ext>
            </a:extLst>
          </p:cNvPr>
          <p:cNvSpPr txBox="1"/>
          <p:nvPr/>
        </p:nvSpPr>
        <p:spPr>
          <a:xfrm>
            <a:off x="1034169" y="6545262"/>
            <a:ext cx="65427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ARP requests are always answered by the </a:t>
            </a:r>
            <a:r>
              <a:rPr lang="en-US" sz="1400" dirty="0" err="1">
                <a:gradFill>
                  <a:gsLst>
                    <a:gs pos="2917">
                      <a:schemeClr val="tx1"/>
                    </a:gs>
                    <a:gs pos="30000">
                      <a:schemeClr val="tx1"/>
                    </a:gs>
                  </a:gsLst>
                  <a:lin ang="5400000" scaled="0"/>
                </a:gradFill>
              </a:rPr>
              <a:t>vnet</a:t>
            </a:r>
            <a:r>
              <a:rPr lang="en-US" sz="1400" dirty="0">
                <a:gradFill>
                  <a:gsLst>
                    <a:gs pos="2917">
                      <a:schemeClr val="tx1"/>
                    </a:gs>
                    <a:gs pos="30000">
                      <a:schemeClr val="tx1"/>
                    </a:gs>
                  </a:gsLst>
                  <a:lin ang="5400000" scaled="0"/>
                </a:gradFill>
              </a:rPr>
              <a:t> router with its own IP address</a:t>
            </a:r>
          </a:p>
        </p:txBody>
      </p:sp>
    </p:spTree>
    <p:extLst>
      <p:ext uri="{BB962C8B-B14F-4D97-AF65-F5344CB8AC3E}">
        <p14:creationId xmlns:p14="http://schemas.microsoft.com/office/powerpoint/2010/main" val="89782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Virtual Network Gateway</a:t>
            </a:r>
          </a:p>
        </p:txBody>
      </p:sp>
      <p:sp>
        <p:nvSpPr>
          <p:cNvPr id="6" name="Text Placeholder 5"/>
          <p:cNvSpPr>
            <a:spLocks noGrp="1"/>
          </p:cNvSpPr>
          <p:nvPr>
            <p:ph type="body" sz="quarter" idx="10"/>
          </p:nvPr>
        </p:nvSpPr>
        <p:spPr>
          <a:xfrm>
            <a:off x="274638" y="1212850"/>
            <a:ext cx="11887200" cy="1292662"/>
          </a:xfrm>
        </p:spPr>
        <p:txBody>
          <a:bodyPr/>
          <a:lstStyle/>
          <a:p>
            <a:r>
              <a:rPr lang="en-US" dirty="0"/>
              <a:t>Virtual layer-3 device that routes traffic to remote networks</a:t>
            </a:r>
          </a:p>
        </p:txBody>
      </p:sp>
      <p:sp>
        <p:nvSpPr>
          <p:cNvPr id="2" name="TextBox 1"/>
          <p:cNvSpPr txBox="1"/>
          <p:nvPr/>
        </p:nvSpPr>
        <p:spPr>
          <a:xfrm>
            <a:off x="7622866" y="2582552"/>
            <a:ext cx="4754894" cy="358867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Virtual device attached to an Azure VNet (similar to VMs)</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Always provisioned in a reserved subnet named «GatewaySubnet»</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Highly available service</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The «GatewaySubnet» is part of the VNet‘s address space (/27 or bigger)</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Each Gateway is associated to a public IP address (via Azure </a:t>
            </a:r>
            <a:r>
              <a:rPr lang="en-US" sz="2000" kern="0" dirty="0">
                <a:gradFill>
                  <a:gsLst>
                    <a:gs pos="1250">
                      <a:schemeClr val="tx1"/>
                    </a:gs>
                    <a:gs pos="100000">
                      <a:schemeClr val="tx1"/>
                    </a:gs>
                  </a:gsLst>
                  <a:lin ang="5400000" scaled="0"/>
                </a:gradFill>
              </a:rPr>
              <a:t>L</a:t>
            </a:r>
            <a:r>
              <a:rPr kumimoji="0" lang="en-US" sz="2000" b="0" i="0" u="none" strike="noStrike" kern="0" cap="none" spc="0" normalizeH="0" baseline="0" noProof="0" dirty="0" err="1">
                <a:ln>
                  <a:noFill/>
                </a:ln>
                <a:gradFill>
                  <a:gsLst>
                    <a:gs pos="1250">
                      <a:schemeClr val="tx1"/>
                    </a:gs>
                    <a:gs pos="100000">
                      <a:schemeClr val="tx1"/>
                    </a:gs>
                  </a:gsLst>
                  <a:lin ang="5400000" scaled="0"/>
                </a:gradFill>
                <a:effectLst/>
                <a:uLnTx/>
                <a:uFillTx/>
              </a:rPr>
              <a:t>oad</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 Balancer) </a:t>
            </a:r>
          </a:p>
        </p:txBody>
      </p:sp>
      <p:sp>
        <p:nvSpPr>
          <p:cNvPr id="42" name="Oval 41"/>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4" name="Straight Connector 43"/>
          <p:cNvCxnSpPr>
            <a:endCxn id="42"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1" name="Rectangle 50"/>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3" name="Rectangle 52"/>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4" name="Rectangle 53"/>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55" name="Rectangle: Rounded Corners 54"/>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6" name="Rectangle 55"/>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 name="Rectangle 56"/>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58" name="Rectangle 57"/>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p>
        </p:txBody>
      </p:sp>
      <p:sp>
        <p:nvSpPr>
          <p:cNvPr id="61" name="Rectangle 60"/>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4" name="Rectangle 63"/>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Rectangle 70"/>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2" name="Straight Connector 71"/>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Rounded Corners 81"/>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GatewaySubnet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83" name="Rectangle 82"/>
          <p:cNvSpPr/>
          <p:nvPr/>
        </p:nvSpPr>
        <p:spPr bwMode="auto">
          <a:xfrm>
            <a:off x="5937356" y="3984755"/>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778875" y="4080343"/>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p:txBody>
      </p:sp>
      <p:sp>
        <p:nvSpPr>
          <p:cNvPr id="85" name="Rectangle 84"/>
          <p:cNvSpPr/>
          <p:nvPr/>
        </p:nvSpPr>
        <p:spPr bwMode="auto">
          <a:xfrm>
            <a:off x="5663039" y="434764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6" name="Straight Connector 85"/>
          <p:cNvCxnSpPr/>
          <p:nvPr/>
        </p:nvCxnSpPr>
        <p:spPr>
          <a:xfrm flipH="1">
            <a:off x="5734171" y="4513186"/>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bwMode="auto">
          <a:xfrm>
            <a:off x="549667" y="5394857"/>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Switch/router </a:t>
            </a:r>
            <a:r>
              <a:rPr lang="it-IT" sz="1400" kern="0" dirty="0">
                <a:gradFill>
                  <a:gsLst>
                    <a:gs pos="5439">
                      <a:srgbClr val="F8F8F8"/>
                    </a:gs>
                    <a:gs pos="10000">
                      <a:srgbClr val="F8F8F8"/>
                    </a:gs>
                  </a:gsLst>
                  <a:lin ang="5400000" scaled="0"/>
                </a:gradFill>
              </a:rPr>
              <a:t>(Azure VM Switch) </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spTree>
    <p:extLst>
      <p:ext uri="{BB962C8B-B14F-4D97-AF65-F5344CB8AC3E}">
        <p14:creationId xmlns:p14="http://schemas.microsoft.com/office/powerpoint/2010/main" val="326728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Virtual Network Gateway</a:t>
            </a:r>
          </a:p>
        </p:txBody>
      </p:sp>
      <p:sp>
        <p:nvSpPr>
          <p:cNvPr id="6" name="Text Placeholder 5"/>
          <p:cNvSpPr>
            <a:spLocks noGrp="1"/>
          </p:cNvSpPr>
          <p:nvPr>
            <p:ph type="body" sz="quarter" idx="10"/>
          </p:nvPr>
        </p:nvSpPr>
        <p:spPr>
          <a:xfrm>
            <a:off x="274638" y="1212850"/>
            <a:ext cx="11887200" cy="738664"/>
          </a:xfrm>
        </p:spPr>
        <p:txBody>
          <a:bodyPr/>
          <a:lstStyle/>
          <a:p>
            <a:r>
              <a:rPr lang="en-US" dirty="0"/>
              <a:t>Gateway types: «VPN» or «ExpressRoute»</a:t>
            </a:r>
          </a:p>
        </p:txBody>
      </p:sp>
      <p:sp>
        <p:nvSpPr>
          <p:cNvPr id="2" name="TextBox 1"/>
          <p:cNvSpPr txBox="1"/>
          <p:nvPr/>
        </p:nvSpPr>
        <p:spPr>
          <a:xfrm>
            <a:off x="7622866" y="2582552"/>
            <a:ext cx="4754894" cy="2634567"/>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rPr>
              <a:t>VPN </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gateways: route traffic to remote networks over internet-based IPSec tunnels</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ExpressRoute gateways: route traffic to on-</a:t>
            </a:r>
            <a:r>
              <a:rPr kumimoji="0" lang="en-US" sz="2000" b="0" i="0" u="none" strike="noStrike" kern="0" cap="none" spc="0" normalizeH="0" baseline="0" noProof="0" dirty="0" err="1">
                <a:ln>
                  <a:noFill/>
                </a:ln>
                <a:gradFill>
                  <a:gsLst>
                    <a:gs pos="1250">
                      <a:schemeClr val="tx1"/>
                    </a:gs>
                    <a:gs pos="100000">
                      <a:schemeClr val="tx1"/>
                    </a:gs>
                  </a:gsLst>
                  <a:lin ang="5400000" scaled="0"/>
                </a:gradFill>
                <a:effectLst/>
                <a:uLnTx/>
                <a:uFillTx/>
              </a:rPr>
              <a:t>prem</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 networks over dedicated connectivity</a:t>
            </a:r>
          </a:p>
          <a:p>
            <a:pPr marL="584200" marR="0" lvl="1" indent="-241300" defTabSz="91440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Can coexist in the same VNet (if /27 or larger)</a:t>
            </a:r>
          </a:p>
        </p:txBody>
      </p:sp>
      <p:sp>
        <p:nvSpPr>
          <p:cNvPr id="42" name="Oval 41"/>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4" name="Straight Connector 43"/>
          <p:cNvCxnSpPr>
            <a:endCxn id="42"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Rectangle: Rounded Corners 49"/>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600" b="0" i="0" u="none" strike="noStrike" kern="0" cap="none" spc="0" normalizeH="0" baseline="0" noProof="0" dirty="0">
                <a:ln>
                  <a:noFill/>
                </a:ln>
                <a:solidFill>
                  <a:schemeClr val="tx1"/>
                </a:solidFill>
                <a:effectLst/>
                <a:uLnTx/>
                <a:uFillTx/>
              </a:rPr>
              <a:t>Name: </a:t>
            </a:r>
            <a:r>
              <a:rPr lang="en-US" sz="1600" kern="0" dirty="0">
                <a:solidFill>
                  <a:schemeClr val="tx1"/>
                </a:solidFill>
              </a:rPr>
              <a:t>VNet1</a:t>
            </a:r>
            <a:endParaRPr kumimoji="0" lang="en-US"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1" name="Rectangle 50"/>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Rectangle 51"/>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3" name="Rectangle 52"/>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4" name="Rectangle 53"/>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55" name="Rectangle: Rounded Corners 54"/>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6" name="Rectangle 55"/>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 name="Rectangle 56"/>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58" name="Rectangle 57"/>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p>
        </p:txBody>
      </p:sp>
      <p:sp>
        <p:nvSpPr>
          <p:cNvPr id="61" name="Rectangle 60"/>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2" name="Rectangle: Rounded Corners 61"/>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4" name="Rectangle 63"/>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5" name="Rectangle 64"/>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6" name="Rectangle 65"/>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Rectangle 70"/>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2" name="Straight Connector 71"/>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2" name="Rectangle: Rounded Corners 81"/>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GatewaySubnet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83" name="Rectangle 82"/>
          <p:cNvSpPr/>
          <p:nvPr/>
        </p:nvSpPr>
        <p:spPr bwMode="auto">
          <a:xfrm>
            <a:off x="5937356" y="3984755"/>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5778875" y="4080343"/>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ER</a:t>
            </a:r>
          </a:p>
        </p:txBody>
      </p:sp>
      <p:sp>
        <p:nvSpPr>
          <p:cNvPr id="85" name="Rectangle 84"/>
          <p:cNvSpPr/>
          <p:nvPr/>
        </p:nvSpPr>
        <p:spPr bwMode="auto">
          <a:xfrm>
            <a:off x="5663039" y="434764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6" name="Straight Connector 85"/>
          <p:cNvCxnSpPr/>
          <p:nvPr/>
        </p:nvCxnSpPr>
        <p:spPr>
          <a:xfrm flipH="1">
            <a:off x="5734171" y="4513186"/>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bwMode="auto">
          <a:xfrm>
            <a:off x="549667" y="5394857"/>
            <a:ext cx="7052433"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Switch/router </a:t>
            </a:r>
            <a:r>
              <a:rPr lang="it-IT" sz="1400" kern="0" dirty="0">
                <a:gradFill>
                  <a:gsLst>
                    <a:gs pos="5439">
                      <a:srgbClr val="F8F8F8"/>
                    </a:gs>
                    <a:gs pos="10000">
                      <a:srgbClr val="F8F8F8"/>
                    </a:gs>
                  </a:gsLst>
                  <a:lin ang="5400000" scaled="0"/>
                </a:gradFill>
              </a:rPr>
              <a:t>(Azure VM Switch) </a:t>
            </a: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sp>
        <p:nvSpPr>
          <p:cNvPr id="38" name="Rectangle 37"/>
          <p:cNvSpPr/>
          <p:nvPr/>
        </p:nvSpPr>
        <p:spPr bwMode="auto">
          <a:xfrm>
            <a:off x="6670820" y="4541693"/>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9" name="Rectangle 38"/>
          <p:cNvSpPr/>
          <p:nvPr/>
        </p:nvSpPr>
        <p:spPr bwMode="auto">
          <a:xfrm>
            <a:off x="6512339" y="4637281"/>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VPN</a:t>
            </a:r>
          </a:p>
        </p:txBody>
      </p:sp>
      <p:sp>
        <p:nvSpPr>
          <p:cNvPr id="40" name="Rectangle 39"/>
          <p:cNvSpPr/>
          <p:nvPr/>
        </p:nvSpPr>
        <p:spPr bwMode="auto">
          <a:xfrm>
            <a:off x="6396503" y="4904583"/>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1" name="Straight Connector 40"/>
          <p:cNvCxnSpPr/>
          <p:nvPr/>
        </p:nvCxnSpPr>
        <p:spPr>
          <a:xfrm>
            <a:off x="6480734" y="5057902"/>
            <a:ext cx="9951" cy="348776"/>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5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Site2site connectivity</a:t>
            </a:r>
          </a:p>
        </p:txBody>
      </p:sp>
      <p:sp>
        <p:nvSpPr>
          <p:cNvPr id="6" name="Text Placeholder 5"/>
          <p:cNvSpPr>
            <a:spLocks noGrp="1"/>
          </p:cNvSpPr>
          <p:nvPr>
            <p:ph type="body" sz="quarter" idx="10"/>
          </p:nvPr>
        </p:nvSpPr>
        <p:spPr>
          <a:xfrm>
            <a:off x="274638" y="1212850"/>
            <a:ext cx="11887200" cy="738664"/>
          </a:xfrm>
        </p:spPr>
        <p:txBody>
          <a:bodyPr/>
          <a:lstStyle/>
          <a:p>
            <a:r>
              <a:rPr lang="en-US" dirty="0"/>
              <a:t>Internet-based IPSec VPNs</a:t>
            </a:r>
          </a:p>
        </p:txBody>
      </p:sp>
      <p:sp>
        <p:nvSpPr>
          <p:cNvPr id="40" name="Cloud 39"/>
          <p:cNvSpPr/>
          <p:nvPr/>
        </p:nvSpPr>
        <p:spPr bwMode="auto">
          <a:xfrm>
            <a:off x="10755848" y="4243491"/>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10.1.0.0/16</a:t>
            </a:r>
          </a:p>
        </p:txBody>
      </p:sp>
      <p:sp>
        <p:nvSpPr>
          <p:cNvPr id="42" name="Oval 41"/>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4" name="Straight Connector 43"/>
          <p:cNvCxnSpPr>
            <a:endCxn id="42"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Cloud 47"/>
          <p:cNvSpPr/>
          <p:nvPr/>
        </p:nvSpPr>
        <p:spPr bwMode="auto">
          <a:xfrm>
            <a:off x="9605982" y="5319490"/>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Internet</a:t>
            </a:r>
          </a:p>
        </p:txBody>
      </p:sp>
      <p:sp>
        <p:nvSpPr>
          <p:cNvPr id="50" name="Rectangle 49"/>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 name="Rectangle: Rounded Corners 50"/>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en-US" sz="1600" b="0" i="0" u="none" strike="noStrike" kern="0" cap="none" spc="0" normalizeH="0" baseline="0" noProof="0" dirty="0">
                <a:ln>
                  <a:noFill/>
                </a:ln>
                <a:solidFill>
                  <a:schemeClr val="tx1"/>
                </a:solidFill>
                <a:effectLst/>
                <a:uLnTx/>
                <a:uFillTx/>
              </a:rPr>
              <a:t>Name: </a:t>
            </a:r>
            <a:r>
              <a:rPr lang="en-US" sz="1600" kern="0" dirty="0">
                <a:solidFill>
                  <a:schemeClr val="tx1"/>
                </a:solidFill>
              </a:rPr>
              <a:t>VNet1</a:t>
            </a:r>
            <a:endParaRPr kumimoji="0" lang="en-US"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2" name="Rectangle 51"/>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54" name="Rectangle 53"/>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55" name="Rectangle 54"/>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56" name="Rectangle: Rounded Corners 55"/>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57" name="Rectangle 56"/>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 name="Rectangle 57"/>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61" name="Rectangle 6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p>
        </p:txBody>
      </p:sp>
      <p:sp>
        <p:nvSpPr>
          <p:cNvPr id="62" name="Rectangle 6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64" name="Rectangle: Rounded Corners 63"/>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65" name="Rectangle 64"/>
          <p:cNvSpPr/>
          <p:nvPr/>
        </p:nvSpPr>
        <p:spPr bwMode="auto">
          <a:xfrm>
            <a:off x="549666" y="5394857"/>
            <a:ext cx="8555449"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(Azure VM Switch)			       </a:t>
            </a:r>
          </a:p>
        </p:txBody>
      </p:sp>
      <p:sp>
        <p:nvSpPr>
          <p:cNvPr id="66" name="Rectangle 65"/>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9" name="Rectangle 68"/>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Rectangle 70"/>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71"/>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Rectangle 72"/>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6" name="Straight Connector 75"/>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3"/>
          <a:stretch>
            <a:fillRect/>
          </a:stretch>
        </p:blipFill>
        <p:spPr>
          <a:xfrm>
            <a:off x="10881626" y="2347173"/>
            <a:ext cx="1280212" cy="2049868"/>
          </a:xfrm>
          <a:prstGeom prst="rect">
            <a:avLst/>
          </a:prstGeom>
        </p:spPr>
      </p:pic>
      <p:sp>
        <p:nvSpPr>
          <p:cNvPr id="84" name="Rectangle 83"/>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5" name="Rectangle: Rounded Corners 84"/>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86" name="Rectangle 85"/>
          <p:cNvSpPr/>
          <p:nvPr/>
        </p:nvSpPr>
        <p:spPr bwMode="auto">
          <a:xfrm>
            <a:off x="5937356" y="3984755"/>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7" name="Rectangle 86"/>
          <p:cNvSpPr/>
          <p:nvPr/>
        </p:nvSpPr>
        <p:spPr bwMode="auto">
          <a:xfrm>
            <a:off x="5778875" y="4080343"/>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VPN GW</a:t>
            </a:r>
          </a:p>
        </p:txBody>
      </p:sp>
      <p:sp>
        <p:nvSpPr>
          <p:cNvPr id="88" name="Rectangle 87"/>
          <p:cNvSpPr/>
          <p:nvPr/>
        </p:nvSpPr>
        <p:spPr bwMode="auto">
          <a:xfrm>
            <a:off x="5663039" y="434764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9" name="Straight Connector 88"/>
          <p:cNvCxnSpPr/>
          <p:nvPr/>
        </p:nvCxnSpPr>
        <p:spPr>
          <a:xfrm flipH="1">
            <a:off x="5734171" y="4513186"/>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795009" y="4492344"/>
            <a:ext cx="3784" cy="1394758"/>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V="1">
            <a:off x="9681132" y="5600359"/>
            <a:ext cx="471715" cy="28221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0152847" y="5600359"/>
            <a:ext cx="526680" cy="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flipH="1" flipV="1">
            <a:off x="10653713" y="4080343"/>
            <a:ext cx="25814" cy="152649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4243457" y="5385062"/>
            <a:ext cx="10834" cy="221771"/>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4243457" y="5600359"/>
            <a:ext cx="1419582" cy="6474"/>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5672950" y="4497216"/>
            <a:ext cx="23753" cy="1109617"/>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9" name="Text Placeholder 5"/>
          <p:cNvSpPr txBox="1">
            <a:spLocks/>
          </p:cNvSpPr>
          <p:nvPr/>
        </p:nvSpPr>
        <p:spPr>
          <a:xfrm>
            <a:off x="8308315" y="4529022"/>
            <a:ext cx="2143299"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VPN GW’s public 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40.112.124.15</a:t>
            </a:r>
          </a:p>
        </p:txBody>
      </p:sp>
      <p:sp>
        <p:nvSpPr>
          <p:cNvPr id="103" name="Rectangle 102"/>
          <p:cNvSpPr/>
          <p:nvPr/>
        </p:nvSpPr>
        <p:spPr bwMode="auto">
          <a:xfrm>
            <a:off x="10975069" y="372764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p:txBody>
      </p:sp>
      <p:sp>
        <p:nvSpPr>
          <p:cNvPr id="104" name="Oval 103"/>
          <p:cNvSpPr/>
          <p:nvPr/>
        </p:nvSpPr>
        <p:spPr bwMode="auto">
          <a:xfrm>
            <a:off x="10578644" y="387124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05" name="Straight Connector 104"/>
          <p:cNvCxnSpPr>
            <a:stCxn id="103" idx="1"/>
            <a:endCxn id="104" idx="6"/>
          </p:cNvCxnSpPr>
          <p:nvPr/>
        </p:nvCxnSpPr>
        <p:spPr>
          <a:xfrm flipH="1" flipV="1">
            <a:off x="10761522" y="399225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723504" y="3448728"/>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4.5.6.7</a:t>
            </a:r>
          </a:p>
        </p:txBody>
      </p:sp>
      <p:sp>
        <p:nvSpPr>
          <p:cNvPr id="60" name="Rectangle 59"/>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91" name="Straight Connector 90"/>
          <p:cNvCxnSpPr>
            <a:cxnSpLocks/>
          </p:cNvCxnSpPr>
          <p:nvPr/>
        </p:nvCxnSpPr>
        <p:spPr>
          <a:xfrm>
            <a:off x="5795009" y="5880628"/>
            <a:ext cx="3928495" cy="194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0" name="Oval 99"/>
          <p:cNvSpPr/>
          <p:nvPr/>
        </p:nvSpPr>
        <p:spPr bwMode="auto">
          <a:xfrm>
            <a:off x="9220040" y="5762499"/>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01" name="Straight Connector 100"/>
          <p:cNvCxnSpPr>
            <a:cxnSpLocks/>
            <a:endCxn id="100" idx="2"/>
          </p:cNvCxnSpPr>
          <p:nvPr/>
        </p:nvCxnSpPr>
        <p:spPr>
          <a:xfrm>
            <a:off x="9117747" y="5887102"/>
            <a:ext cx="102293"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a:stCxn id="99" idx="2"/>
          </p:cNvCxnSpPr>
          <p:nvPr/>
        </p:nvCxnSpPr>
        <p:spPr>
          <a:xfrm flipH="1">
            <a:off x="9342437" y="5206130"/>
            <a:ext cx="37528" cy="5322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Arrow: Left-Right 101"/>
          <p:cNvSpPr/>
          <p:nvPr/>
        </p:nvSpPr>
        <p:spPr bwMode="auto">
          <a:xfrm>
            <a:off x="6327904" y="5738356"/>
            <a:ext cx="957133" cy="319198"/>
          </a:xfrm>
          <a:prstGeom prst="lef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IPSEC</a:t>
            </a:r>
          </a:p>
        </p:txBody>
      </p:sp>
    </p:spTree>
    <p:extLst>
      <p:ext uri="{BB962C8B-B14F-4D97-AF65-F5344CB8AC3E}">
        <p14:creationId xmlns:p14="http://schemas.microsoft.com/office/powerpoint/2010/main" val="50405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loud 70"/>
          <p:cNvSpPr/>
          <p:nvPr/>
        </p:nvSpPr>
        <p:spPr bwMode="auto">
          <a:xfrm>
            <a:off x="10755848" y="4243491"/>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10.1.0.0/16</a:t>
            </a:r>
          </a:p>
        </p:txBody>
      </p:sp>
      <p:sp>
        <p:nvSpPr>
          <p:cNvPr id="72" name="Oval 71"/>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5" name="Straight Connector 84"/>
          <p:cNvCxnSpPr>
            <a:endCxn id="72"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Cloud 85"/>
          <p:cNvSpPr/>
          <p:nvPr/>
        </p:nvSpPr>
        <p:spPr bwMode="auto">
          <a:xfrm>
            <a:off x="9605982" y="5319490"/>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Internet</a:t>
            </a:r>
          </a:p>
        </p:txBody>
      </p:sp>
      <p:sp>
        <p:nvSpPr>
          <p:cNvPr id="90" name="Rectangle 89"/>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Rounded Corners 90"/>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92" name="Rectangle 91"/>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3" name="Rectangle 92"/>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94" name="Rectangle 93"/>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95" name="Rectangle 94"/>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96" name="Rectangle: Rounded Corners 95"/>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97" name="Rectangle 96"/>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8" name="Rectangle 97"/>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99" name="Rectangle 98"/>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p>
        </p:txBody>
      </p:sp>
      <p:sp>
        <p:nvSpPr>
          <p:cNvPr id="100" name="Rectangle 99"/>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p:txBody>
      </p:sp>
      <p:sp>
        <p:nvSpPr>
          <p:cNvPr id="101" name="Rectangle: Rounded Corners 100"/>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102" name="Rectangle 101"/>
          <p:cNvSpPr/>
          <p:nvPr/>
        </p:nvSpPr>
        <p:spPr bwMode="auto">
          <a:xfrm>
            <a:off x="549666" y="5394857"/>
            <a:ext cx="8555449"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(Azure VM Switch)			       </a:t>
            </a:r>
          </a:p>
        </p:txBody>
      </p:sp>
      <p:sp>
        <p:nvSpPr>
          <p:cNvPr id="103" name="Rectangle 102"/>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Rectangle 104"/>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Rectangle 105"/>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Rectangle 106"/>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Rectangle 108"/>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1" name="Straight Connector 110"/>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7" name="Picture 116"/>
          <p:cNvPicPr>
            <a:picLocks noChangeAspect="1"/>
          </p:cNvPicPr>
          <p:nvPr/>
        </p:nvPicPr>
        <p:blipFill>
          <a:blip r:embed="rId3"/>
          <a:stretch>
            <a:fillRect/>
          </a:stretch>
        </p:blipFill>
        <p:spPr>
          <a:xfrm>
            <a:off x="10881626" y="2347173"/>
            <a:ext cx="1280212" cy="2049868"/>
          </a:xfrm>
          <a:prstGeom prst="rect">
            <a:avLst/>
          </a:prstGeom>
        </p:spPr>
      </p:pic>
      <p:sp>
        <p:nvSpPr>
          <p:cNvPr id="118" name="Rectangle 117"/>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9" name="Rectangle: Rounded Corners 118"/>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120" name="Rectangle 119"/>
          <p:cNvSpPr/>
          <p:nvPr/>
        </p:nvSpPr>
        <p:spPr bwMode="auto">
          <a:xfrm>
            <a:off x="5937356" y="3984755"/>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1" name="Rectangle 120"/>
          <p:cNvSpPr/>
          <p:nvPr/>
        </p:nvSpPr>
        <p:spPr bwMode="auto">
          <a:xfrm>
            <a:off x="5778875" y="4080343"/>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VPN GW</a:t>
            </a:r>
          </a:p>
        </p:txBody>
      </p:sp>
      <p:sp>
        <p:nvSpPr>
          <p:cNvPr id="122" name="Rectangle 121"/>
          <p:cNvSpPr/>
          <p:nvPr/>
        </p:nvSpPr>
        <p:spPr bwMode="auto">
          <a:xfrm>
            <a:off x="5663039" y="434764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3" name="Straight Connector 122"/>
          <p:cNvCxnSpPr/>
          <p:nvPr/>
        </p:nvCxnSpPr>
        <p:spPr>
          <a:xfrm flipH="1">
            <a:off x="5734171" y="4513186"/>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5795009" y="4492344"/>
            <a:ext cx="3784" cy="1394758"/>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flipV="1">
            <a:off x="9681132" y="5600359"/>
            <a:ext cx="471715" cy="28221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a:off x="10152847" y="5600359"/>
            <a:ext cx="526680" cy="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cxnSpLocks/>
          </p:cNvCxnSpPr>
          <p:nvPr/>
        </p:nvCxnSpPr>
        <p:spPr>
          <a:xfrm flipH="1" flipV="1">
            <a:off x="10653713" y="4080343"/>
            <a:ext cx="25814" cy="152649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4243457" y="5385062"/>
            <a:ext cx="10834" cy="221771"/>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4243457" y="5600359"/>
            <a:ext cx="1419582" cy="6474"/>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5672950" y="4497216"/>
            <a:ext cx="23753" cy="1109617"/>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1" name="Text Placeholder 5"/>
          <p:cNvSpPr txBox="1">
            <a:spLocks/>
          </p:cNvSpPr>
          <p:nvPr/>
        </p:nvSpPr>
        <p:spPr>
          <a:xfrm>
            <a:off x="8308315" y="4529022"/>
            <a:ext cx="2143299"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VPN GW’s public 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40.112.124.15</a:t>
            </a:r>
          </a:p>
        </p:txBody>
      </p:sp>
      <p:sp>
        <p:nvSpPr>
          <p:cNvPr id="132" name="Rectangle 131"/>
          <p:cNvSpPr/>
          <p:nvPr/>
        </p:nvSpPr>
        <p:spPr bwMode="auto">
          <a:xfrm>
            <a:off x="10975069" y="372764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p:txBody>
      </p:sp>
      <p:sp>
        <p:nvSpPr>
          <p:cNvPr id="133" name="Oval 132"/>
          <p:cNvSpPr/>
          <p:nvPr/>
        </p:nvSpPr>
        <p:spPr bwMode="auto">
          <a:xfrm>
            <a:off x="10578644" y="387124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34" name="Straight Connector 133"/>
          <p:cNvCxnSpPr>
            <a:stCxn id="132" idx="1"/>
            <a:endCxn id="133" idx="6"/>
          </p:cNvCxnSpPr>
          <p:nvPr/>
        </p:nvCxnSpPr>
        <p:spPr>
          <a:xfrm flipH="1" flipV="1">
            <a:off x="10761522" y="399225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9723504" y="3448728"/>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4.5.6.7</a:t>
            </a:r>
          </a:p>
        </p:txBody>
      </p:sp>
      <p:sp>
        <p:nvSpPr>
          <p:cNvPr id="136" name="Rectangle 135"/>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137" name="Straight Connector 136"/>
          <p:cNvCxnSpPr>
            <a:cxnSpLocks/>
          </p:cNvCxnSpPr>
          <p:nvPr/>
        </p:nvCxnSpPr>
        <p:spPr>
          <a:xfrm>
            <a:off x="5795009" y="5880628"/>
            <a:ext cx="3928495" cy="194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bwMode="auto">
          <a:xfrm>
            <a:off x="9220040" y="5762499"/>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39" name="Straight Connector 138"/>
          <p:cNvCxnSpPr>
            <a:cxnSpLocks/>
            <a:endCxn id="138" idx="2"/>
          </p:cNvCxnSpPr>
          <p:nvPr/>
        </p:nvCxnSpPr>
        <p:spPr>
          <a:xfrm>
            <a:off x="9117747" y="5887102"/>
            <a:ext cx="102293"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cxnSpLocks/>
            <a:stCxn id="131" idx="2"/>
          </p:cNvCxnSpPr>
          <p:nvPr/>
        </p:nvCxnSpPr>
        <p:spPr>
          <a:xfrm flipH="1">
            <a:off x="9342437" y="5206130"/>
            <a:ext cx="37528" cy="5322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Arrow: Left-Right 140"/>
          <p:cNvSpPr/>
          <p:nvPr/>
        </p:nvSpPr>
        <p:spPr bwMode="auto">
          <a:xfrm>
            <a:off x="6327904" y="5738356"/>
            <a:ext cx="957133" cy="319198"/>
          </a:xfrm>
          <a:prstGeom prst="lef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IPSEC</a:t>
            </a:r>
          </a:p>
        </p:txBody>
      </p:sp>
      <p:sp>
        <p:nvSpPr>
          <p:cNvPr id="65" name="Title 16"/>
          <p:cNvSpPr>
            <a:spLocks noGrp="1"/>
          </p:cNvSpPr>
          <p:nvPr>
            <p:ph type="title"/>
          </p:nvPr>
        </p:nvSpPr>
        <p:spPr>
          <a:xfrm>
            <a:off x="274639" y="295274"/>
            <a:ext cx="11889564" cy="917575"/>
          </a:xfrm>
        </p:spPr>
        <p:txBody>
          <a:bodyPr/>
          <a:lstStyle/>
          <a:p>
            <a:r>
              <a:rPr lang="en-US" dirty="0"/>
              <a:t>Site2site connectivity</a:t>
            </a:r>
          </a:p>
        </p:txBody>
      </p:sp>
      <p:sp>
        <p:nvSpPr>
          <p:cNvPr id="69" name="Text Placeholder 5"/>
          <p:cNvSpPr>
            <a:spLocks noGrp="1"/>
          </p:cNvSpPr>
          <p:nvPr>
            <p:ph type="body" sz="quarter" idx="10"/>
          </p:nvPr>
        </p:nvSpPr>
        <p:spPr>
          <a:xfrm>
            <a:off x="274638" y="1212850"/>
            <a:ext cx="11887200" cy="738664"/>
          </a:xfrm>
        </p:spPr>
        <p:txBody>
          <a:bodyPr/>
          <a:lstStyle/>
          <a:p>
            <a:r>
              <a:rPr lang="en-US" dirty="0"/>
              <a:t>Internet-based IPSec VPNs</a:t>
            </a:r>
          </a:p>
        </p:txBody>
      </p:sp>
      <p:sp>
        <p:nvSpPr>
          <p:cNvPr id="82" name="Rectangle 81"/>
          <p:cNvSpPr/>
          <p:nvPr/>
        </p:nvSpPr>
        <p:spPr bwMode="auto">
          <a:xfrm>
            <a:off x="937140" y="233122"/>
            <a:ext cx="9578730" cy="311730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What is IPSec?</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Encryption protocol whereby two networks can securely exchange traffic over public/unsecure networks</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Supports different «modes»; in this scenario, «tunnel» mode is used, whereby traffic is encapsulated in an outer IP packet </a:t>
            </a:r>
          </a:p>
          <a:p>
            <a:pPr marL="809271" marR="0" lvl="1" indent="-342900" defTabSz="932472" eaLnBrk="1" fontAlgn="base" latinLnBrk="0" hangingPunct="1">
              <a:lnSpc>
                <a:spcPct val="100000"/>
              </a:lnSpc>
              <a:spcBef>
                <a:spcPct val="0"/>
              </a:spcBef>
              <a:spcAft>
                <a:spcPct val="0"/>
              </a:spcAft>
              <a:buClrTx/>
              <a:buSzTx/>
              <a:buFontTx/>
              <a:buChar char="-"/>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0" name="Picture 69" descr="... ://www.macrobusiness.com.au/wp-content/uploads/2011/07/light_bulb.png"/>
          <p:cNvPicPr>
            <a:picLocks noChangeAspect="1"/>
          </p:cNvPicPr>
          <p:nvPr/>
        </p:nvPicPr>
        <p:blipFill>
          <a:blip r:embed="rId4"/>
          <a:stretch>
            <a:fillRect/>
          </a:stretch>
        </p:blipFill>
        <p:spPr>
          <a:xfrm>
            <a:off x="9428474" y="356425"/>
            <a:ext cx="998784" cy="1003705"/>
          </a:xfrm>
          <a:prstGeom prst="rect">
            <a:avLst/>
          </a:prstGeom>
        </p:spPr>
      </p:pic>
    </p:spTree>
    <p:extLst>
      <p:ext uri="{BB962C8B-B14F-4D97-AF65-F5344CB8AC3E}">
        <p14:creationId xmlns:p14="http://schemas.microsoft.com/office/powerpoint/2010/main" val="237957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loud 153"/>
          <p:cNvSpPr/>
          <p:nvPr/>
        </p:nvSpPr>
        <p:spPr bwMode="auto">
          <a:xfrm>
            <a:off x="10755848" y="4243491"/>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10.1.0.0/16</a:t>
            </a:r>
          </a:p>
        </p:txBody>
      </p:sp>
      <p:sp>
        <p:nvSpPr>
          <p:cNvPr id="155" name="Oval 154"/>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56" name="Straight Connector 155"/>
          <p:cNvCxnSpPr>
            <a:endCxn id="155"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Cloud 156"/>
          <p:cNvSpPr/>
          <p:nvPr/>
        </p:nvSpPr>
        <p:spPr bwMode="auto">
          <a:xfrm>
            <a:off x="9605982" y="5319490"/>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Internet</a:t>
            </a:r>
          </a:p>
        </p:txBody>
      </p:sp>
      <p:sp>
        <p:nvSpPr>
          <p:cNvPr id="158" name="Rectangle 157"/>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9" name="Rectangle: Rounded Corners 158"/>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160" name="Rectangle 159"/>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1" name="Rectangle 160"/>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162" name="Rectangle 161"/>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163" name="Rectangle 162"/>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64" name="Rectangle: Rounded Corners 163"/>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165" name="Rectangle 164"/>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6" name="Rectangle 165"/>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167" name="Rectangle 166"/>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p>
        </p:txBody>
      </p:sp>
      <p:sp>
        <p:nvSpPr>
          <p:cNvPr id="168" name="Rectangle 167"/>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10.57.2.7</a:t>
            </a:r>
          </a:p>
        </p:txBody>
      </p:sp>
      <p:sp>
        <p:nvSpPr>
          <p:cNvPr id="169" name="Rectangle: Rounded Corners 168"/>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170" name="Rectangle 169"/>
          <p:cNvSpPr/>
          <p:nvPr/>
        </p:nvSpPr>
        <p:spPr bwMode="auto">
          <a:xfrm>
            <a:off x="549666" y="5394857"/>
            <a:ext cx="8555449"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(Azure VM Switch)			       </a:t>
            </a:r>
          </a:p>
        </p:txBody>
      </p:sp>
      <p:sp>
        <p:nvSpPr>
          <p:cNvPr id="171" name="Rectangle 170"/>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72" name="Rectangle 171"/>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73" name="Rectangle 172"/>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74" name="Rectangle 173"/>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75" name="Rectangle 174"/>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76" name="Rectangle 175"/>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77" name="Straight Connector 176"/>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3" name="Picture 182"/>
          <p:cNvPicPr>
            <a:picLocks noChangeAspect="1"/>
          </p:cNvPicPr>
          <p:nvPr/>
        </p:nvPicPr>
        <p:blipFill>
          <a:blip r:embed="rId3"/>
          <a:stretch>
            <a:fillRect/>
          </a:stretch>
        </p:blipFill>
        <p:spPr>
          <a:xfrm>
            <a:off x="10881626" y="2347173"/>
            <a:ext cx="1280212" cy="2049868"/>
          </a:xfrm>
          <a:prstGeom prst="rect">
            <a:avLst/>
          </a:prstGeom>
        </p:spPr>
      </p:pic>
      <p:sp>
        <p:nvSpPr>
          <p:cNvPr id="184" name="Rectangle 183"/>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5" name="Rectangle: Rounded Corners 184"/>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186" name="Rectangle 185"/>
          <p:cNvSpPr/>
          <p:nvPr/>
        </p:nvSpPr>
        <p:spPr bwMode="auto">
          <a:xfrm>
            <a:off x="5937356" y="3984755"/>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7" name="Rectangle 186"/>
          <p:cNvSpPr/>
          <p:nvPr/>
        </p:nvSpPr>
        <p:spPr bwMode="auto">
          <a:xfrm>
            <a:off x="5778875" y="4080343"/>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VPN GW</a:t>
            </a:r>
          </a:p>
        </p:txBody>
      </p:sp>
      <p:sp>
        <p:nvSpPr>
          <p:cNvPr id="188" name="Rectangle 187"/>
          <p:cNvSpPr/>
          <p:nvPr/>
        </p:nvSpPr>
        <p:spPr bwMode="auto">
          <a:xfrm>
            <a:off x="5663039" y="434764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89" name="Straight Connector 188"/>
          <p:cNvCxnSpPr/>
          <p:nvPr/>
        </p:nvCxnSpPr>
        <p:spPr>
          <a:xfrm flipH="1">
            <a:off x="5734171" y="4513186"/>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5795009" y="4492344"/>
            <a:ext cx="3784" cy="1394758"/>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cxnSpLocks/>
          </p:cNvCxnSpPr>
          <p:nvPr/>
        </p:nvCxnSpPr>
        <p:spPr>
          <a:xfrm flipV="1">
            <a:off x="9681132" y="5600359"/>
            <a:ext cx="471715" cy="28221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cxnSpLocks/>
          </p:cNvCxnSpPr>
          <p:nvPr/>
        </p:nvCxnSpPr>
        <p:spPr>
          <a:xfrm>
            <a:off x="10152847" y="5600359"/>
            <a:ext cx="526680" cy="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cxnSpLocks/>
          </p:cNvCxnSpPr>
          <p:nvPr/>
        </p:nvCxnSpPr>
        <p:spPr>
          <a:xfrm flipH="1" flipV="1">
            <a:off x="10653713" y="4080343"/>
            <a:ext cx="25814" cy="152649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4243457" y="5385062"/>
            <a:ext cx="10834" cy="221771"/>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4243457" y="5600359"/>
            <a:ext cx="1419582" cy="6474"/>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5672950" y="4497216"/>
            <a:ext cx="23753" cy="1109617"/>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7" name="Text Placeholder 5"/>
          <p:cNvSpPr txBox="1">
            <a:spLocks/>
          </p:cNvSpPr>
          <p:nvPr/>
        </p:nvSpPr>
        <p:spPr>
          <a:xfrm>
            <a:off x="8308315" y="4529022"/>
            <a:ext cx="2143299"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VPN GW’s public 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40.112.124.15</a:t>
            </a:r>
          </a:p>
        </p:txBody>
      </p:sp>
      <p:sp>
        <p:nvSpPr>
          <p:cNvPr id="198" name="Rectangle 197"/>
          <p:cNvSpPr/>
          <p:nvPr/>
        </p:nvSpPr>
        <p:spPr bwMode="auto">
          <a:xfrm>
            <a:off x="10975069" y="372764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p:txBody>
      </p:sp>
      <p:sp>
        <p:nvSpPr>
          <p:cNvPr id="199" name="Oval 198"/>
          <p:cNvSpPr/>
          <p:nvPr/>
        </p:nvSpPr>
        <p:spPr bwMode="auto">
          <a:xfrm>
            <a:off x="10578644" y="387124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00" name="Straight Connector 199"/>
          <p:cNvCxnSpPr>
            <a:stCxn id="198" idx="1"/>
            <a:endCxn id="199" idx="6"/>
          </p:cNvCxnSpPr>
          <p:nvPr/>
        </p:nvCxnSpPr>
        <p:spPr>
          <a:xfrm flipH="1" flipV="1">
            <a:off x="10761522" y="399225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9723504" y="3448728"/>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4.5.6.7</a:t>
            </a:r>
          </a:p>
        </p:txBody>
      </p:sp>
      <p:sp>
        <p:nvSpPr>
          <p:cNvPr id="202" name="Rectangle 201"/>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203" name="Straight Connector 202"/>
          <p:cNvCxnSpPr>
            <a:cxnSpLocks/>
          </p:cNvCxnSpPr>
          <p:nvPr/>
        </p:nvCxnSpPr>
        <p:spPr>
          <a:xfrm>
            <a:off x="5795009" y="5880628"/>
            <a:ext cx="3928495" cy="194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220040" y="5762499"/>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05" name="Straight Connector 204"/>
          <p:cNvCxnSpPr>
            <a:cxnSpLocks/>
            <a:endCxn id="204" idx="2"/>
          </p:cNvCxnSpPr>
          <p:nvPr/>
        </p:nvCxnSpPr>
        <p:spPr>
          <a:xfrm>
            <a:off x="9117747" y="5887102"/>
            <a:ext cx="102293"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cxnSpLocks/>
            <a:stCxn id="197" idx="2"/>
          </p:cNvCxnSpPr>
          <p:nvPr/>
        </p:nvCxnSpPr>
        <p:spPr>
          <a:xfrm flipH="1">
            <a:off x="9342437" y="5206130"/>
            <a:ext cx="37528" cy="5322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7" name="Arrow: Left-Right 206"/>
          <p:cNvSpPr/>
          <p:nvPr/>
        </p:nvSpPr>
        <p:spPr bwMode="auto">
          <a:xfrm>
            <a:off x="6327904" y="5738356"/>
            <a:ext cx="957133" cy="319198"/>
          </a:xfrm>
          <a:prstGeom prst="lef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IPSEC</a:t>
            </a:r>
          </a:p>
        </p:txBody>
      </p:sp>
      <p:sp>
        <p:nvSpPr>
          <p:cNvPr id="72" name="Title 16"/>
          <p:cNvSpPr>
            <a:spLocks noGrp="1"/>
          </p:cNvSpPr>
          <p:nvPr>
            <p:ph type="title"/>
          </p:nvPr>
        </p:nvSpPr>
        <p:spPr>
          <a:xfrm>
            <a:off x="274639" y="295274"/>
            <a:ext cx="11889564" cy="917575"/>
          </a:xfrm>
        </p:spPr>
        <p:txBody>
          <a:bodyPr/>
          <a:lstStyle/>
          <a:p>
            <a:r>
              <a:rPr lang="en-US" dirty="0"/>
              <a:t>Site2site connectivity</a:t>
            </a:r>
          </a:p>
        </p:txBody>
      </p:sp>
      <p:sp>
        <p:nvSpPr>
          <p:cNvPr id="85" name="Text Placeholder 5"/>
          <p:cNvSpPr>
            <a:spLocks noGrp="1"/>
          </p:cNvSpPr>
          <p:nvPr>
            <p:ph type="body" sz="quarter" idx="10"/>
          </p:nvPr>
        </p:nvSpPr>
        <p:spPr>
          <a:xfrm>
            <a:off x="274638" y="1212850"/>
            <a:ext cx="11887200" cy="738664"/>
          </a:xfrm>
        </p:spPr>
        <p:txBody>
          <a:bodyPr/>
          <a:lstStyle/>
          <a:p>
            <a:r>
              <a:rPr lang="en-US" dirty="0"/>
              <a:t>Internet-based IPSec VPNs</a:t>
            </a:r>
          </a:p>
        </p:txBody>
      </p:sp>
      <p:sp>
        <p:nvSpPr>
          <p:cNvPr id="12" name="Rectangle: Rounded Corners 11"/>
          <p:cNvSpPr/>
          <p:nvPr/>
        </p:nvSpPr>
        <p:spPr bwMode="auto">
          <a:xfrm>
            <a:off x="6409711" y="2583808"/>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82" name="Rectangle 81"/>
          <p:cNvSpPr/>
          <p:nvPr/>
        </p:nvSpPr>
        <p:spPr bwMode="auto">
          <a:xfrm>
            <a:off x="937140" y="233122"/>
            <a:ext cx="9578730" cy="311730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What is IPSec?</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Encryption protocol whereby two networks can securely exchange traffic over public/insecure networks</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Supports different «modes»; in this scenario, «tunnel» mode is used, whereby traffic is encapsulated in an outer IP packet </a:t>
            </a:r>
          </a:p>
          <a:p>
            <a:pPr marL="809271" marR="0" lvl="1" indent="-342900" defTabSz="932472" eaLnBrk="1" fontAlgn="base" latinLnBrk="0" hangingPunct="1">
              <a:lnSpc>
                <a:spcPct val="100000"/>
              </a:lnSpc>
              <a:spcBef>
                <a:spcPct val="0"/>
              </a:spcBef>
              <a:spcAft>
                <a:spcPct val="0"/>
              </a:spcAft>
              <a:buClrTx/>
              <a:buSzTx/>
              <a:buFontTx/>
              <a:buChar char="-"/>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 name="Group 1"/>
          <p:cNvGrpSpPr/>
          <p:nvPr/>
        </p:nvGrpSpPr>
        <p:grpSpPr>
          <a:xfrm>
            <a:off x="1944541" y="2455497"/>
            <a:ext cx="2234820" cy="606309"/>
            <a:chOff x="6597029" y="2480890"/>
            <a:chExt cx="3522455" cy="559121"/>
          </a:xfrm>
        </p:grpSpPr>
        <p:sp>
          <p:nvSpPr>
            <p:cNvPr id="87" name="Rectangle 86"/>
            <p:cNvSpPr/>
            <p:nvPr/>
          </p:nvSpPr>
          <p:spPr bwMode="auto">
            <a:xfrm>
              <a:off x="6597029"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88" name="Rectangle 87"/>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89" name="Rectangle 88"/>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sp>
        <p:nvSpPr>
          <p:cNvPr id="100" name="Rectangle 99"/>
          <p:cNvSpPr/>
          <p:nvPr/>
        </p:nvSpPr>
        <p:spPr bwMode="auto">
          <a:xfrm>
            <a:off x="5230161" y="2444114"/>
            <a:ext cx="963663" cy="616009"/>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40.112.124.15</a:t>
            </a:r>
          </a:p>
        </p:txBody>
      </p:sp>
      <p:sp>
        <p:nvSpPr>
          <p:cNvPr id="101" name="Rectangle 100"/>
          <p:cNvSpPr/>
          <p:nvPr/>
        </p:nvSpPr>
        <p:spPr bwMode="auto">
          <a:xfrm>
            <a:off x="6205405" y="2449480"/>
            <a:ext cx="963663" cy="611741"/>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4.5.6.7</a:t>
            </a:r>
          </a:p>
        </p:txBody>
      </p:sp>
      <p:sp>
        <p:nvSpPr>
          <p:cNvPr id="102" name="Rectangle 101"/>
          <p:cNvSpPr/>
          <p:nvPr/>
        </p:nvSpPr>
        <p:spPr bwMode="auto">
          <a:xfrm>
            <a:off x="7653117" y="2445324"/>
            <a:ext cx="2525608" cy="612607"/>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03" name="Group 102"/>
          <p:cNvGrpSpPr/>
          <p:nvPr/>
        </p:nvGrpSpPr>
        <p:grpSpPr>
          <a:xfrm>
            <a:off x="7827251" y="2529262"/>
            <a:ext cx="2234820" cy="451501"/>
            <a:chOff x="6597029" y="2480890"/>
            <a:chExt cx="3522455" cy="559121"/>
          </a:xfrm>
        </p:grpSpPr>
        <p:sp>
          <p:nvSpPr>
            <p:cNvPr id="105" name="Rectangle 104"/>
            <p:cNvSpPr/>
            <p:nvPr/>
          </p:nvSpPr>
          <p:spPr bwMode="auto">
            <a:xfrm>
              <a:off x="6597029" y="2481323"/>
              <a:ext cx="1174152" cy="558688"/>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106" name="Rectangle 105"/>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107" name="Rectangle 106"/>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cxnSp>
        <p:nvCxnSpPr>
          <p:cNvPr id="5" name="Straight Arrow Connector 4"/>
          <p:cNvCxnSpPr/>
          <p:nvPr/>
        </p:nvCxnSpPr>
        <p:spPr>
          <a:xfrm>
            <a:off x="3175605" y="3123126"/>
            <a:ext cx="1585773" cy="2462448"/>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8629867" y="3100362"/>
            <a:ext cx="1638026" cy="1910487"/>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179230" y="2444115"/>
            <a:ext cx="465143" cy="620174"/>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ESP</a:t>
            </a:r>
          </a:p>
        </p:txBody>
      </p:sp>
      <p:pic>
        <p:nvPicPr>
          <p:cNvPr id="71" name="Picture 70" descr="... ://www.macrobusiness.com.au/wp-content/uploads/2011/07/light_bulb.png"/>
          <p:cNvPicPr>
            <a:picLocks noChangeAspect="1"/>
          </p:cNvPicPr>
          <p:nvPr/>
        </p:nvPicPr>
        <p:blipFill>
          <a:blip r:embed="rId4"/>
          <a:stretch>
            <a:fillRect/>
          </a:stretch>
        </p:blipFill>
        <p:spPr>
          <a:xfrm>
            <a:off x="9428474" y="356425"/>
            <a:ext cx="998784" cy="1003705"/>
          </a:xfrm>
          <a:prstGeom prst="rect">
            <a:avLst/>
          </a:prstGeom>
        </p:spPr>
      </p:pic>
    </p:spTree>
    <p:extLst>
      <p:ext uri="{BB962C8B-B14F-4D97-AF65-F5344CB8AC3E}">
        <p14:creationId xmlns:p14="http://schemas.microsoft.com/office/powerpoint/2010/main" val="259786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p:cNvSpPr/>
          <p:nvPr/>
        </p:nvSpPr>
        <p:spPr bwMode="auto">
          <a:xfrm>
            <a:off x="10755848" y="4243491"/>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10.1.0.0/16</a:t>
            </a:r>
          </a:p>
        </p:txBody>
      </p:sp>
      <p:sp>
        <p:nvSpPr>
          <p:cNvPr id="91" name="Oval 90"/>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2" name="Straight Connector 91"/>
          <p:cNvCxnSpPr>
            <a:endCxn id="91"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Cloud 92"/>
          <p:cNvSpPr/>
          <p:nvPr/>
        </p:nvSpPr>
        <p:spPr bwMode="auto">
          <a:xfrm>
            <a:off x="9605982" y="5319490"/>
            <a:ext cx="1946255"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Internet</a:t>
            </a:r>
          </a:p>
        </p:txBody>
      </p:sp>
      <p:sp>
        <p:nvSpPr>
          <p:cNvPr id="94" name="Rectangle 93"/>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5" name="Rectangle: Rounded Corners 94"/>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96" name="Rectangle 95"/>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7" name="Rectangle 96"/>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p>
        </p:txBody>
      </p:sp>
      <p:sp>
        <p:nvSpPr>
          <p:cNvPr id="98" name="Rectangle 97"/>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p>
        </p:txBody>
      </p:sp>
      <p:sp>
        <p:nvSpPr>
          <p:cNvPr id="99" name="Rectangle 98"/>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p>
        </p:txBody>
      </p:sp>
      <p:sp>
        <p:nvSpPr>
          <p:cNvPr id="100" name="Rectangle: Rounded Corners 99"/>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10.57.1.0/24</a:t>
            </a:r>
          </a:p>
        </p:txBody>
      </p:sp>
      <p:sp>
        <p:nvSpPr>
          <p:cNvPr id="101" name="Rectangle 100"/>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Rectangle 10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p>
        </p:txBody>
      </p:sp>
      <p:sp>
        <p:nvSpPr>
          <p:cNvPr id="111" name="Rectangle 11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p>
        </p:txBody>
      </p:sp>
      <p:sp>
        <p:nvSpPr>
          <p:cNvPr id="112" name="Rectangle 11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p>
          <a:p>
            <a:pPr marL="0" marR="0" lvl="0" indent="0" algn="ctr" defTabSz="932472" eaLnBrk="1" fontAlgn="base" latinLnBrk="0" hangingPunct="1">
              <a:lnSpc>
                <a:spcPct val="100000"/>
              </a:lnSpc>
              <a:spcBef>
                <a:spcPct val="0"/>
              </a:spcBef>
              <a:spcAft>
                <a:spcPct val="0"/>
              </a:spcAft>
              <a:buClrTx/>
              <a:buSzTx/>
              <a:buFontTx/>
              <a:buNone/>
              <a:tabLst/>
              <a:defRPr/>
            </a:pPr>
            <a:r>
              <a:rPr lang="it-IT" sz="1400" kern="0" dirty="0">
                <a:gradFill>
                  <a:gsLst>
                    <a:gs pos="5439">
                      <a:srgbClr val="F8F8F8"/>
                    </a:gs>
                    <a:gs pos="10000">
                      <a:srgbClr val="F8F8F8"/>
                    </a:gs>
                  </a:gsLst>
                  <a:lin ang="5400000" scaled="0"/>
                </a:gradFill>
              </a:rPr>
              <a:t>1</a:t>
            </a:r>
            <a:r>
              <a:rPr lang="en-US" sz="1400" kern="0" dirty="0">
                <a:gradFill>
                  <a:gsLst>
                    <a:gs pos="5439">
                      <a:srgbClr val="F8F8F8"/>
                    </a:gs>
                    <a:gs pos="10000">
                      <a:srgbClr val="F8F8F8"/>
                    </a:gs>
                  </a:gsLst>
                  <a:lin ang="5400000" scaled="0"/>
                </a:gradFill>
              </a:rPr>
              <a:t>0.57.2.5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Rounded Corners 112"/>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10.57.2.0/25</a:t>
            </a:r>
          </a:p>
        </p:txBody>
      </p:sp>
      <p:sp>
        <p:nvSpPr>
          <p:cNvPr id="114" name="Rectangle 113"/>
          <p:cNvSpPr/>
          <p:nvPr/>
        </p:nvSpPr>
        <p:spPr bwMode="auto">
          <a:xfrm>
            <a:off x="549666" y="5394857"/>
            <a:ext cx="8555449"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(Azure VM Switch)			       </a:t>
            </a:r>
          </a:p>
        </p:txBody>
      </p:sp>
      <p:sp>
        <p:nvSpPr>
          <p:cNvPr id="115" name="Rectangle 114"/>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9" name="Rectangle 118"/>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0" name="Rectangle 119"/>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1" name="Rectangle 120"/>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2" name="Rectangle 121"/>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3" name="Rectangle 122"/>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4" name="Straight Connector 123"/>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3"/>
          <a:stretch>
            <a:fillRect/>
          </a:stretch>
        </p:blipFill>
        <p:spPr>
          <a:xfrm>
            <a:off x="10881626" y="2347173"/>
            <a:ext cx="1280212" cy="2049868"/>
          </a:xfrm>
          <a:prstGeom prst="rect">
            <a:avLst/>
          </a:prstGeom>
        </p:spPr>
      </p:pic>
      <p:sp>
        <p:nvSpPr>
          <p:cNvPr id="131" name="Rectangle 130"/>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2" name="Rectangle: Rounded Corners 131"/>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Gateway Subnet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10.57.3.0/27</a:t>
            </a:r>
          </a:p>
        </p:txBody>
      </p:sp>
      <p:sp>
        <p:nvSpPr>
          <p:cNvPr id="133" name="Rectangle 132"/>
          <p:cNvSpPr/>
          <p:nvPr/>
        </p:nvSpPr>
        <p:spPr bwMode="auto">
          <a:xfrm>
            <a:off x="5937356" y="3984755"/>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4" name="Rectangle 133"/>
          <p:cNvSpPr/>
          <p:nvPr/>
        </p:nvSpPr>
        <p:spPr bwMode="auto">
          <a:xfrm>
            <a:off x="5778875" y="4080343"/>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VPN GW</a:t>
            </a:r>
          </a:p>
        </p:txBody>
      </p:sp>
      <p:sp>
        <p:nvSpPr>
          <p:cNvPr id="135" name="Rectangle 134"/>
          <p:cNvSpPr/>
          <p:nvPr/>
        </p:nvSpPr>
        <p:spPr bwMode="auto">
          <a:xfrm>
            <a:off x="5663039" y="4347645"/>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36" name="Straight Connector 135"/>
          <p:cNvCxnSpPr/>
          <p:nvPr/>
        </p:nvCxnSpPr>
        <p:spPr>
          <a:xfrm flipH="1">
            <a:off x="5734171" y="4513186"/>
            <a:ext cx="2" cy="87964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795009" y="4492344"/>
            <a:ext cx="3784" cy="1394758"/>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flipV="1">
            <a:off x="9681132" y="5600359"/>
            <a:ext cx="471715" cy="28221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p:nvCxnSpPr>
        <p:spPr>
          <a:xfrm>
            <a:off x="10152847" y="5600359"/>
            <a:ext cx="526680" cy="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cxnSpLocks/>
          </p:cNvCxnSpPr>
          <p:nvPr/>
        </p:nvCxnSpPr>
        <p:spPr>
          <a:xfrm flipH="1" flipV="1">
            <a:off x="10653713" y="4080343"/>
            <a:ext cx="25814" cy="1526490"/>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4243457" y="5385062"/>
            <a:ext cx="10834" cy="221771"/>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4243457" y="5600359"/>
            <a:ext cx="1419582" cy="6474"/>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5672950" y="4497216"/>
            <a:ext cx="23753" cy="1109617"/>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4" name="Text Placeholder 5"/>
          <p:cNvSpPr txBox="1">
            <a:spLocks/>
          </p:cNvSpPr>
          <p:nvPr/>
        </p:nvSpPr>
        <p:spPr>
          <a:xfrm>
            <a:off x="8308315" y="4529022"/>
            <a:ext cx="2143299"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VPN GW’s public IP</a:t>
            </a:r>
          </a:p>
          <a:p>
            <a:pPr marL="0" marR="0" lvl="1" indent="0" algn="ctr"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40.112.124.15</a:t>
            </a:r>
          </a:p>
        </p:txBody>
      </p:sp>
      <p:sp>
        <p:nvSpPr>
          <p:cNvPr id="145" name="Rectangle 144"/>
          <p:cNvSpPr/>
          <p:nvPr/>
        </p:nvSpPr>
        <p:spPr bwMode="auto">
          <a:xfrm>
            <a:off x="10975069" y="3727642"/>
            <a:ext cx="770897" cy="529233"/>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VPN Device</a:t>
            </a:r>
          </a:p>
        </p:txBody>
      </p:sp>
      <p:sp>
        <p:nvSpPr>
          <p:cNvPr id="146" name="Oval 145"/>
          <p:cNvSpPr/>
          <p:nvPr/>
        </p:nvSpPr>
        <p:spPr bwMode="auto">
          <a:xfrm>
            <a:off x="10578644" y="3871249"/>
            <a:ext cx="182878" cy="2420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7" name="Straight Connector 146"/>
          <p:cNvCxnSpPr>
            <a:stCxn id="145" idx="1"/>
            <a:endCxn id="146" idx="6"/>
          </p:cNvCxnSpPr>
          <p:nvPr/>
        </p:nvCxnSpPr>
        <p:spPr>
          <a:xfrm flipH="1" flipV="1">
            <a:off x="10761522" y="3992258"/>
            <a:ext cx="213547"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9723504" y="3448728"/>
            <a:ext cx="1184650"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IP = 4.5.6.7</a:t>
            </a:r>
          </a:p>
        </p:txBody>
      </p:sp>
      <p:sp>
        <p:nvSpPr>
          <p:cNvPr id="149" name="Rectangle 148"/>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150" name="Straight Connector 149"/>
          <p:cNvCxnSpPr>
            <a:cxnSpLocks/>
          </p:cNvCxnSpPr>
          <p:nvPr/>
        </p:nvCxnSpPr>
        <p:spPr>
          <a:xfrm>
            <a:off x="5795009" y="5880628"/>
            <a:ext cx="3928495" cy="1942"/>
          </a:xfrm>
          <a:prstGeom prst="line">
            <a:avLst/>
          </a:prstGeom>
          <a:ln w="317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1" name="Oval 150"/>
          <p:cNvSpPr/>
          <p:nvPr/>
        </p:nvSpPr>
        <p:spPr bwMode="auto">
          <a:xfrm>
            <a:off x="9220040" y="5762499"/>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52" name="Straight Connector 151"/>
          <p:cNvCxnSpPr>
            <a:cxnSpLocks/>
            <a:endCxn id="151" idx="2"/>
          </p:cNvCxnSpPr>
          <p:nvPr/>
        </p:nvCxnSpPr>
        <p:spPr>
          <a:xfrm>
            <a:off x="9117747" y="5887102"/>
            <a:ext cx="102293"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cxnSpLocks/>
            <a:stCxn id="144" idx="2"/>
          </p:cNvCxnSpPr>
          <p:nvPr/>
        </p:nvCxnSpPr>
        <p:spPr>
          <a:xfrm flipH="1">
            <a:off x="9342437" y="5206130"/>
            <a:ext cx="37528" cy="5322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Arrow: Left-Right 153"/>
          <p:cNvSpPr/>
          <p:nvPr/>
        </p:nvSpPr>
        <p:spPr bwMode="auto">
          <a:xfrm>
            <a:off x="6327904" y="5738356"/>
            <a:ext cx="957133" cy="319198"/>
          </a:xfrm>
          <a:prstGeom prst="lef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IPSEC</a:t>
            </a:r>
          </a:p>
        </p:txBody>
      </p:sp>
      <p:sp>
        <p:nvSpPr>
          <p:cNvPr id="85" name="Title 16"/>
          <p:cNvSpPr>
            <a:spLocks noGrp="1"/>
          </p:cNvSpPr>
          <p:nvPr>
            <p:ph type="title"/>
          </p:nvPr>
        </p:nvSpPr>
        <p:spPr>
          <a:xfrm>
            <a:off x="274639" y="295274"/>
            <a:ext cx="11889564" cy="917575"/>
          </a:xfrm>
        </p:spPr>
        <p:txBody>
          <a:bodyPr/>
          <a:lstStyle/>
          <a:p>
            <a:r>
              <a:rPr lang="en-US" dirty="0"/>
              <a:t>Site2site connectivity</a:t>
            </a:r>
          </a:p>
        </p:txBody>
      </p:sp>
      <p:sp>
        <p:nvSpPr>
          <p:cNvPr id="86" name="Text Placeholder 5"/>
          <p:cNvSpPr>
            <a:spLocks noGrp="1"/>
          </p:cNvSpPr>
          <p:nvPr>
            <p:ph type="body" sz="quarter" idx="10"/>
          </p:nvPr>
        </p:nvSpPr>
        <p:spPr>
          <a:xfrm>
            <a:off x="274638" y="1119848"/>
            <a:ext cx="11887200" cy="738664"/>
          </a:xfrm>
        </p:spPr>
        <p:txBody>
          <a:bodyPr/>
          <a:lstStyle/>
          <a:p>
            <a:r>
              <a:rPr lang="en-US" dirty="0"/>
              <a:t>Internet-based IPSec VPNs</a:t>
            </a:r>
          </a:p>
        </p:txBody>
      </p:sp>
      <p:sp>
        <p:nvSpPr>
          <p:cNvPr id="12" name="Rectangle: Rounded Corners 11"/>
          <p:cNvSpPr/>
          <p:nvPr/>
        </p:nvSpPr>
        <p:spPr bwMode="auto">
          <a:xfrm>
            <a:off x="6409711" y="2583808"/>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82" name="Rectangle 81"/>
          <p:cNvSpPr/>
          <p:nvPr/>
        </p:nvSpPr>
        <p:spPr bwMode="auto">
          <a:xfrm>
            <a:off x="937140" y="233122"/>
            <a:ext cx="9578730" cy="311730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What is IPSec?</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Encryption protocol whereby two networks can securely exchange traffic over public/insecure networks</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Supports different «modes»; in this scenario, «tunnel» mode is used, whereby traffic is encapsulated in an outer IP packet </a:t>
            </a:r>
          </a:p>
          <a:p>
            <a:pPr marL="809271" marR="0" lvl="1" indent="-342900" defTabSz="932472" eaLnBrk="1" fontAlgn="base" latinLnBrk="0" hangingPunct="1">
              <a:lnSpc>
                <a:spcPct val="100000"/>
              </a:lnSpc>
              <a:spcBef>
                <a:spcPct val="0"/>
              </a:spcBef>
              <a:spcAft>
                <a:spcPct val="0"/>
              </a:spcAft>
              <a:buClrTx/>
              <a:buSzTx/>
              <a:buFontTx/>
              <a:buChar char="-"/>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 name="Group 1"/>
          <p:cNvGrpSpPr/>
          <p:nvPr/>
        </p:nvGrpSpPr>
        <p:grpSpPr>
          <a:xfrm>
            <a:off x="1944541" y="2455497"/>
            <a:ext cx="2234820" cy="606309"/>
            <a:chOff x="6597029" y="2480890"/>
            <a:chExt cx="3522455" cy="559121"/>
          </a:xfrm>
        </p:grpSpPr>
        <p:sp>
          <p:nvSpPr>
            <p:cNvPr id="87" name="Rectangle 86"/>
            <p:cNvSpPr/>
            <p:nvPr/>
          </p:nvSpPr>
          <p:spPr bwMode="auto">
            <a:xfrm>
              <a:off x="6597029"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88" name="Rectangle 87"/>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89" name="Rectangle 88"/>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sp>
        <p:nvSpPr>
          <p:cNvPr id="102" name="Rectangle 101"/>
          <p:cNvSpPr/>
          <p:nvPr/>
        </p:nvSpPr>
        <p:spPr bwMode="auto">
          <a:xfrm>
            <a:off x="7653117" y="2455494"/>
            <a:ext cx="2525608" cy="605839"/>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03" name="Group 102"/>
          <p:cNvGrpSpPr/>
          <p:nvPr/>
        </p:nvGrpSpPr>
        <p:grpSpPr>
          <a:xfrm>
            <a:off x="7827251" y="2529262"/>
            <a:ext cx="2234820" cy="451501"/>
            <a:chOff x="6597029" y="2480890"/>
            <a:chExt cx="3522455" cy="559121"/>
          </a:xfrm>
        </p:grpSpPr>
        <p:sp>
          <p:nvSpPr>
            <p:cNvPr id="105" name="Rectangle 104"/>
            <p:cNvSpPr/>
            <p:nvPr/>
          </p:nvSpPr>
          <p:spPr bwMode="auto">
            <a:xfrm>
              <a:off x="6597029" y="2481323"/>
              <a:ext cx="1174152" cy="558688"/>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106" name="Rectangle 105"/>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107" name="Rectangle 106"/>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cxnSp>
        <p:nvCxnSpPr>
          <p:cNvPr id="5" name="Straight Arrow Connector 4"/>
          <p:cNvCxnSpPr/>
          <p:nvPr/>
        </p:nvCxnSpPr>
        <p:spPr>
          <a:xfrm>
            <a:off x="3175605" y="3123126"/>
            <a:ext cx="1585773" cy="2462448"/>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8629867" y="3100362"/>
            <a:ext cx="1638026" cy="1910487"/>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bwMode="auto">
          <a:xfrm>
            <a:off x="5229926" y="2453938"/>
            <a:ext cx="963663" cy="603141"/>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40.112.124.15</a:t>
            </a:r>
          </a:p>
        </p:txBody>
      </p:sp>
      <p:sp>
        <p:nvSpPr>
          <p:cNvPr id="117" name="Rectangle 116"/>
          <p:cNvSpPr/>
          <p:nvPr/>
        </p:nvSpPr>
        <p:spPr bwMode="auto">
          <a:xfrm>
            <a:off x="6205170" y="2459305"/>
            <a:ext cx="963663" cy="598962"/>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4.5.6.7</a:t>
            </a:r>
          </a:p>
        </p:txBody>
      </p:sp>
      <p:sp>
        <p:nvSpPr>
          <p:cNvPr id="118" name="Rectangle 117"/>
          <p:cNvSpPr/>
          <p:nvPr/>
        </p:nvSpPr>
        <p:spPr bwMode="auto">
          <a:xfrm>
            <a:off x="7178995" y="2462372"/>
            <a:ext cx="465143" cy="598962"/>
          </a:xfrm>
          <a:prstGeom prst="rect">
            <a:avLst/>
          </a:prstGeom>
          <a:solidFill>
            <a:schemeClr val="accent4"/>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ESP</a:t>
            </a:r>
          </a:p>
        </p:txBody>
      </p:sp>
      <p:sp>
        <p:nvSpPr>
          <p:cNvPr id="4" name="Flowchart: Process 3"/>
          <p:cNvSpPr/>
          <p:nvPr/>
        </p:nvSpPr>
        <p:spPr bwMode="auto">
          <a:xfrm rot="20731693">
            <a:off x="7477342" y="2659704"/>
            <a:ext cx="2851461" cy="222191"/>
          </a:xfrm>
          <a:prstGeom prst="flowChartProcess">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rPr>
              <a:t>Encrypted</a:t>
            </a:r>
          </a:p>
        </p:txBody>
      </p:sp>
      <p:pic>
        <p:nvPicPr>
          <p:cNvPr id="72" name="Picture 71" descr="... ://www.macrobusiness.com.au/wp-content/uploads/2011/07/light_bulb.png"/>
          <p:cNvPicPr>
            <a:picLocks noChangeAspect="1"/>
          </p:cNvPicPr>
          <p:nvPr/>
        </p:nvPicPr>
        <p:blipFill>
          <a:blip r:embed="rId4"/>
          <a:stretch>
            <a:fillRect/>
          </a:stretch>
        </p:blipFill>
        <p:spPr>
          <a:xfrm>
            <a:off x="9428474" y="356425"/>
            <a:ext cx="998784" cy="1003705"/>
          </a:xfrm>
          <a:prstGeom prst="rect">
            <a:avLst/>
          </a:prstGeom>
        </p:spPr>
      </p:pic>
    </p:spTree>
    <p:extLst>
      <p:ext uri="{BB962C8B-B14F-4D97-AF65-F5344CB8AC3E}">
        <p14:creationId xmlns:p14="http://schemas.microsoft.com/office/powerpoint/2010/main" val="37027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ExpressRoute</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Dedicated connectivity to on-</a:t>
            </a:r>
            <a:r>
              <a:rPr lang="en-US" noProof="0" dirty="0" err="1"/>
              <a:t>prem</a:t>
            </a:r>
            <a:r>
              <a:rPr lang="en-US" noProof="0" dirty="0"/>
              <a:t> networks</a:t>
            </a:r>
          </a:p>
        </p:txBody>
      </p:sp>
      <p:grpSp>
        <p:nvGrpSpPr>
          <p:cNvPr id="50" name="Group 49"/>
          <p:cNvGrpSpPr/>
          <p:nvPr/>
        </p:nvGrpSpPr>
        <p:grpSpPr>
          <a:xfrm>
            <a:off x="366141" y="525462"/>
            <a:ext cx="11843442" cy="6198666"/>
            <a:chOff x="366141" y="525462"/>
            <a:chExt cx="11843442" cy="6198666"/>
          </a:xfrm>
        </p:grpSpPr>
        <p:sp>
          <p:nvSpPr>
            <p:cNvPr id="89" name="Cloud 88"/>
            <p:cNvSpPr/>
            <p:nvPr/>
          </p:nvSpPr>
          <p:spPr bwMode="auto">
            <a:xfrm>
              <a:off x="10679009" y="2382304"/>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10.1.0.0/16</a:t>
              </a:r>
              <a:endParaRPr kumimoji="0" lang="en-US" sz="1600" b="0" i="0" u="none" strike="noStrike" kern="0" cap="none" spc="0" normalizeH="0" baseline="0" noProof="0" dirty="0">
                <a:ln>
                  <a:noFill/>
                </a:ln>
                <a:solidFill>
                  <a:schemeClr val="tx1"/>
                </a:solidFill>
                <a:effectLst/>
                <a:uLnTx/>
                <a:uFillTx/>
              </a:endParaRPr>
            </a:p>
          </p:txBody>
        </p:sp>
        <p:sp>
          <p:nvSpPr>
            <p:cNvPr id="67" name="Oval 66"/>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68" name="Straight Connector 67"/>
            <p:cNvCxnSpPr>
              <a:endCxn id="67"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Cloud 73"/>
            <p:cNvSpPr/>
            <p:nvPr/>
          </p:nvSpPr>
          <p:spPr bwMode="auto">
            <a:xfrm>
              <a:off x="10143266" y="5573479"/>
              <a:ext cx="2042438"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11" name="Rectangle 10"/>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Rounded Corners 11"/>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a:t>
              </a:r>
              <a:r>
                <a:rPr lang="en-US" sz="1600" kern="0" dirty="0">
                  <a:solidFill>
                    <a:schemeClr val="tx1"/>
                  </a:solidFill>
                </a:rPr>
                <a:t>VNet1</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3" name="Rectangle 12"/>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 name="Rectangle 13"/>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6" name="Rectangle 15"/>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ectangle: Rounded Corners 17"/>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9" name="Rectangle 1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 name="Rectangle 1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Rounded Corners 26"/>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29" name="Rectangle 28"/>
            <p:cNvSpPr/>
            <p:nvPr/>
          </p:nvSpPr>
          <p:spPr bwMode="auto">
            <a:xfrm>
              <a:off x="549667" y="5394857"/>
              <a:ext cx="8564170"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Rectangle 2"/>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Rectangle 29"/>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2" name="Rectangle 31"/>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3" name="Rectangle 32"/>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Rectangle 33"/>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 name="Straight Connector 7"/>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Cloud 50"/>
            <p:cNvSpPr/>
            <p:nvPr/>
          </p:nvSpPr>
          <p:spPr bwMode="auto">
            <a:xfrm>
              <a:off x="8210954" y="2113957"/>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ER </a:t>
              </a:r>
              <a:r>
                <a:rPr kumimoji="0" lang="it-IT" sz="2000" b="0" i="0" u="none" strike="noStrike" kern="0" cap="none" spc="0" normalizeH="0" baseline="0" noProof="0" dirty="0" err="1">
                  <a:ln>
                    <a:noFill/>
                  </a:ln>
                  <a:solidFill>
                    <a:schemeClr val="tx1"/>
                  </a:solidFill>
                  <a:effectLst/>
                  <a:uLnTx/>
                  <a:uFillTx/>
                </a:rPr>
                <a:t>Provider’s</a:t>
              </a:r>
              <a:r>
                <a:rPr kumimoji="0" lang="it-IT" sz="20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6" name="Rectangle 45"/>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9" name="Rectangle: Rounded Corners 58"/>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Gateway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10.57.3.0/27</a:t>
              </a:r>
              <a:endParaRPr kumimoji="0" lang="en-US" sz="1600" b="0" i="0" u="none" strike="noStrike" kern="0" cap="none" spc="0" normalizeH="0" baseline="0" noProof="0" dirty="0">
                <a:ln>
                  <a:noFill/>
                </a:ln>
                <a:solidFill>
                  <a:schemeClr val="tx1"/>
                </a:solidFill>
                <a:effectLst/>
                <a:uLnTx/>
                <a:uFillTx/>
              </a:endParaRPr>
            </a:p>
          </p:txBody>
        </p:sp>
        <p:sp>
          <p:nvSpPr>
            <p:cNvPr id="71" name="Rectangle 70"/>
            <p:cNvSpPr/>
            <p:nvPr/>
          </p:nvSpPr>
          <p:spPr bwMode="auto">
            <a:xfrm>
              <a:off x="6605718" y="4570243"/>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2" name="Rectangle 71"/>
            <p:cNvSpPr/>
            <p:nvPr/>
          </p:nvSpPr>
          <p:spPr bwMode="auto">
            <a:xfrm>
              <a:off x="6447237" y="4665831"/>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ER GW</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Rectangle 72"/>
            <p:cNvSpPr/>
            <p:nvPr/>
          </p:nvSpPr>
          <p:spPr bwMode="auto">
            <a:xfrm>
              <a:off x="6331401" y="4933133"/>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8" name="Straight Connector 77"/>
            <p:cNvCxnSpPr/>
            <p:nvPr/>
          </p:nvCxnSpPr>
          <p:spPr>
            <a:xfrm flipH="1">
              <a:off x="6425583" y="5086507"/>
              <a:ext cx="950" cy="313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flipV="1">
              <a:off x="6574789" y="5059204"/>
              <a:ext cx="13181" cy="8107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a:stCxn id="87" idx="0"/>
              <a:endCxn id="105" idx="2"/>
            </p:cNvCxnSpPr>
            <p:nvPr/>
          </p:nvCxnSpPr>
          <p:spPr>
            <a:xfrm flipV="1">
              <a:off x="9479836" y="4251839"/>
              <a:ext cx="254207" cy="147427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3"/>
            <a:stretch>
              <a:fillRect/>
            </a:stretch>
          </p:blipFill>
          <p:spPr>
            <a:xfrm>
              <a:off x="9430293" y="3711839"/>
              <a:ext cx="607500" cy="540000"/>
            </a:xfrm>
            <a:prstGeom prst="rect">
              <a:avLst/>
            </a:prstGeom>
          </p:spPr>
        </p:pic>
        <p:cxnSp>
          <p:nvCxnSpPr>
            <p:cNvPr id="69" name="Straight Connector 68"/>
            <p:cNvCxnSpPr/>
            <p:nvPr/>
          </p:nvCxnSpPr>
          <p:spPr>
            <a:xfrm flipV="1">
              <a:off x="4238893" y="5385061"/>
              <a:ext cx="11383" cy="5524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237733" y="5909797"/>
              <a:ext cx="2253021" cy="2203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485623" y="5077656"/>
              <a:ext cx="3867" cy="843157"/>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4"/>
            <a:stretch>
              <a:fillRect/>
            </a:stretch>
          </p:blipFill>
          <p:spPr>
            <a:xfrm>
              <a:off x="10881626" y="525462"/>
              <a:ext cx="1280212" cy="2049868"/>
            </a:xfrm>
            <a:prstGeom prst="rect">
              <a:avLst/>
            </a:prstGeom>
          </p:spPr>
        </p:pic>
        <p:sp>
          <p:nvSpPr>
            <p:cNvPr id="58" name="Cloud 57"/>
            <p:cNvSpPr/>
            <p:nvPr/>
          </p:nvSpPr>
          <p:spPr bwMode="auto">
            <a:xfrm>
              <a:off x="9152319" y="4373228"/>
              <a:ext cx="3057264" cy="107110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Azure WAN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cxnSp>
          <p:nvCxnSpPr>
            <p:cNvPr id="61" name="Straight Connector 60"/>
            <p:cNvCxnSpPr>
              <a:cxnSpLocks/>
              <a:stCxn id="105" idx="0"/>
            </p:cNvCxnSpPr>
            <p:nvPr/>
          </p:nvCxnSpPr>
          <p:spPr>
            <a:xfrm flipV="1">
              <a:off x="9734043" y="2934520"/>
              <a:ext cx="224517" cy="77731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t;strong&gt;Router&lt;/strong&gt; symbol by cyberscooty - a &lt;strong&gt;router icon&lt;/strong&gt;"/>
            <p:cNvPicPr>
              <a:picLocks noChangeAspect="1"/>
            </p:cNvPicPr>
            <p:nvPr/>
          </p:nvPicPr>
          <p:blipFill>
            <a:blip r:embed="rId5"/>
            <a:stretch>
              <a:fillRect/>
            </a:stretch>
          </p:blipFill>
          <p:spPr>
            <a:xfrm>
              <a:off x="10396814" y="2629815"/>
              <a:ext cx="463430" cy="304705"/>
            </a:xfrm>
            <a:prstGeom prst="rect">
              <a:avLst/>
            </a:prstGeom>
          </p:spPr>
        </p:pic>
        <p:sp>
          <p:nvSpPr>
            <p:cNvPr id="60" name="Rectangle 59"/>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92" name="Straight Connector 91"/>
            <p:cNvCxnSpPr>
              <a:cxnSpLocks/>
              <a:endCxn id="29" idx="3"/>
            </p:cNvCxnSpPr>
            <p:nvPr/>
          </p:nvCxnSpPr>
          <p:spPr>
            <a:xfrm flipV="1">
              <a:off x="6605718" y="5850713"/>
              <a:ext cx="2508119" cy="1923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endCxn id="87" idx="2"/>
            </p:cNvCxnSpPr>
            <p:nvPr/>
          </p:nvCxnSpPr>
          <p:spPr>
            <a:xfrm>
              <a:off x="8947056" y="5850713"/>
              <a:ext cx="395381"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Oval 86"/>
            <p:cNvSpPr/>
            <p:nvPr/>
          </p:nvSpPr>
          <p:spPr bwMode="auto">
            <a:xfrm>
              <a:off x="9342437" y="572611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65" name="Picture 64" descr="&lt;strong&gt;Router&lt;/strong&gt; symbol by cyberscooty - a &lt;strong&gt;router icon&lt;/strong&gt;"/>
            <p:cNvPicPr>
              <a:picLocks noChangeAspect="1"/>
            </p:cNvPicPr>
            <p:nvPr/>
          </p:nvPicPr>
          <p:blipFill>
            <a:blip r:embed="rId5"/>
            <a:stretch>
              <a:fillRect/>
            </a:stretch>
          </p:blipFill>
          <p:spPr>
            <a:xfrm>
              <a:off x="10650131" y="5369478"/>
              <a:ext cx="463430" cy="304705"/>
            </a:xfrm>
            <a:prstGeom prst="rect">
              <a:avLst/>
            </a:prstGeom>
          </p:spPr>
        </p:pic>
        <p:cxnSp>
          <p:nvCxnSpPr>
            <p:cNvPr id="75" name="Straight Connector 74"/>
            <p:cNvCxnSpPr>
              <a:cxnSpLocks/>
              <a:endCxn id="5" idx="1"/>
            </p:cNvCxnSpPr>
            <p:nvPr/>
          </p:nvCxnSpPr>
          <p:spPr>
            <a:xfrm flipV="1">
              <a:off x="9958560" y="2782168"/>
              <a:ext cx="438254" cy="15235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7" name="Arrow: Left-Right 106"/>
            <p:cNvSpPr/>
            <p:nvPr/>
          </p:nvSpPr>
          <p:spPr bwMode="auto">
            <a:xfrm rot="16822571">
              <a:off x="9131616" y="4906641"/>
              <a:ext cx="957133" cy="319198"/>
            </a:xfrm>
            <a:prstGeom prst="lef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it-IT" sz="1400" kern="0" dirty="0">
                  <a:solidFill>
                    <a:schemeClr val="bg1"/>
                  </a:solidFill>
                </a:rPr>
                <a:t>TUNNEL</a:t>
              </a:r>
              <a:endParaRPr kumimoji="0" lang="en-US" sz="1400" b="0" i="0" u="none" strike="noStrike" kern="0" cap="none" spc="0" normalizeH="0" baseline="0" noProof="0" dirty="0">
                <a:ln>
                  <a:noFill/>
                </a:ln>
                <a:solidFill>
                  <a:schemeClr val="bg1"/>
                </a:solidFill>
                <a:effectLst/>
                <a:uLnTx/>
                <a:uFillTx/>
              </a:endParaRPr>
            </a:p>
          </p:txBody>
        </p:sp>
      </p:grpSp>
    </p:spTree>
    <p:extLst>
      <p:ext uri="{BB962C8B-B14F-4D97-AF65-F5344CB8AC3E}">
        <p14:creationId xmlns:p14="http://schemas.microsoft.com/office/powerpoint/2010/main" val="331352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366141" y="525462"/>
            <a:ext cx="11843442" cy="6198666"/>
            <a:chOff x="366141" y="525462"/>
            <a:chExt cx="11843442" cy="6198666"/>
          </a:xfrm>
        </p:grpSpPr>
        <p:sp>
          <p:nvSpPr>
            <p:cNvPr id="79" name="Cloud 78"/>
            <p:cNvSpPr/>
            <p:nvPr/>
          </p:nvSpPr>
          <p:spPr bwMode="auto">
            <a:xfrm>
              <a:off x="10679009" y="2382304"/>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10.1.0.0/16</a:t>
              </a:r>
              <a:endParaRPr kumimoji="0" lang="en-US" sz="1600" b="0" i="0" u="none" strike="noStrike" kern="0" cap="none" spc="0" normalizeH="0" baseline="0" noProof="0" dirty="0">
                <a:ln>
                  <a:noFill/>
                </a:ln>
                <a:solidFill>
                  <a:schemeClr val="tx1"/>
                </a:solidFill>
                <a:effectLst/>
                <a:uLnTx/>
                <a:uFillTx/>
              </a:endParaRPr>
            </a:p>
          </p:txBody>
        </p:sp>
        <p:sp>
          <p:nvSpPr>
            <p:cNvPr id="80" name="Oval 79"/>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1" name="Straight Connector 80"/>
            <p:cNvCxnSpPr>
              <a:endCxn id="80"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Cloud 81"/>
            <p:cNvSpPr/>
            <p:nvPr/>
          </p:nvSpPr>
          <p:spPr bwMode="auto">
            <a:xfrm>
              <a:off x="10143266" y="5573479"/>
              <a:ext cx="2042438"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83" name="Rectangle 82"/>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Rounded Corners 83"/>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CR-VNET1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85" name="Rectangle 84"/>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90"/>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3" name="Rectangle 92"/>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4" name="Rectangle 93"/>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5" name="Rectangle: Rounded Corners 94"/>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96" name="Rectangle 95"/>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7" name="Rectangle 96"/>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9" name="Rectangle 98"/>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0" name="Rectangle 99"/>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Rounded Corners 100"/>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102" name="Rectangle 101"/>
            <p:cNvSpPr/>
            <p:nvPr/>
          </p:nvSpPr>
          <p:spPr bwMode="auto">
            <a:xfrm>
              <a:off x="549667" y="5394857"/>
              <a:ext cx="8564170"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Rectangle 103"/>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Rectangle 108"/>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Rectangle 111"/>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15" name="Straight Connector 114"/>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Cloud 120"/>
            <p:cNvSpPr/>
            <p:nvPr/>
          </p:nvSpPr>
          <p:spPr bwMode="auto">
            <a:xfrm>
              <a:off x="8210954" y="2113957"/>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ER </a:t>
              </a:r>
              <a:r>
                <a:rPr kumimoji="0" lang="it-IT" sz="2000" b="0" i="0" u="none" strike="noStrike" kern="0" cap="none" spc="0" normalizeH="0" baseline="0" noProof="0" dirty="0" err="1">
                  <a:ln>
                    <a:noFill/>
                  </a:ln>
                  <a:solidFill>
                    <a:schemeClr val="tx1"/>
                  </a:solidFill>
                  <a:effectLst/>
                  <a:uLnTx/>
                  <a:uFillTx/>
                </a:rPr>
                <a:t>Provider’s</a:t>
              </a:r>
              <a:r>
                <a:rPr kumimoji="0" lang="it-IT" sz="20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22" name="Rectangle 121"/>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3" name="Rectangle: Rounded Corners 122"/>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Gateway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10.57.3.0/27</a:t>
              </a:r>
              <a:endParaRPr kumimoji="0" lang="en-US" sz="1600" b="0" i="0" u="none" strike="noStrike" kern="0" cap="none" spc="0" normalizeH="0" baseline="0" noProof="0" dirty="0">
                <a:ln>
                  <a:noFill/>
                </a:ln>
                <a:solidFill>
                  <a:schemeClr val="tx1"/>
                </a:solidFill>
                <a:effectLst/>
                <a:uLnTx/>
                <a:uFillTx/>
              </a:endParaRPr>
            </a:p>
          </p:txBody>
        </p:sp>
        <p:sp>
          <p:nvSpPr>
            <p:cNvPr id="124" name="Rectangle 123"/>
            <p:cNvSpPr/>
            <p:nvPr/>
          </p:nvSpPr>
          <p:spPr bwMode="auto">
            <a:xfrm>
              <a:off x="6605718" y="4570243"/>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5" name="Rectangle 124"/>
            <p:cNvSpPr/>
            <p:nvPr/>
          </p:nvSpPr>
          <p:spPr bwMode="auto">
            <a:xfrm>
              <a:off x="6447237" y="4665831"/>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ER GW</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6" name="Rectangle 125"/>
            <p:cNvSpPr/>
            <p:nvPr/>
          </p:nvSpPr>
          <p:spPr bwMode="auto">
            <a:xfrm>
              <a:off x="6331401" y="4933133"/>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7" name="Straight Connector 126"/>
            <p:cNvCxnSpPr/>
            <p:nvPr/>
          </p:nvCxnSpPr>
          <p:spPr>
            <a:xfrm flipH="1">
              <a:off x="6425583" y="5086507"/>
              <a:ext cx="950" cy="313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p:cNvCxnSpPr>
            <p:nvPr/>
          </p:nvCxnSpPr>
          <p:spPr>
            <a:xfrm flipH="1" flipV="1">
              <a:off x="6574789" y="5059204"/>
              <a:ext cx="13181" cy="8107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142" idx="0"/>
              <a:endCxn id="130" idx="2"/>
            </p:cNvCxnSpPr>
            <p:nvPr/>
          </p:nvCxnSpPr>
          <p:spPr>
            <a:xfrm flipV="1">
              <a:off x="9479836" y="4251839"/>
              <a:ext cx="254207" cy="147427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3"/>
            <a:stretch>
              <a:fillRect/>
            </a:stretch>
          </p:blipFill>
          <p:spPr>
            <a:xfrm>
              <a:off x="9430293" y="3711839"/>
              <a:ext cx="607500" cy="540000"/>
            </a:xfrm>
            <a:prstGeom prst="rect">
              <a:avLst/>
            </a:prstGeom>
          </p:spPr>
        </p:pic>
        <p:cxnSp>
          <p:nvCxnSpPr>
            <p:cNvPr id="131" name="Straight Connector 130"/>
            <p:cNvCxnSpPr/>
            <p:nvPr/>
          </p:nvCxnSpPr>
          <p:spPr>
            <a:xfrm flipV="1">
              <a:off x="4238893" y="5385061"/>
              <a:ext cx="11383" cy="5524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4237733" y="5909797"/>
              <a:ext cx="2253021" cy="2203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flipV="1">
              <a:off x="6485623" y="5077656"/>
              <a:ext cx="3867" cy="843157"/>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35" name="Picture 134"/>
            <p:cNvPicPr>
              <a:picLocks noChangeAspect="1"/>
            </p:cNvPicPr>
            <p:nvPr/>
          </p:nvPicPr>
          <p:blipFill>
            <a:blip r:embed="rId4"/>
            <a:stretch>
              <a:fillRect/>
            </a:stretch>
          </p:blipFill>
          <p:spPr>
            <a:xfrm>
              <a:off x="10881626" y="525462"/>
              <a:ext cx="1280212" cy="2049868"/>
            </a:xfrm>
            <a:prstGeom prst="rect">
              <a:avLst/>
            </a:prstGeom>
          </p:spPr>
        </p:pic>
        <p:sp>
          <p:nvSpPr>
            <p:cNvPr id="136" name="Cloud 135"/>
            <p:cNvSpPr/>
            <p:nvPr/>
          </p:nvSpPr>
          <p:spPr bwMode="auto">
            <a:xfrm>
              <a:off x="9152319" y="4373228"/>
              <a:ext cx="3057264" cy="107110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Azure WAN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cxnSp>
          <p:nvCxnSpPr>
            <p:cNvPr id="137" name="Straight Connector 136"/>
            <p:cNvCxnSpPr>
              <a:cxnSpLocks/>
              <a:stCxn id="130" idx="0"/>
            </p:cNvCxnSpPr>
            <p:nvPr/>
          </p:nvCxnSpPr>
          <p:spPr>
            <a:xfrm flipV="1">
              <a:off x="9734043" y="2934520"/>
              <a:ext cx="224517" cy="77731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38" name="Picture 137" descr="&lt;strong&gt;Router&lt;/strong&gt; symbol by cyberscooty - a &lt;strong&gt;router icon&lt;/strong&gt;"/>
            <p:cNvPicPr>
              <a:picLocks noChangeAspect="1"/>
            </p:cNvPicPr>
            <p:nvPr/>
          </p:nvPicPr>
          <p:blipFill>
            <a:blip r:embed="rId5"/>
            <a:stretch>
              <a:fillRect/>
            </a:stretch>
          </p:blipFill>
          <p:spPr>
            <a:xfrm>
              <a:off x="10396814" y="2629815"/>
              <a:ext cx="463430" cy="304705"/>
            </a:xfrm>
            <a:prstGeom prst="rect">
              <a:avLst/>
            </a:prstGeom>
          </p:spPr>
        </p:pic>
        <p:sp>
          <p:nvSpPr>
            <p:cNvPr id="139" name="Rectangle 138"/>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140" name="Straight Connector 139"/>
            <p:cNvCxnSpPr>
              <a:cxnSpLocks/>
              <a:endCxn id="102" idx="3"/>
            </p:cNvCxnSpPr>
            <p:nvPr/>
          </p:nvCxnSpPr>
          <p:spPr>
            <a:xfrm flipV="1">
              <a:off x="6605718" y="5850713"/>
              <a:ext cx="2508119" cy="1923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42" idx="2"/>
            </p:cNvCxnSpPr>
            <p:nvPr/>
          </p:nvCxnSpPr>
          <p:spPr>
            <a:xfrm>
              <a:off x="8947056" y="5850713"/>
              <a:ext cx="395381"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Oval 141"/>
            <p:cNvSpPr/>
            <p:nvPr/>
          </p:nvSpPr>
          <p:spPr bwMode="auto">
            <a:xfrm>
              <a:off x="9342437" y="572611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43" name="Picture 142" descr="&lt;strong&gt;Router&lt;/strong&gt; symbol by cyberscooty - a &lt;strong&gt;router icon&lt;/strong&gt;"/>
            <p:cNvPicPr>
              <a:picLocks noChangeAspect="1"/>
            </p:cNvPicPr>
            <p:nvPr/>
          </p:nvPicPr>
          <p:blipFill>
            <a:blip r:embed="rId5"/>
            <a:stretch>
              <a:fillRect/>
            </a:stretch>
          </p:blipFill>
          <p:spPr>
            <a:xfrm>
              <a:off x="10650131" y="5369478"/>
              <a:ext cx="463430" cy="304705"/>
            </a:xfrm>
            <a:prstGeom prst="rect">
              <a:avLst/>
            </a:prstGeom>
          </p:spPr>
        </p:pic>
        <p:cxnSp>
          <p:nvCxnSpPr>
            <p:cNvPr id="144" name="Straight Connector 143"/>
            <p:cNvCxnSpPr>
              <a:cxnSpLocks/>
              <a:endCxn id="138" idx="1"/>
            </p:cNvCxnSpPr>
            <p:nvPr/>
          </p:nvCxnSpPr>
          <p:spPr>
            <a:xfrm flipV="1">
              <a:off x="9958560" y="2782168"/>
              <a:ext cx="438254" cy="15235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6" name="Arrow: Left-Right 145"/>
            <p:cNvSpPr/>
            <p:nvPr/>
          </p:nvSpPr>
          <p:spPr bwMode="auto">
            <a:xfrm rot="16822571">
              <a:off x="9131616" y="4906641"/>
              <a:ext cx="957133" cy="319198"/>
            </a:xfrm>
            <a:prstGeom prst="lef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it-IT" sz="1400" kern="0" dirty="0">
                  <a:solidFill>
                    <a:schemeClr val="bg1"/>
                  </a:solidFill>
                </a:rPr>
                <a:t>TUNNEL</a:t>
              </a:r>
              <a:endParaRPr kumimoji="0" lang="en-US" sz="1400" b="0" i="0" u="none" strike="noStrike" kern="0" cap="none" spc="0" normalizeH="0" baseline="0" noProof="0" dirty="0">
                <a:ln>
                  <a:noFill/>
                </a:ln>
                <a:solidFill>
                  <a:schemeClr val="bg1"/>
                </a:solidFill>
                <a:effectLst/>
                <a:uLnTx/>
                <a:uFillTx/>
              </a:endParaRPr>
            </a:p>
          </p:txBody>
        </p:sp>
      </p:grpSp>
      <p:sp>
        <p:nvSpPr>
          <p:cNvPr id="17" name="Title 16"/>
          <p:cNvSpPr>
            <a:spLocks noGrp="1"/>
          </p:cNvSpPr>
          <p:nvPr>
            <p:ph type="title"/>
          </p:nvPr>
        </p:nvSpPr>
        <p:spPr/>
        <p:txBody>
          <a:bodyPr/>
          <a:lstStyle/>
          <a:p>
            <a:r>
              <a:rPr lang="en-US" dirty="0"/>
              <a:t>ExpressRoute</a:t>
            </a:r>
          </a:p>
        </p:txBody>
      </p:sp>
      <p:sp>
        <p:nvSpPr>
          <p:cNvPr id="6" name="Text Placeholder 5"/>
          <p:cNvSpPr>
            <a:spLocks noGrp="1"/>
          </p:cNvSpPr>
          <p:nvPr>
            <p:ph type="body" sz="quarter" idx="10"/>
          </p:nvPr>
        </p:nvSpPr>
        <p:spPr>
          <a:xfrm>
            <a:off x="274638" y="1212850"/>
            <a:ext cx="11887200" cy="738664"/>
          </a:xfrm>
        </p:spPr>
        <p:txBody>
          <a:bodyPr/>
          <a:lstStyle/>
          <a:p>
            <a:r>
              <a:rPr lang="en-US" dirty="0"/>
              <a:t>Dedicated connectivity to on-</a:t>
            </a:r>
            <a:r>
              <a:rPr lang="en-US" dirty="0" err="1"/>
              <a:t>prem</a:t>
            </a:r>
            <a:r>
              <a:rPr lang="en-US" dirty="0"/>
              <a:t> networks</a:t>
            </a:r>
          </a:p>
        </p:txBody>
      </p:sp>
      <p:sp>
        <p:nvSpPr>
          <p:cNvPr id="61" name="Rectangle 60"/>
          <p:cNvSpPr/>
          <p:nvPr/>
        </p:nvSpPr>
        <p:spPr bwMode="auto">
          <a:xfrm>
            <a:off x="183263" y="233122"/>
            <a:ext cx="11155558" cy="311730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How is traffic handled over ER private peering?</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IP packets are routed between VNets and on-</a:t>
            </a:r>
            <a:r>
              <a:rPr kumimoji="0" lang="en-US" sz="18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 networks over the MS network and a provider’s network</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In order to ensure isolation among tenants (and allow them to use  overlapping IP address ranges) traffic is in an IP tunnel while it crosses the Microsoft network</a:t>
            </a:r>
          </a:p>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62" name="Group 61"/>
          <p:cNvGrpSpPr/>
          <p:nvPr/>
        </p:nvGrpSpPr>
        <p:grpSpPr>
          <a:xfrm>
            <a:off x="394931" y="2455497"/>
            <a:ext cx="2234820" cy="606309"/>
            <a:chOff x="6597029" y="2480890"/>
            <a:chExt cx="3522455" cy="559121"/>
          </a:xfrm>
        </p:grpSpPr>
        <p:sp>
          <p:nvSpPr>
            <p:cNvPr id="64" name="Rectangle 63"/>
            <p:cNvSpPr/>
            <p:nvPr/>
          </p:nvSpPr>
          <p:spPr bwMode="auto">
            <a:xfrm>
              <a:off x="6597029"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65" name="Rectangle 64"/>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66" name="Rectangle 65"/>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cxnSp>
        <p:nvCxnSpPr>
          <p:cNvPr id="86" name="Straight Arrow Connector 85"/>
          <p:cNvCxnSpPr/>
          <p:nvPr/>
        </p:nvCxnSpPr>
        <p:spPr>
          <a:xfrm>
            <a:off x="1944543" y="3109039"/>
            <a:ext cx="2816835" cy="2476535"/>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 ://www.macrobusiness.com.au/wp-content/uploads/2011/07/light_bulb.png"/>
          <p:cNvPicPr>
            <a:picLocks noChangeAspect="1"/>
          </p:cNvPicPr>
          <p:nvPr/>
        </p:nvPicPr>
        <p:blipFill>
          <a:blip r:embed="rId6"/>
          <a:stretch>
            <a:fillRect/>
          </a:stretch>
        </p:blipFill>
        <p:spPr>
          <a:xfrm>
            <a:off x="10704303" y="284618"/>
            <a:ext cx="634518" cy="637645"/>
          </a:xfrm>
          <a:prstGeom prst="rect">
            <a:avLst/>
          </a:prstGeom>
        </p:spPr>
      </p:pic>
    </p:spTree>
    <p:extLst>
      <p:ext uri="{BB962C8B-B14F-4D97-AF65-F5344CB8AC3E}">
        <p14:creationId xmlns:p14="http://schemas.microsoft.com/office/powerpoint/2010/main" val="56530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366141" y="525462"/>
            <a:ext cx="11843442" cy="6198666"/>
            <a:chOff x="366141" y="525462"/>
            <a:chExt cx="11843442" cy="6198666"/>
          </a:xfrm>
        </p:grpSpPr>
        <p:sp>
          <p:nvSpPr>
            <p:cNvPr id="94" name="Cloud 93"/>
            <p:cNvSpPr/>
            <p:nvPr/>
          </p:nvSpPr>
          <p:spPr bwMode="auto">
            <a:xfrm>
              <a:off x="10679009" y="2382304"/>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10.1.0.0/16</a:t>
              </a:r>
              <a:endParaRPr kumimoji="0" lang="en-US" sz="1600" b="0" i="0" u="none" strike="noStrike" kern="0" cap="none" spc="0" normalizeH="0" baseline="0" noProof="0" dirty="0">
                <a:ln>
                  <a:noFill/>
                </a:ln>
                <a:solidFill>
                  <a:schemeClr val="tx1"/>
                </a:solidFill>
                <a:effectLst/>
                <a:uLnTx/>
                <a:uFillTx/>
              </a:endParaRPr>
            </a:p>
          </p:txBody>
        </p:sp>
        <p:sp>
          <p:nvSpPr>
            <p:cNvPr id="95" name="Oval 94"/>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6" name="Straight Connector 95"/>
            <p:cNvCxnSpPr>
              <a:endCxn id="95"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Cloud 98"/>
            <p:cNvSpPr/>
            <p:nvPr/>
          </p:nvSpPr>
          <p:spPr bwMode="auto">
            <a:xfrm>
              <a:off x="10143266" y="5573479"/>
              <a:ext cx="2042438"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100" name="Rectangle 99"/>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Rectangle: Rounded Corners 100"/>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CR-VNET1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02" name="Rectangle 101"/>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Rectangle 102"/>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Rectangle 103"/>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Rectangle 108"/>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Rectangle: Rounded Corners 111"/>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13" name="Rectangle 112"/>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Rectangle 113"/>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Rectangle 115"/>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7" name="Rectangle: Rounded Corners 116"/>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118" name="Rectangle 117"/>
            <p:cNvSpPr/>
            <p:nvPr/>
          </p:nvSpPr>
          <p:spPr bwMode="auto">
            <a:xfrm>
              <a:off x="549667" y="5394857"/>
              <a:ext cx="8564170"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9" name="Rectangle 118"/>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0" name="Rectangle 119"/>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1" name="Rectangle 120"/>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2" name="Rectangle 121"/>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3" name="Rectangle 122"/>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4" name="Rectangle 123"/>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25" name="Straight Connector 124"/>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Cloud 130"/>
            <p:cNvSpPr/>
            <p:nvPr/>
          </p:nvSpPr>
          <p:spPr bwMode="auto">
            <a:xfrm>
              <a:off x="8210954" y="2113957"/>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ER </a:t>
              </a:r>
              <a:r>
                <a:rPr kumimoji="0" lang="it-IT" sz="2000" b="0" i="0" u="none" strike="noStrike" kern="0" cap="none" spc="0" normalizeH="0" baseline="0" noProof="0" dirty="0" err="1">
                  <a:ln>
                    <a:noFill/>
                  </a:ln>
                  <a:solidFill>
                    <a:schemeClr val="tx1"/>
                  </a:solidFill>
                  <a:effectLst/>
                  <a:uLnTx/>
                  <a:uFillTx/>
                </a:rPr>
                <a:t>Provider’s</a:t>
              </a:r>
              <a:r>
                <a:rPr kumimoji="0" lang="it-IT" sz="20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32" name="Rectangle 131"/>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3" name="Rectangle: Rounded Corners 132"/>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Gateway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10.57.3.0/27</a:t>
              </a:r>
              <a:endParaRPr kumimoji="0" lang="en-US" sz="1600" b="0" i="0" u="none" strike="noStrike" kern="0" cap="none" spc="0" normalizeH="0" baseline="0" noProof="0" dirty="0">
                <a:ln>
                  <a:noFill/>
                </a:ln>
                <a:solidFill>
                  <a:schemeClr val="tx1"/>
                </a:solidFill>
                <a:effectLst/>
                <a:uLnTx/>
                <a:uFillTx/>
              </a:endParaRPr>
            </a:p>
          </p:txBody>
        </p:sp>
        <p:sp>
          <p:nvSpPr>
            <p:cNvPr id="134" name="Rectangle 133"/>
            <p:cNvSpPr/>
            <p:nvPr/>
          </p:nvSpPr>
          <p:spPr bwMode="auto">
            <a:xfrm>
              <a:off x="6605718" y="4570243"/>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5" name="Rectangle 134"/>
            <p:cNvSpPr/>
            <p:nvPr/>
          </p:nvSpPr>
          <p:spPr bwMode="auto">
            <a:xfrm>
              <a:off x="6447237" y="4665831"/>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ER GW</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6" name="Rectangle 135"/>
            <p:cNvSpPr/>
            <p:nvPr/>
          </p:nvSpPr>
          <p:spPr bwMode="auto">
            <a:xfrm>
              <a:off x="6331401" y="4933133"/>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37" name="Straight Connector 136"/>
            <p:cNvCxnSpPr/>
            <p:nvPr/>
          </p:nvCxnSpPr>
          <p:spPr>
            <a:xfrm flipH="1">
              <a:off x="6425583" y="5086507"/>
              <a:ext cx="950" cy="313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flipH="1" flipV="1">
              <a:off x="6574789" y="5059204"/>
              <a:ext cx="13181" cy="8107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a:stCxn id="152" idx="0"/>
              <a:endCxn id="140" idx="2"/>
            </p:cNvCxnSpPr>
            <p:nvPr/>
          </p:nvCxnSpPr>
          <p:spPr>
            <a:xfrm flipV="1">
              <a:off x="9479836" y="4251839"/>
              <a:ext cx="254207" cy="147427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40" name="Picture 139"/>
            <p:cNvPicPr>
              <a:picLocks noChangeAspect="1"/>
            </p:cNvPicPr>
            <p:nvPr/>
          </p:nvPicPr>
          <p:blipFill>
            <a:blip r:embed="rId3"/>
            <a:stretch>
              <a:fillRect/>
            </a:stretch>
          </p:blipFill>
          <p:spPr>
            <a:xfrm>
              <a:off x="9430293" y="3711839"/>
              <a:ext cx="607500" cy="540000"/>
            </a:xfrm>
            <a:prstGeom prst="rect">
              <a:avLst/>
            </a:prstGeom>
          </p:spPr>
        </p:pic>
        <p:cxnSp>
          <p:nvCxnSpPr>
            <p:cNvPr id="141" name="Straight Connector 140"/>
            <p:cNvCxnSpPr/>
            <p:nvPr/>
          </p:nvCxnSpPr>
          <p:spPr>
            <a:xfrm flipV="1">
              <a:off x="4238893" y="5385061"/>
              <a:ext cx="11383" cy="5524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4237733" y="5909797"/>
              <a:ext cx="2253021" cy="2203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6485623" y="5077656"/>
              <a:ext cx="3867" cy="843157"/>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4"/>
            <a:stretch>
              <a:fillRect/>
            </a:stretch>
          </p:blipFill>
          <p:spPr>
            <a:xfrm>
              <a:off x="10881626" y="525462"/>
              <a:ext cx="1280212" cy="2049868"/>
            </a:xfrm>
            <a:prstGeom prst="rect">
              <a:avLst/>
            </a:prstGeom>
          </p:spPr>
        </p:pic>
        <p:sp>
          <p:nvSpPr>
            <p:cNvPr id="146" name="Cloud 145"/>
            <p:cNvSpPr/>
            <p:nvPr/>
          </p:nvSpPr>
          <p:spPr bwMode="auto">
            <a:xfrm>
              <a:off x="9152319" y="4373228"/>
              <a:ext cx="3057264" cy="107110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Azure WAN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cxnSp>
          <p:nvCxnSpPr>
            <p:cNvPr id="147" name="Straight Connector 146"/>
            <p:cNvCxnSpPr>
              <a:cxnSpLocks/>
              <a:stCxn id="140" idx="0"/>
            </p:cNvCxnSpPr>
            <p:nvPr/>
          </p:nvCxnSpPr>
          <p:spPr>
            <a:xfrm flipV="1">
              <a:off x="9734043" y="2934520"/>
              <a:ext cx="224517" cy="77731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48" name="Picture 147" descr="&lt;strong&gt;Router&lt;/strong&gt; symbol by cyberscooty - a &lt;strong&gt;router icon&lt;/strong&gt;"/>
            <p:cNvPicPr>
              <a:picLocks noChangeAspect="1"/>
            </p:cNvPicPr>
            <p:nvPr/>
          </p:nvPicPr>
          <p:blipFill>
            <a:blip r:embed="rId5"/>
            <a:stretch>
              <a:fillRect/>
            </a:stretch>
          </p:blipFill>
          <p:spPr>
            <a:xfrm>
              <a:off x="10396814" y="2629815"/>
              <a:ext cx="463430" cy="304705"/>
            </a:xfrm>
            <a:prstGeom prst="rect">
              <a:avLst/>
            </a:prstGeom>
          </p:spPr>
        </p:pic>
        <p:sp>
          <p:nvSpPr>
            <p:cNvPr id="149" name="Rectangle 148"/>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150" name="Straight Connector 149"/>
            <p:cNvCxnSpPr>
              <a:cxnSpLocks/>
              <a:endCxn id="118" idx="3"/>
            </p:cNvCxnSpPr>
            <p:nvPr/>
          </p:nvCxnSpPr>
          <p:spPr>
            <a:xfrm flipV="1">
              <a:off x="6605718" y="5850713"/>
              <a:ext cx="2508119" cy="1923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endCxn id="152" idx="2"/>
            </p:cNvCxnSpPr>
            <p:nvPr/>
          </p:nvCxnSpPr>
          <p:spPr>
            <a:xfrm>
              <a:off x="8947056" y="5850713"/>
              <a:ext cx="395381"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2" name="Oval 151"/>
            <p:cNvSpPr/>
            <p:nvPr/>
          </p:nvSpPr>
          <p:spPr bwMode="auto">
            <a:xfrm>
              <a:off x="9342437" y="572611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53" name="Picture 152" descr="&lt;strong&gt;Router&lt;/strong&gt; symbol by cyberscooty - a &lt;strong&gt;router icon&lt;/strong&gt;"/>
            <p:cNvPicPr>
              <a:picLocks noChangeAspect="1"/>
            </p:cNvPicPr>
            <p:nvPr/>
          </p:nvPicPr>
          <p:blipFill>
            <a:blip r:embed="rId5"/>
            <a:stretch>
              <a:fillRect/>
            </a:stretch>
          </p:blipFill>
          <p:spPr>
            <a:xfrm>
              <a:off x="10650131" y="5369478"/>
              <a:ext cx="463430" cy="304705"/>
            </a:xfrm>
            <a:prstGeom prst="rect">
              <a:avLst/>
            </a:prstGeom>
          </p:spPr>
        </p:pic>
        <p:cxnSp>
          <p:nvCxnSpPr>
            <p:cNvPr id="154" name="Straight Connector 153"/>
            <p:cNvCxnSpPr>
              <a:cxnSpLocks/>
              <a:endCxn id="148" idx="1"/>
            </p:cNvCxnSpPr>
            <p:nvPr/>
          </p:nvCxnSpPr>
          <p:spPr>
            <a:xfrm flipV="1">
              <a:off x="9958560" y="2782168"/>
              <a:ext cx="438254" cy="15235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6" name="Arrow: Left-Right 155"/>
            <p:cNvSpPr/>
            <p:nvPr/>
          </p:nvSpPr>
          <p:spPr bwMode="auto">
            <a:xfrm rot="16822571">
              <a:off x="9131616" y="4906641"/>
              <a:ext cx="957133" cy="319198"/>
            </a:xfrm>
            <a:prstGeom prst="lef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fr-CA" sz="1400" b="0" i="0" u="none" strike="noStrike" kern="0" cap="none" spc="0" normalizeH="0" baseline="0" noProof="0" dirty="0">
                  <a:ln>
                    <a:noFill/>
                  </a:ln>
                  <a:solidFill>
                    <a:schemeClr val="bg1"/>
                  </a:solidFill>
                  <a:effectLst/>
                  <a:uLnTx/>
                  <a:uFillTx/>
                </a:rPr>
                <a:t>TUNNEL</a:t>
              </a:r>
              <a:endParaRPr kumimoji="0" lang="en-US" sz="1400" b="0" i="0" u="none" strike="noStrike" kern="0" cap="none" spc="0" normalizeH="0" baseline="0" noProof="0" dirty="0">
                <a:ln>
                  <a:noFill/>
                </a:ln>
                <a:solidFill>
                  <a:schemeClr val="bg1"/>
                </a:solidFill>
                <a:effectLst/>
                <a:uLnTx/>
                <a:uFillTx/>
              </a:endParaRPr>
            </a:p>
          </p:txBody>
        </p:sp>
      </p:grpSp>
      <p:sp>
        <p:nvSpPr>
          <p:cNvPr id="17" name="Title 16"/>
          <p:cNvSpPr>
            <a:spLocks noGrp="1"/>
          </p:cNvSpPr>
          <p:nvPr>
            <p:ph type="title"/>
          </p:nvPr>
        </p:nvSpPr>
        <p:spPr/>
        <p:txBody>
          <a:bodyPr/>
          <a:lstStyle/>
          <a:p>
            <a:r>
              <a:rPr lang="en-US" dirty="0"/>
              <a:t>ExpressRoute</a:t>
            </a:r>
          </a:p>
        </p:txBody>
      </p:sp>
      <p:sp>
        <p:nvSpPr>
          <p:cNvPr id="6" name="Text Placeholder 5"/>
          <p:cNvSpPr>
            <a:spLocks noGrp="1"/>
          </p:cNvSpPr>
          <p:nvPr>
            <p:ph type="body" sz="quarter" idx="10"/>
          </p:nvPr>
        </p:nvSpPr>
        <p:spPr>
          <a:xfrm>
            <a:off x="274638" y="1212850"/>
            <a:ext cx="11887200" cy="738664"/>
          </a:xfrm>
        </p:spPr>
        <p:txBody>
          <a:bodyPr/>
          <a:lstStyle/>
          <a:p>
            <a:r>
              <a:rPr lang="en-US" dirty="0"/>
              <a:t>Dedicated connectivity to on-</a:t>
            </a:r>
            <a:r>
              <a:rPr lang="en-US" dirty="0" err="1"/>
              <a:t>prem</a:t>
            </a:r>
            <a:r>
              <a:rPr lang="en-US" dirty="0"/>
              <a:t> networks</a:t>
            </a:r>
          </a:p>
        </p:txBody>
      </p:sp>
      <p:sp>
        <p:nvSpPr>
          <p:cNvPr id="12" name="Rectangle: Rounded Corners 11"/>
          <p:cNvSpPr/>
          <p:nvPr/>
        </p:nvSpPr>
        <p:spPr bwMode="auto">
          <a:xfrm>
            <a:off x="3727019"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8" name="Rectangle: Rounded Corners 57"/>
          <p:cNvSpPr/>
          <p:nvPr/>
        </p:nvSpPr>
        <p:spPr bwMode="auto">
          <a:xfrm>
            <a:off x="4442490" y="258332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61" name="Rectangle 60"/>
          <p:cNvSpPr/>
          <p:nvPr/>
        </p:nvSpPr>
        <p:spPr bwMode="auto">
          <a:xfrm>
            <a:off x="183263" y="233122"/>
            <a:ext cx="11155558" cy="311730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How is traffic handled over ER private peering?</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IP packets are routed between VNets and on-</a:t>
            </a:r>
            <a:r>
              <a:rPr kumimoji="0" lang="en-US" sz="18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 networks over the MS network and a provider’s network</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In order to ensure isolation among tenants (and allow them to use  overlapping IP address ranges) traffic is in an IP tunnel while it crosses the Microsoft network</a:t>
            </a:r>
          </a:p>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62" name="Group 61"/>
          <p:cNvGrpSpPr/>
          <p:nvPr/>
        </p:nvGrpSpPr>
        <p:grpSpPr>
          <a:xfrm>
            <a:off x="394931" y="2455497"/>
            <a:ext cx="2234820" cy="606309"/>
            <a:chOff x="6597029" y="2480890"/>
            <a:chExt cx="3522455" cy="559121"/>
          </a:xfrm>
        </p:grpSpPr>
        <p:sp>
          <p:nvSpPr>
            <p:cNvPr id="64" name="Rectangle 63"/>
            <p:cNvSpPr/>
            <p:nvPr/>
          </p:nvSpPr>
          <p:spPr bwMode="auto">
            <a:xfrm>
              <a:off x="6597029"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65" name="Rectangle 64"/>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66" name="Rectangle 65"/>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sp>
        <p:nvSpPr>
          <p:cNvPr id="79" name="Rectangle 78"/>
          <p:cNvSpPr/>
          <p:nvPr/>
        </p:nvSpPr>
        <p:spPr bwMode="auto">
          <a:xfrm>
            <a:off x="3245187" y="2455007"/>
            <a:ext cx="963663" cy="605838"/>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SRC IP</a:t>
            </a:r>
          </a:p>
        </p:txBody>
      </p:sp>
      <p:sp>
        <p:nvSpPr>
          <p:cNvPr id="80" name="Rectangle 79"/>
          <p:cNvSpPr/>
          <p:nvPr/>
        </p:nvSpPr>
        <p:spPr bwMode="auto">
          <a:xfrm>
            <a:off x="4220431" y="2458181"/>
            <a:ext cx="963663" cy="603761"/>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a:t>
            </a:r>
          </a:p>
        </p:txBody>
      </p:sp>
      <p:sp>
        <p:nvSpPr>
          <p:cNvPr id="81" name="Rectangle 80"/>
          <p:cNvSpPr/>
          <p:nvPr/>
        </p:nvSpPr>
        <p:spPr bwMode="auto">
          <a:xfrm>
            <a:off x="5685896" y="2455006"/>
            <a:ext cx="2525608" cy="605839"/>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82" name="Group 81"/>
          <p:cNvGrpSpPr/>
          <p:nvPr/>
        </p:nvGrpSpPr>
        <p:grpSpPr>
          <a:xfrm>
            <a:off x="5860030" y="2528774"/>
            <a:ext cx="2234820" cy="451501"/>
            <a:chOff x="6597029" y="2480890"/>
            <a:chExt cx="3522455" cy="559121"/>
          </a:xfrm>
        </p:grpSpPr>
        <p:sp>
          <p:nvSpPr>
            <p:cNvPr id="83" name="Rectangle 82"/>
            <p:cNvSpPr/>
            <p:nvPr/>
          </p:nvSpPr>
          <p:spPr bwMode="auto">
            <a:xfrm>
              <a:off x="6597029" y="2481323"/>
              <a:ext cx="1174152" cy="558688"/>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84" name="Rectangle 83"/>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85" name="Rectangle 84"/>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cxnSp>
        <p:nvCxnSpPr>
          <p:cNvPr id="86" name="Straight Arrow Connector 85"/>
          <p:cNvCxnSpPr/>
          <p:nvPr/>
        </p:nvCxnSpPr>
        <p:spPr>
          <a:xfrm>
            <a:off x="1944543" y="3109039"/>
            <a:ext cx="2816835" cy="2476535"/>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a:off x="7727878" y="3114864"/>
            <a:ext cx="1702415" cy="1578418"/>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5171985" y="2456496"/>
            <a:ext cx="513911" cy="603761"/>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fr-CA" sz="1200" b="0" i="0" u="none" strike="noStrike" kern="0" cap="none" spc="0" normalizeH="0" baseline="0" noProof="0" dirty="0">
                <a:ln>
                  <a:noFill/>
                </a:ln>
                <a:gradFill>
                  <a:gsLst>
                    <a:gs pos="5439">
                      <a:srgbClr val="F8F8F8"/>
                    </a:gs>
                    <a:gs pos="10000">
                      <a:srgbClr val="F8F8F8"/>
                    </a:gs>
                  </a:gsLst>
                  <a:lin ang="5400000" scaled="0"/>
                </a:gradFill>
                <a:effectLst/>
                <a:uLnTx/>
                <a:uFillTx/>
              </a:rPr>
              <a:t>TUN</a:t>
            </a:r>
          </a:p>
          <a:p>
            <a:pPr marL="0" marR="0" lvl="0" indent="0" algn="ctr" defTabSz="932472" eaLnBrk="1" fontAlgn="base" latinLnBrk="0" hangingPunct="1">
              <a:lnSpc>
                <a:spcPct val="100000"/>
              </a:lnSpc>
              <a:spcBef>
                <a:spcPct val="0"/>
              </a:spcBef>
              <a:spcAft>
                <a:spcPct val="0"/>
              </a:spcAft>
              <a:buClrTx/>
              <a:buSzTx/>
              <a:buFontTx/>
              <a:buNone/>
              <a:tabLst/>
              <a:defRPr/>
            </a:pPr>
            <a:r>
              <a:rPr lang="fr-CA" sz="1200" kern="0" dirty="0">
                <a:gradFill>
                  <a:gsLst>
                    <a:gs pos="5439">
                      <a:srgbClr val="F8F8F8"/>
                    </a:gs>
                    <a:gs pos="10000">
                      <a:srgbClr val="F8F8F8"/>
                    </a:gs>
                  </a:gsLst>
                  <a:lin ang="5400000" scaled="0"/>
                </a:gradFill>
              </a:rPr>
              <a:t>HDR</a:t>
            </a:r>
            <a:endParaRPr kumimoji="0" lang="fr-CA"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5" name="Picture 74" descr="... ://www.macrobusiness.com.au/wp-content/uploads/2011/07/light_bulb.png"/>
          <p:cNvPicPr>
            <a:picLocks noChangeAspect="1"/>
          </p:cNvPicPr>
          <p:nvPr/>
        </p:nvPicPr>
        <p:blipFill>
          <a:blip r:embed="rId6"/>
          <a:stretch>
            <a:fillRect/>
          </a:stretch>
        </p:blipFill>
        <p:spPr>
          <a:xfrm>
            <a:off x="10704303" y="284618"/>
            <a:ext cx="634518" cy="637645"/>
          </a:xfrm>
          <a:prstGeom prst="rect">
            <a:avLst/>
          </a:prstGeom>
        </p:spPr>
      </p:pic>
    </p:spTree>
    <p:extLst>
      <p:ext uri="{BB962C8B-B14F-4D97-AF65-F5344CB8AC3E}">
        <p14:creationId xmlns:p14="http://schemas.microsoft.com/office/powerpoint/2010/main" val="34315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366141" y="525462"/>
            <a:ext cx="11843442" cy="6198666"/>
            <a:chOff x="366141" y="525462"/>
            <a:chExt cx="11843442" cy="6198666"/>
          </a:xfrm>
        </p:grpSpPr>
        <p:sp>
          <p:nvSpPr>
            <p:cNvPr id="95" name="Cloud 94"/>
            <p:cNvSpPr/>
            <p:nvPr/>
          </p:nvSpPr>
          <p:spPr bwMode="auto">
            <a:xfrm>
              <a:off x="10679009" y="2382304"/>
              <a:ext cx="1509188" cy="72057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10.1.0.0/16</a:t>
              </a:r>
              <a:endParaRPr kumimoji="0" lang="en-US" sz="1600" b="0" i="0" u="none" strike="noStrike" kern="0" cap="none" spc="0" normalizeH="0" baseline="0" noProof="0" dirty="0">
                <a:ln>
                  <a:noFill/>
                </a:ln>
                <a:solidFill>
                  <a:schemeClr val="tx1"/>
                </a:solidFill>
                <a:effectLst/>
                <a:uLnTx/>
                <a:uFillTx/>
              </a:endParaRPr>
            </a:p>
          </p:txBody>
        </p:sp>
        <p:sp>
          <p:nvSpPr>
            <p:cNvPr id="96" name="Oval 95"/>
            <p:cNvSpPr/>
            <p:nvPr/>
          </p:nvSpPr>
          <p:spPr bwMode="auto">
            <a:xfrm>
              <a:off x="5750322" y="602318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9" name="Straight Connector 98"/>
            <p:cNvCxnSpPr>
              <a:endCxn id="96" idx="2"/>
            </p:cNvCxnSpPr>
            <p:nvPr/>
          </p:nvCxnSpPr>
          <p:spPr>
            <a:xfrm flipV="1">
              <a:off x="5501717" y="6148804"/>
              <a:ext cx="248605" cy="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Cloud 108"/>
            <p:cNvSpPr/>
            <p:nvPr/>
          </p:nvSpPr>
          <p:spPr bwMode="auto">
            <a:xfrm>
              <a:off x="10143266" y="5573479"/>
              <a:ext cx="2042438" cy="115064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Internet</a:t>
              </a:r>
              <a:endParaRPr kumimoji="0" lang="en-US" sz="2000" b="0" i="0" u="none" strike="noStrike" kern="0" cap="none" spc="0" normalizeH="0" baseline="0" noProof="0" dirty="0">
                <a:ln>
                  <a:noFill/>
                </a:ln>
                <a:solidFill>
                  <a:schemeClr val="tx1"/>
                </a:solidFill>
                <a:effectLst/>
                <a:uLnTx/>
                <a:uFillTx/>
              </a:endParaRPr>
            </a:p>
          </p:txBody>
        </p:sp>
        <p:sp>
          <p:nvSpPr>
            <p:cNvPr id="112" name="Rectangle 111"/>
            <p:cNvSpPr/>
            <p:nvPr/>
          </p:nvSpPr>
          <p:spPr bwMode="auto">
            <a:xfrm>
              <a:off x="366141" y="2857189"/>
              <a:ext cx="7406559" cy="36129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Rounded Corners 112"/>
            <p:cNvSpPr/>
            <p:nvPr/>
          </p:nvSpPr>
          <p:spPr bwMode="auto">
            <a:xfrm>
              <a:off x="4480896"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Name</a:t>
              </a:r>
              <a:r>
                <a:rPr kumimoji="0" lang="it-IT" sz="1600" b="0" i="0" u="none" strike="noStrike" kern="0" cap="none" spc="0" normalizeH="0" baseline="0" noProof="0" dirty="0">
                  <a:ln>
                    <a:noFill/>
                  </a:ln>
                  <a:solidFill>
                    <a:schemeClr val="tx1"/>
                  </a:solidFill>
                  <a:effectLst/>
                  <a:uLnTx/>
                  <a:uFillTx/>
                </a:rPr>
                <a:t>: CR-VNET1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err="1">
                  <a:ln>
                    <a:noFill/>
                  </a:ln>
                  <a:solidFill>
                    <a:schemeClr val="tx1"/>
                  </a:solidFill>
                  <a:effectLst/>
                  <a:uLnTx/>
                  <a:uFillTx/>
                </a:rPr>
                <a:t>Address</a:t>
              </a:r>
              <a:r>
                <a:rPr kumimoji="0" lang="it-IT" sz="1600" b="0" i="0" u="none" strike="noStrike" kern="0" cap="none" spc="0" normalizeH="0" baseline="0" noProof="0" dirty="0">
                  <a:ln>
                    <a:noFill/>
                  </a:ln>
                  <a:solidFill>
                    <a:schemeClr val="tx1"/>
                  </a:solidFill>
                  <a:effectLst/>
                  <a:uLnTx/>
                  <a:uFillTx/>
                </a:rPr>
                <a:t> </a:t>
              </a:r>
              <a:r>
                <a:rPr kumimoji="0" lang="it-IT" sz="1600" b="0" i="0" u="none" strike="noStrike" kern="0" cap="none" spc="0" normalizeH="0" baseline="0" noProof="0" dirty="0" err="1">
                  <a:ln>
                    <a:noFill/>
                  </a:ln>
                  <a:solidFill>
                    <a:schemeClr val="tx1"/>
                  </a:solidFill>
                  <a:effectLst/>
                  <a:uLnTx/>
                  <a:uFillTx/>
                </a:rPr>
                <a:t>space</a:t>
              </a:r>
              <a:r>
                <a:rPr kumimoji="0" lang="it-IT" sz="1600" b="0" i="0" u="none" strike="noStrike" kern="0" cap="none" spc="0" normalizeH="0" baseline="0" noProof="0" dirty="0">
                  <a:ln>
                    <a:noFill/>
                  </a:ln>
                  <a:solidFill>
                    <a:schemeClr val="tx1"/>
                  </a:solidFill>
                  <a:effectLst/>
                  <a:uLnTx/>
                  <a:uFillTx/>
                </a:rPr>
                <a:t>: 10.57.0.0/16 </a:t>
              </a:r>
              <a:endParaRPr kumimoji="0" lang="en-US" sz="1600" b="0" i="0" u="none" strike="noStrike" kern="0" cap="none" spc="0" normalizeH="0" baseline="0" noProof="0" dirty="0">
                <a:ln>
                  <a:noFill/>
                </a:ln>
                <a:solidFill>
                  <a:schemeClr val="tx1"/>
                </a:solidFill>
                <a:effectLst/>
                <a:uLnTx/>
                <a:uFillTx/>
              </a:endParaRPr>
            </a:p>
          </p:txBody>
        </p:sp>
        <p:sp>
          <p:nvSpPr>
            <p:cNvPr id="114" name="Rectangle 113"/>
            <p:cNvSpPr/>
            <p:nvPr/>
          </p:nvSpPr>
          <p:spPr bwMode="auto">
            <a:xfrm>
              <a:off x="549666" y="3658201"/>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Rectangle 114"/>
            <p:cNvSpPr/>
            <p:nvPr/>
          </p:nvSpPr>
          <p:spPr bwMode="auto">
            <a:xfrm>
              <a:off x="728390" y="404130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VM1</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Rectangle 115"/>
            <p:cNvSpPr/>
            <p:nvPr/>
          </p:nvSpPr>
          <p:spPr bwMode="auto">
            <a:xfrm>
              <a:off x="1115028" y="4622884"/>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VM2</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7" name="Rectangle 116"/>
            <p:cNvSpPr/>
            <p:nvPr/>
          </p:nvSpPr>
          <p:spPr bwMode="auto">
            <a:xfrm>
              <a:off x="1851208" y="4151742"/>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VM3</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8" name="Rectangle: Rounded Corners 117"/>
            <p:cNvSpPr/>
            <p:nvPr/>
          </p:nvSpPr>
          <p:spPr bwMode="auto">
            <a:xfrm>
              <a:off x="1543818" y="3424093"/>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10.57.1.0/24</a:t>
              </a:r>
              <a:endParaRPr kumimoji="0" lang="en-US" sz="1600" b="0" i="0" u="none" strike="noStrike" kern="0" cap="none" spc="0" normalizeH="0" baseline="0" noProof="0" dirty="0">
                <a:ln>
                  <a:noFill/>
                </a:ln>
                <a:solidFill>
                  <a:schemeClr val="tx1"/>
                </a:solidFill>
                <a:effectLst/>
                <a:uLnTx/>
                <a:uFillTx/>
              </a:endParaRPr>
            </a:p>
          </p:txBody>
        </p:sp>
        <p:sp>
          <p:nvSpPr>
            <p:cNvPr id="119" name="Rectangle 118"/>
            <p:cNvSpPr/>
            <p:nvPr/>
          </p:nvSpPr>
          <p:spPr bwMode="auto">
            <a:xfrm>
              <a:off x="2952350" y="3662595"/>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0" name="Rectangle 119"/>
            <p:cNvSpPr/>
            <p:nvPr/>
          </p:nvSpPr>
          <p:spPr bwMode="auto">
            <a:xfrm>
              <a:off x="3202473" y="401005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1" name="Rectangle 120"/>
            <p:cNvSpPr/>
            <p:nvPr/>
          </p:nvSpPr>
          <p:spPr bwMode="auto">
            <a:xfrm>
              <a:off x="3101525" y="4586545"/>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VM6</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2" name="Rectangle 121"/>
            <p:cNvSpPr/>
            <p:nvPr/>
          </p:nvSpPr>
          <p:spPr bwMode="auto">
            <a:xfrm>
              <a:off x="4253893" y="4238317"/>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VM5</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3" name="Rectangle: Rounded Corners 122"/>
            <p:cNvSpPr/>
            <p:nvPr/>
          </p:nvSpPr>
          <p:spPr bwMode="auto">
            <a:xfrm>
              <a:off x="3946502" y="3428486"/>
              <a:ext cx="1136906"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Subnet2</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10.57.2.0/25</a:t>
              </a:r>
              <a:endParaRPr kumimoji="0" lang="en-US" sz="1600" b="0" i="0" u="none" strike="noStrike" kern="0" cap="none" spc="0" normalizeH="0" baseline="0" noProof="0" dirty="0">
                <a:ln>
                  <a:noFill/>
                </a:ln>
                <a:solidFill>
                  <a:schemeClr val="tx1"/>
                </a:solidFill>
                <a:effectLst/>
                <a:uLnTx/>
                <a:uFillTx/>
              </a:endParaRPr>
            </a:p>
          </p:txBody>
        </p:sp>
        <p:sp>
          <p:nvSpPr>
            <p:cNvPr id="124" name="Rectangle 123"/>
            <p:cNvSpPr/>
            <p:nvPr/>
          </p:nvSpPr>
          <p:spPr bwMode="auto">
            <a:xfrm>
              <a:off x="549667" y="5394857"/>
              <a:ext cx="8564170" cy="911711"/>
            </a:xfrm>
            <a:prstGeom prst="rect">
              <a:avLst/>
            </a:prstGeom>
            <a:solidFill>
              <a:schemeClr val="tx1">
                <a:alpha val="61000"/>
              </a:schemeClr>
            </a:solidFill>
            <a:ln w="381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Switch/router 			       </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5" name="Rectangle 124"/>
            <p:cNvSpPr/>
            <p:nvPr/>
          </p:nvSpPr>
          <p:spPr bwMode="auto">
            <a:xfrm>
              <a:off x="677064" y="4313952"/>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6" name="Rectangle 125"/>
            <p:cNvSpPr/>
            <p:nvPr/>
          </p:nvSpPr>
          <p:spPr bwMode="auto">
            <a:xfrm>
              <a:off x="1066719"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7" name="Rectangle 126"/>
            <p:cNvSpPr/>
            <p:nvPr/>
          </p:nvSpPr>
          <p:spPr bwMode="auto">
            <a:xfrm>
              <a:off x="2525754" y="442692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8" name="Rectangle 127"/>
            <p:cNvSpPr/>
            <p:nvPr/>
          </p:nvSpPr>
          <p:spPr bwMode="auto">
            <a:xfrm>
              <a:off x="3904102" y="4277357"/>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9" name="Rectangle 128"/>
            <p:cNvSpPr/>
            <p:nvPr/>
          </p:nvSpPr>
          <p:spPr bwMode="auto">
            <a:xfrm>
              <a:off x="3026847" y="4883004"/>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0" name="Rectangle 129"/>
            <p:cNvSpPr/>
            <p:nvPr/>
          </p:nvSpPr>
          <p:spPr bwMode="auto">
            <a:xfrm>
              <a:off x="4166967" y="4516428"/>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31" name="Straight Connector 130"/>
            <p:cNvCxnSpPr/>
            <p:nvPr/>
          </p:nvCxnSpPr>
          <p:spPr>
            <a:xfrm flipH="1">
              <a:off x="4261148" y="4694890"/>
              <a:ext cx="1" cy="73029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743866" y="4479354"/>
              <a:ext cx="1" cy="939852"/>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137470" y="5052981"/>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2619089" y="4584134"/>
              <a:ext cx="1" cy="816759"/>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992608" y="4438430"/>
              <a:ext cx="19145" cy="968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108573" y="5047938"/>
              <a:ext cx="5677" cy="353697"/>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Cloud 136"/>
            <p:cNvSpPr/>
            <p:nvPr/>
          </p:nvSpPr>
          <p:spPr bwMode="auto">
            <a:xfrm>
              <a:off x="8210954" y="2113957"/>
              <a:ext cx="2367094" cy="127069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ER </a:t>
              </a:r>
              <a:r>
                <a:rPr kumimoji="0" lang="it-IT" sz="2000" b="0" i="0" u="none" strike="noStrike" kern="0" cap="none" spc="0" normalizeH="0" baseline="0" noProof="0" dirty="0" err="1">
                  <a:ln>
                    <a:noFill/>
                  </a:ln>
                  <a:solidFill>
                    <a:schemeClr val="tx1"/>
                  </a:solidFill>
                  <a:effectLst/>
                  <a:uLnTx/>
                  <a:uFillTx/>
                </a:rPr>
                <a:t>Provider’s</a:t>
              </a:r>
              <a:r>
                <a:rPr kumimoji="0" lang="it-IT" sz="2000" b="0" i="0" u="none" strike="noStrike" kern="0" cap="none" spc="0" normalizeH="0" baseline="0" noProof="0" dirty="0">
                  <a:ln>
                    <a:noFill/>
                  </a:ln>
                  <a:solidFill>
                    <a:schemeClr val="tx1"/>
                  </a:solidFill>
                  <a:effectLst/>
                  <a:uLnTx/>
                  <a:uFillTx/>
                </a:rPr>
                <a:t> network</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38" name="Rectangle 137"/>
            <p:cNvSpPr/>
            <p:nvPr/>
          </p:nvSpPr>
          <p:spPr bwMode="auto">
            <a:xfrm>
              <a:off x="5379408" y="3667493"/>
              <a:ext cx="2222692" cy="148835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9" name="Rectangle: Rounded Corners 138"/>
            <p:cNvSpPr/>
            <p:nvPr/>
          </p:nvSpPr>
          <p:spPr bwMode="auto">
            <a:xfrm>
              <a:off x="5881284" y="3433384"/>
              <a:ext cx="1629182" cy="473314"/>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Gateway </a:t>
              </a:r>
              <a:r>
                <a:rPr kumimoji="0" lang="it-IT" sz="1600" b="0" i="0" u="none" strike="noStrike" kern="0" cap="none" spc="0" normalizeH="0" baseline="0" noProof="0" dirty="0" err="1">
                  <a:ln>
                    <a:noFill/>
                  </a:ln>
                  <a:solidFill>
                    <a:schemeClr val="tx1"/>
                  </a:solidFill>
                  <a:effectLst/>
                  <a:uLnTx/>
                  <a:uFillTx/>
                </a:rPr>
                <a:t>Subnet</a:t>
              </a:r>
              <a:endParaRPr kumimoji="0" lang="it-IT" sz="16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tx1"/>
                  </a:solidFill>
                  <a:effectLst/>
                  <a:uLnTx/>
                  <a:uFillTx/>
                </a:rPr>
                <a:t>10.57.3.0/27</a:t>
              </a:r>
              <a:endParaRPr kumimoji="0" lang="en-US" sz="1600" b="0" i="0" u="none" strike="noStrike" kern="0" cap="none" spc="0" normalizeH="0" baseline="0" noProof="0" dirty="0">
                <a:ln>
                  <a:noFill/>
                </a:ln>
                <a:solidFill>
                  <a:schemeClr val="tx1"/>
                </a:solidFill>
                <a:effectLst/>
                <a:uLnTx/>
                <a:uFillTx/>
              </a:endParaRPr>
            </a:p>
          </p:txBody>
        </p:sp>
        <p:sp>
          <p:nvSpPr>
            <p:cNvPr id="140" name="Rectangle 139"/>
            <p:cNvSpPr/>
            <p:nvPr/>
          </p:nvSpPr>
          <p:spPr bwMode="auto">
            <a:xfrm>
              <a:off x="6605718" y="4570243"/>
              <a:ext cx="829515" cy="394027"/>
            </a:xfrm>
            <a:prstGeom prst="rect">
              <a:avLst/>
            </a:prstGeom>
            <a:solidFill>
              <a:schemeClr val="tx1">
                <a:alpha val="66000"/>
              </a:schemeClr>
            </a:solidFill>
            <a:ln w="381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1" name="Rectangle 140"/>
            <p:cNvSpPr/>
            <p:nvPr/>
          </p:nvSpPr>
          <p:spPr bwMode="auto">
            <a:xfrm>
              <a:off x="6447237" y="4665831"/>
              <a:ext cx="829515" cy="394027"/>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ER GW</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2" name="Rectangle 141"/>
            <p:cNvSpPr/>
            <p:nvPr/>
          </p:nvSpPr>
          <p:spPr bwMode="auto">
            <a:xfrm>
              <a:off x="6331401" y="4933133"/>
              <a:ext cx="188364" cy="1768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143" name="Straight Connector 142"/>
            <p:cNvCxnSpPr/>
            <p:nvPr/>
          </p:nvCxnSpPr>
          <p:spPr>
            <a:xfrm flipH="1">
              <a:off x="6425583" y="5086507"/>
              <a:ext cx="950" cy="313248"/>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H="1" flipV="1">
              <a:off x="6574789" y="5059204"/>
              <a:ext cx="13181" cy="81074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cxnSpLocks/>
              <a:stCxn id="158" idx="0"/>
              <a:endCxn id="146" idx="2"/>
            </p:cNvCxnSpPr>
            <p:nvPr/>
          </p:nvCxnSpPr>
          <p:spPr>
            <a:xfrm flipV="1">
              <a:off x="9479836" y="4251839"/>
              <a:ext cx="254207" cy="1474271"/>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3"/>
            <a:stretch>
              <a:fillRect/>
            </a:stretch>
          </p:blipFill>
          <p:spPr>
            <a:xfrm>
              <a:off x="9430293" y="3711839"/>
              <a:ext cx="607500" cy="540000"/>
            </a:xfrm>
            <a:prstGeom prst="rect">
              <a:avLst/>
            </a:prstGeom>
          </p:spPr>
        </p:pic>
        <p:cxnSp>
          <p:nvCxnSpPr>
            <p:cNvPr id="147" name="Straight Connector 146"/>
            <p:cNvCxnSpPr/>
            <p:nvPr/>
          </p:nvCxnSpPr>
          <p:spPr>
            <a:xfrm flipV="1">
              <a:off x="4238893" y="5385061"/>
              <a:ext cx="11383" cy="55247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4237733" y="5909797"/>
              <a:ext cx="2253021" cy="22033"/>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6485623" y="5077656"/>
              <a:ext cx="3867" cy="843157"/>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4"/>
            <a:stretch>
              <a:fillRect/>
            </a:stretch>
          </p:blipFill>
          <p:spPr>
            <a:xfrm>
              <a:off x="10881626" y="525462"/>
              <a:ext cx="1280212" cy="2049868"/>
            </a:xfrm>
            <a:prstGeom prst="rect">
              <a:avLst/>
            </a:prstGeom>
          </p:spPr>
        </p:pic>
        <p:sp>
          <p:nvSpPr>
            <p:cNvPr id="152" name="Cloud 151"/>
            <p:cNvSpPr/>
            <p:nvPr/>
          </p:nvSpPr>
          <p:spPr bwMode="auto">
            <a:xfrm>
              <a:off x="9152319" y="4373228"/>
              <a:ext cx="3057264" cy="1071109"/>
            </a:xfrm>
            <a:prstGeom prst="cloud">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it-IT" sz="20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solidFill>
                    <a:schemeClr val="tx1"/>
                  </a:solidFill>
                  <a:effectLst/>
                  <a:uLnTx/>
                  <a:uFillTx/>
                </a:rPr>
                <a:t>Azure WAN</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cxnSp>
          <p:nvCxnSpPr>
            <p:cNvPr id="153" name="Straight Connector 152"/>
            <p:cNvCxnSpPr>
              <a:cxnSpLocks/>
              <a:stCxn id="146" idx="0"/>
            </p:cNvCxnSpPr>
            <p:nvPr/>
          </p:nvCxnSpPr>
          <p:spPr>
            <a:xfrm flipV="1">
              <a:off x="9734043" y="2934520"/>
              <a:ext cx="224517" cy="777319"/>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54" name="Picture 153" descr="&lt;strong&gt;Router&lt;/strong&gt; symbol by cyberscooty - a &lt;strong&gt;router icon&lt;/strong&gt;"/>
            <p:cNvPicPr>
              <a:picLocks noChangeAspect="1"/>
            </p:cNvPicPr>
            <p:nvPr/>
          </p:nvPicPr>
          <p:blipFill>
            <a:blip r:embed="rId5"/>
            <a:stretch>
              <a:fillRect/>
            </a:stretch>
          </p:blipFill>
          <p:spPr>
            <a:xfrm>
              <a:off x="10396814" y="2629815"/>
              <a:ext cx="463430" cy="304705"/>
            </a:xfrm>
            <a:prstGeom prst="rect">
              <a:avLst/>
            </a:prstGeom>
          </p:spPr>
        </p:pic>
        <p:sp>
          <p:nvSpPr>
            <p:cNvPr id="155" name="Rectangle 154"/>
            <p:cNvSpPr/>
            <p:nvPr/>
          </p:nvSpPr>
          <p:spPr bwMode="auto">
            <a:xfrm>
              <a:off x="7827035" y="5486699"/>
              <a:ext cx="1196209" cy="7280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5439">
                        <a:srgbClr val="F8F8F8"/>
                      </a:gs>
                      <a:gs pos="10000">
                        <a:srgbClr val="F8F8F8"/>
                      </a:gs>
                    </a:gsLst>
                    <a:lin ang="5400000" scaled="0"/>
                  </a:gradFill>
                </a:rPr>
                <a:t>Azure Load Balancer </a:t>
              </a:r>
            </a:p>
          </p:txBody>
        </p:sp>
        <p:cxnSp>
          <p:nvCxnSpPr>
            <p:cNvPr id="156" name="Straight Connector 155"/>
            <p:cNvCxnSpPr>
              <a:cxnSpLocks/>
              <a:endCxn id="124" idx="3"/>
            </p:cNvCxnSpPr>
            <p:nvPr/>
          </p:nvCxnSpPr>
          <p:spPr>
            <a:xfrm flipV="1">
              <a:off x="6605718" y="5850713"/>
              <a:ext cx="2508119" cy="1923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endCxn id="158" idx="2"/>
            </p:cNvCxnSpPr>
            <p:nvPr/>
          </p:nvCxnSpPr>
          <p:spPr>
            <a:xfrm>
              <a:off x="8947056" y="5850713"/>
              <a:ext cx="395381" cy="102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bwMode="auto">
            <a:xfrm>
              <a:off x="9342437" y="5726110"/>
              <a:ext cx="274797" cy="25124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59" name="Picture 158" descr="&lt;strong&gt;Router&lt;/strong&gt; symbol by cyberscooty - a &lt;strong&gt;router icon&lt;/strong&gt;"/>
            <p:cNvPicPr>
              <a:picLocks noChangeAspect="1"/>
            </p:cNvPicPr>
            <p:nvPr/>
          </p:nvPicPr>
          <p:blipFill>
            <a:blip r:embed="rId5"/>
            <a:stretch>
              <a:fillRect/>
            </a:stretch>
          </p:blipFill>
          <p:spPr>
            <a:xfrm>
              <a:off x="10650131" y="5369478"/>
              <a:ext cx="463430" cy="304705"/>
            </a:xfrm>
            <a:prstGeom prst="rect">
              <a:avLst/>
            </a:prstGeom>
          </p:spPr>
        </p:pic>
        <p:cxnSp>
          <p:nvCxnSpPr>
            <p:cNvPr id="160" name="Straight Connector 159"/>
            <p:cNvCxnSpPr>
              <a:cxnSpLocks/>
              <a:endCxn id="154" idx="1"/>
            </p:cNvCxnSpPr>
            <p:nvPr/>
          </p:nvCxnSpPr>
          <p:spPr>
            <a:xfrm flipV="1">
              <a:off x="9958560" y="2782168"/>
              <a:ext cx="438254" cy="152352"/>
            </a:xfrm>
            <a:prstGeom prst="line">
              <a:avLst/>
            </a:prstGeom>
            <a:ln w="3175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Arrow: Left-Right 161"/>
            <p:cNvSpPr/>
            <p:nvPr/>
          </p:nvSpPr>
          <p:spPr bwMode="auto">
            <a:xfrm rot="16822571">
              <a:off x="9131616" y="4906641"/>
              <a:ext cx="957133" cy="319198"/>
            </a:xfrm>
            <a:prstGeom prst="lef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it-IT" sz="1400" kern="0" dirty="0">
                  <a:solidFill>
                    <a:schemeClr val="bg1"/>
                  </a:solidFill>
                </a:rPr>
                <a:t>TUNNEL</a:t>
              </a:r>
              <a:endParaRPr kumimoji="0" lang="en-US" sz="1400" b="0" i="0" u="none" strike="noStrike" kern="0" cap="none" spc="0" normalizeH="0" baseline="0" noProof="0" dirty="0">
                <a:ln>
                  <a:noFill/>
                </a:ln>
                <a:solidFill>
                  <a:schemeClr val="bg1"/>
                </a:solidFill>
                <a:effectLst/>
                <a:uLnTx/>
                <a:uFillTx/>
              </a:endParaRPr>
            </a:p>
          </p:txBody>
        </p:sp>
      </p:grpSp>
      <p:sp>
        <p:nvSpPr>
          <p:cNvPr id="17" name="Title 16"/>
          <p:cNvSpPr>
            <a:spLocks noGrp="1"/>
          </p:cNvSpPr>
          <p:nvPr>
            <p:ph type="title"/>
          </p:nvPr>
        </p:nvSpPr>
        <p:spPr/>
        <p:txBody>
          <a:bodyPr/>
          <a:lstStyle/>
          <a:p>
            <a:r>
              <a:rPr lang="en-US" dirty="0"/>
              <a:t>ExpressRoute</a:t>
            </a:r>
          </a:p>
        </p:txBody>
      </p:sp>
      <p:sp>
        <p:nvSpPr>
          <p:cNvPr id="6" name="Text Placeholder 5"/>
          <p:cNvSpPr>
            <a:spLocks noGrp="1"/>
          </p:cNvSpPr>
          <p:nvPr>
            <p:ph type="body" sz="quarter" idx="10"/>
          </p:nvPr>
        </p:nvSpPr>
        <p:spPr>
          <a:xfrm>
            <a:off x="274638" y="1212850"/>
            <a:ext cx="11887200" cy="738664"/>
          </a:xfrm>
        </p:spPr>
        <p:txBody>
          <a:bodyPr/>
          <a:lstStyle/>
          <a:p>
            <a:r>
              <a:rPr lang="en-US" dirty="0"/>
              <a:t>Dedicated connectivity to on-</a:t>
            </a:r>
            <a:r>
              <a:rPr lang="en-US" dirty="0" err="1"/>
              <a:t>prem</a:t>
            </a:r>
            <a:r>
              <a:rPr lang="en-US" dirty="0"/>
              <a:t> networks</a:t>
            </a:r>
          </a:p>
        </p:txBody>
      </p:sp>
      <p:sp>
        <p:nvSpPr>
          <p:cNvPr id="12" name="Rectangle: Rounded Corners 11"/>
          <p:cNvSpPr/>
          <p:nvPr/>
        </p:nvSpPr>
        <p:spPr bwMode="auto">
          <a:xfrm>
            <a:off x="3727019" y="2605787"/>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58" name="Rectangle: Rounded Corners 57"/>
          <p:cNvSpPr/>
          <p:nvPr/>
        </p:nvSpPr>
        <p:spPr bwMode="auto">
          <a:xfrm>
            <a:off x="4442490" y="2583320"/>
            <a:ext cx="3003042" cy="525719"/>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Name: TRVNET1</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Address space: 10.57.0.0/16 </a:t>
            </a:r>
          </a:p>
        </p:txBody>
      </p:sp>
      <p:sp>
        <p:nvSpPr>
          <p:cNvPr id="61" name="Rectangle 60"/>
          <p:cNvSpPr/>
          <p:nvPr/>
        </p:nvSpPr>
        <p:spPr bwMode="auto">
          <a:xfrm>
            <a:off x="183263" y="233122"/>
            <a:ext cx="11155558" cy="311730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How is traffic handled over ER private peering?</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IP packets are routed between VNets and on-</a:t>
            </a:r>
            <a:r>
              <a:rPr kumimoji="0" lang="en-US" sz="18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 networks over the MS network and a provider’s network</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In order to ensure isolation among tenants (and allow them to use  overlapping IP address ranges) traffic is in an IP tunnel while it crosses the Microsoft network</a:t>
            </a:r>
          </a:p>
          <a:p>
            <a:pPr marL="0" marR="0" lvl="1"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62" name="Group 61"/>
          <p:cNvGrpSpPr/>
          <p:nvPr/>
        </p:nvGrpSpPr>
        <p:grpSpPr>
          <a:xfrm>
            <a:off x="394931" y="2455497"/>
            <a:ext cx="2234820" cy="606309"/>
            <a:chOff x="6597029" y="2480890"/>
            <a:chExt cx="3522455" cy="559121"/>
          </a:xfrm>
        </p:grpSpPr>
        <p:sp>
          <p:nvSpPr>
            <p:cNvPr id="64" name="Rectangle 63"/>
            <p:cNvSpPr/>
            <p:nvPr/>
          </p:nvSpPr>
          <p:spPr bwMode="auto">
            <a:xfrm>
              <a:off x="6597029"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65" name="Rectangle 64"/>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66" name="Rectangle 65"/>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sp>
        <p:nvSpPr>
          <p:cNvPr id="79" name="Rectangle 78"/>
          <p:cNvSpPr/>
          <p:nvPr/>
        </p:nvSpPr>
        <p:spPr bwMode="auto">
          <a:xfrm>
            <a:off x="3245187" y="2455007"/>
            <a:ext cx="963663" cy="605838"/>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sz="1200" kern="0" dirty="0">
                <a:gradFill>
                  <a:gsLst>
                    <a:gs pos="5439">
                      <a:srgbClr val="F8F8F8"/>
                    </a:gs>
                    <a:gs pos="10000">
                      <a:srgbClr val="F8F8F8"/>
                    </a:gs>
                  </a:gsLst>
                  <a:lin ang="5400000" scaled="0"/>
                </a:gradFill>
              </a:rPr>
              <a:t>SRC IP</a:t>
            </a:r>
          </a:p>
        </p:txBody>
      </p:sp>
      <p:sp>
        <p:nvSpPr>
          <p:cNvPr id="80" name="Rectangle 79"/>
          <p:cNvSpPr/>
          <p:nvPr/>
        </p:nvSpPr>
        <p:spPr bwMode="auto">
          <a:xfrm>
            <a:off x="4220431" y="2458181"/>
            <a:ext cx="963663" cy="603761"/>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a:t>
            </a:r>
          </a:p>
        </p:txBody>
      </p:sp>
      <p:sp>
        <p:nvSpPr>
          <p:cNvPr id="81" name="Rectangle 80"/>
          <p:cNvSpPr/>
          <p:nvPr/>
        </p:nvSpPr>
        <p:spPr bwMode="auto">
          <a:xfrm>
            <a:off x="5685896" y="2455006"/>
            <a:ext cx="2525608" cy="605839"/>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82" name="Group 81"/>
          <p:cNvGrpSpPr/>
          <p:nvPr/>
        </p:nvGrpSpPr>
        <p:grpSpPr>
          <a:xfrm>
            <a:off x="5860030" y="2528774"/>
            <a:ext cx="2234820" cy="451501"/>
            <a:chOff x="6597029" y="2480890"/>
            <a:chExt cx="3522455" cy="559121"/>
          </a:xfrm>
        </p:grpSpPr>
        <p:sp>
          <p:nvSpPr>
            <p:cNvPr id="83" name="Rectangle 82"/>
            <p:cNvSpPr/>
            <p:nvPr/>
          </p:nvSpPr>
          <p:spPr bwMode="auto">
            <a:xfrm>
              <a:off x="6597029" y="2481323"/>
              <a:ext cx="1174152" cy="558688"/>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84" name="Rectangle 83"/>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85" name="Rectangle 84"/>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cxnSp>
        <p:nvCxnSpPr>
          <p:cNvPr id="86" name="Straight Arrow Connector 85"/>
          <p:cNvCxnSpPr/>
          <p:nvPr/>
        </p:nvCxnSpPr>
        <p:spPr>
          <a:xfrm>
            <a:off x="1944543" y="3109039"/>
            <a:ext cx="2816835" cy="2476535"/>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5171985" y="2456496"/>
            <a:ext cx="513911" cy="603761"/>
          </a:xfrm>
          <a:prstGeom prst="rect">
            <a:avLst/>
          </a:prstGeom>
          <a:solidFill>
            <a:schemeClr val="accent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TUN HDR</a:t>
            </a:r>
          </a:p>
        </p:txBody>
      </p:sp>
      <p:grpSp>
        <p:nvGrpSpPr>
          <p:cNvPr id="100" name="Group 99"/>
          <p:cNvGrpSpPr/>
          <p:nvPr/>
        </p:nvGrpSpPr>
        <p:grpSpPr>
          <a:xfrm>
            <a:off x="8841508" y="2455140"/>
            <a:ext cx="2234820" cy="606309"/>
            <a:chOff x="6597029" y="2480890"/>
            <a:chExt cx="3522455" cy="559121"/>
          </a:xfrm>
        </p:grpSpPr>
        <p:sp>
          <p:nvSpPr>
            <p:cNvPr id="101" name="Rectangle 100"/>
            <p:cNvSpPr/>
            <p:nvPr/>
          </p:nvSpPr>
          <p:spPr bwMode="auto">
            <a:xfrm>
              <a:off x="6597029"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Source IP: 10.57.2.7</a:t>
              </a:r>
            </a:p>
          </p:txBody>
        </p:sp>
        <p:sp>
          <p:nvSpPr>
            <p:cNvPr id="102" name="Rectangle 101"/>
            <p:cNvSpPr/>
            <p:nvPr/>
          </p:nvSpPr>
          <p:spPr bwMode="auto">
            <a:xfrm>
              <a:off x="7771181" y="2480890"/>
              <a:ext cx="1174152" cy="558691"/>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5439">
                        <a:srgbClr val="F8F8F8"/>
                      </a:gs>
                      <a:gs pos="10000">
                        <a:srgbClr val="F8F8F8"/>
                      </a:gs>
                    </a:gsLst>
                    <a:lin ang="5400000" scaled="0"/>
                  </a:gradFill>
                  <a:effectLst/>
                  <a:uLnTx/>
                  <a:uFillTx/>
                </a:rPr>
                <a:t>Dest</a:t>
              </a: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 IP: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10.1.5.5</a:t>
              </a:r>
            </a:p>
          </p:txBody>
        </p:sp>
        <p:sp>
          <p:nvSpPr>
            <p:cNvPr id="103" name="Rectangle 102"/>
            <p:cNvSpPr/>
            <p:nvPr/>
          </p:nvSpPr>
          <p:spPr bwMode="auto">
            <a:xfrm>
              <a:off x="8945332" y="2481324"/>
              <a:ext cx="1174152" cy="558687"/>
            </a:xfrm>
            <a:prstGeom prst="rect">
              <a:avLst/>
            </a:prstGeom>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rPr>
                <a:t>Payload</a:t>
              </a:r>
            </a:p>
          </p:txBody>
        </p:sp>
      </p:grpSp>
      <p:pic>
        <p:nvPicPr>
          <p:cNvPr id="93" name="Picture 92" descr="... ://www.macrobusiness.com.au/wp-content/uploads/2011/07/light_bulb.png"/>
          <p:cNvPicPr>
            <a:picLocks noChangeAspect="1"/>
          </p:cNvPicPr>
          <p:nvPr/>
        </p:nvPicPr>
        <p:blipFill>
          <a:blip r:embed="rId6"/>
          <a:stretch>
            <a:fillRect/>
          </a:stretch>
        </p:blipFill>
        <p:spPr>
          <a:xfrm>
            <a:off x="10704303" y="284618"/>
            <a:ext cx="634518" cy="637645"/>
          </a:xfrm>
          <a:prstGeom prst="rect">
            <a:avLst/>
          </a:prstGeom>
        </p:spPr>
      </p:pic>
      <p:cxnSp>
        <p:nvCxnSpPr>
          <p:cNvPr id="163" name="Straight Arrow Connector 162"/>
          <p:cNvCxnSpPr>
            <a:cxnSpLocks/>
          </p:cNvCxnSpPr>
          <p:nvPr/>
        </p:nvCxnSpPr>
        <p:spPr>
          <a:xfrm>
            <a:off x="7727878" y="3114864"/>
            <a:ext cx="1702415" cy="1578418"/>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p:cNvCxnSpPr>
          <p:nvPr/>
        </p:nvCxnSpPr>
        <p:spPr>
          <a:xfrm flipH="1">
            <a:off x="9842352" y="3114864"/>
            <a:ext cx="790791" cy="492116"/>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76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Network Interface</a:t>
            </a:r>
            <a:endParaRPr lang="en-US" dirty="0"/>
          </a:p>
        </p:txBody>
      </p:sp>
      <p:sp>
        <p:nvSpPr>
          <p:cNvPr id="6" name="Text Placeholder 5"/>
          <p:cNvSpPr>
            <a:spLocks noGrp="1"/>
          </p:cNvSpPr>
          <p:nvPr>
            <p:ph type="body" sz="quarter" idx="10"/>
          </p:nvPr>
        </p:nvSpPr>
        <p:spPr>
          <a:xfrm>
            <a:off x="274638" y="1212850"/>
            <a:ext cx="11887200" cy="1415772"/>
          </a:xfrm>
        </p:spPr>
        <p:txBody>
          <a:bodyPr/>
          <a:lstStyle/>
          <a:p>
            <a:r>
              <a:rPr lang="it-IT" dirty="0"/>
              <a:t>Virtual NIC </a:t>
            </a:r>
            <a:r>
              <a:rPr lang="it-IT" dirty="0" err="1"/>
              <a:t>that</a:t>
            </a:r>
            <a:r>
              <a:rPr lang="it-IT" dirty="0"/>
              <a:t> </a:t>
            </a:r>
            <a:r>
              <a:rPr lang="it-IT" dirty="0" err="1"/>
              <a:t>connects</a:t>
            </a:r>
            <a:r>
              <a:rPr lang="it-IT" dirty="0"/>
              <a:t> a VM to a </a:t>
            </a:r>
            <a:r>
              <a:rPr lang="it-IT" dirty="0" err="1"/>
              <a:t>Subnet</a:t>
            </a:r>
            <a:endParaRPr lang="en-US" dirty="0"/>
          </a:p>
          <a:p>
            <a:pPr lvl="1"/>
            <a:r>
              <a:rPr lang="it-IT" dirty="0" err="1"/>
              <a:t>One</a:t>
            </a:r>
            <a:r>
              <a:rPr lang="it-IT" dirty="0"/>
              <a:t> private IP </a:t>
            </a:r>
            <a:r>
              <a:rPr lang="it-IT" dirty="0" err="1"/>
              <a:t>address</a:t>
            </a:r>
            <a:r>
              <a:rPr lang="it-IT" dirty="0"/>
              <a:t> (private == </a:t>
            </a:r>
            <a:r>
              <a:rPr lang="it-IT" dirty="0" err="1"/>
              <a:t>included</a:t>
            </a:r>
            <a:r>
              <a:rPr lang="it-IT" dirty="0"/>
              <a:t> in the </a:t>
            </a:r>
            <a:r>
              <a:rPr lang="it-IT" dirty="0" err="1"/>
              <a:t>subnet’s</a:t>
            </a:r>
            <a:r>
              <a:rPr lang="it-IT" dirty="0"/>
              <a:t> IP </a:t>
            </a:r>
            <a:r>
              <a:rPr lang="it-IT" dirty="0" err="1"/>
              <a:t>range</a:t>
            </a:r>
            <a:r>
              <a:rPr lang="it-IT" dirty="0"/>
              <a:t>, </a:t>
            </a:r>
            <a:r>
              <a:rPr lang="it-IT" dirty="0" err="1"/>
              <a:t>not</a:t>
            </a:r>
            <a:r>
              <a:rPr lang="it-IT" dirty="0"/>
              <a:t> </a:t>
            </a:r>
            <a:r>
              <a:rPr lang="it-IT" dirty="0" err="1"/>
              <a:t>necessarily</a:t>
            </a:r>
            <a:r>
              <a:rPr lang="it-IT" dirty="0"/>
              <a:t> RFC1918)</a:t>
            </a:r>
          </a:p>
          <a:p>
            <a:pPr lvl="1"/>
            <a:r>
              <a:rPr lang="it-IT" dirty="0"/>
              <a:t>Private IP </a:t>
            </a:r>
            <a:r>
              <a:rPr lang="it-IT" dirty="0" err="1"/>
              <a:t>address</a:t>
            </a:r>
            <a:r>
              <a:rPr lang="it-IT" dirty="0"/>
              <a:t> </a:t>
            </a:r>
            <a:r>
              <a:rPr lang="it-IT" dirty="0" err="1"/>
              <a:t>always</a:t>
            </a:r>
            <a:r>
              <a:rPr lang="it-IT" dirty="0"/>
              <a:t> </a:t>
            </a:r>
            <a:r>
              <a:rPr lang="it-IT" dirty="0" err="1"/>
              <a:t>assigned</a:t>
            </a:r>
            <a:r>
              <a:rPr lang="it-IT" dirty="0"/>
              <a:t> via Azure DHCP</a:t>
            </a:r>
          </a:p>
        </p:txBody>
      </p:sp>
      <p:sp>
        <p:nvSpPr>
          <p:cNvPr id="23" name="Rectangle 22"/>
          <p:cNvSpPr/>
          <p:nvPr/>
        </p:nvSpPr>
        <p:spPr bwMode="auto">
          <a:xfrm>
            <a:off x="6218236" y="2724907"/>
            <a:ext cx="4480511" cy="2143940"/>
          </a:xfrm>
          <a:prstGeom prst="rect">
            <a:avLst/>
          </a:prstGeom>
          <a:solidFill>
            <a:schemeClr val="tx1"/>
          </a:solidFill>
          <a:ln w="3810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2400" dirty="0">
                <a:gradFill>
                  <a:gsLst>
                    <a:gs pos="5439">
                      <a:srgbClr val="F8F8F8"/>
                    </a:gs>
                    <a:gs pos="10000">
                      <a:srgbClr val="F8F8F8"/>
                    </a:gs>
                  </a:gsLst>
                  <a:lin ang="5400000" scaled="0"/>
                </a:gradFill>
              </a:rPr>
              <a:t>Virtual machine</a:t>
            </a:r>
          </a:p>
          <a:p>
            <a:pPr algn="ctr" defTabSz="932472" fontAlgn="base">
              <a:spcBef>
                <a:spcPct val="0"/>
              </a:spcBef>
              <a:spcAft>
                <a:spcPct val="0"/>
              </a:spcAft>
            </a:pPr>
            <a:endParaRPr lang="it-IT" sz="2400" dirty="0">
              <a:gradFill>
                <a:gsLst>
                  <a:gs pos="5439">
                    <a:srgbClr val="F8F8F8"/>
                  </a:gs>
                  <a:gs pos="10000">
                    <a:srgbClr val="F8F8F8"/>
                  </a:gs>
                </a:gsLst>
                <a:lin ang="5400000" scaled="0"/>
              </a:gradFill>
            </a:endParaRPr>
          </a:p>
          <a:p>
            <a:pPr algn="ctr" defTabSz="932472" fontAlgn="base">
              <a:spcBef>
                <a:spcPct val="0"/>
              </a:spcBef>
              <a:spcAft>
                <a:spcPct val="0"/>
              </a:spcAft>
            </a:pPr>
            <a:endParaRPr lang="it-IT" sz="2400" dirty="0">
              <a:gradFill>
                <a:gsLst>
                  <a:gs pos="5439">
                    <a:srgbClr val="F8F8F8"/>
                  </a:gs>
                  <a:gs pos="10000">
                    <a:srgbClr val="F8F8F8"/>
                  </a:gs>
                </a:gsLst>
                <a:lin ang="5400000" scaled="0"/>
              </a:gradFill>
            </a:endParaRPr>
          </a:p>
          <a:p>
            <a:pPr algn="ctr" defTabSz="932472" fontAlgn="base">
              <a:spcBef>
                <a:spcPct val="0"/>
              </a:spcBef>
              <a:spcAft>
                <a:spcPct val="0"/>
              </a:spcAft>
            </a:pPr>
            <a:endParaRPr lang="en-US" sz="2400" dirty="0">
              <a:gradFill>
                <a:gsLst>
                  <a:gs pos="5439">
                    <a:srgbClr val="F8F8F8"/>
                  </a:gs>
                  <a:gs pos="10000">
                    <a:srgbClr val="F8F8F8"/>
                  </a:gs>
                </a:gsLst>
                <a:lin ang="5400000" scaled="0"/>
              </a:gradFill>
            </a:endParaRPr>
          </a:p>
        </p:txBody>
      </p:sp>
      <p:sp>
        <p:nvSpPr>
          <p:cNvPr id="5" name="Rectangle 4"/>
          <p:cNvSpPr/>
          <p:nvPr/>
        </p:nvSpPr>
        <p:spPr bwMode="auto">
          <a:xfrm>
            <a:off x="8321334" y="3867864"/>
            <a:ext cx="2560293" cy="10972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600" dirty="0">
                <a:gradFill>
                  <a:gsLst>
                    <a:gs pos="5439">
                      <a:srgbClr val="F8F8F8"/>
                    </a:gs>
                    <a:gs pos="10000">
                      <a:srgbClr val="F8F8F8"/>
                    </a:gs>
                  </a:gsLst>
                  <a:lin ang="5400000" scaled="0"/>
                </a:gradFill>
              </a:rPr>
              <a:t>NIC</a:t>
            </a:r>
          </a:p>
          <a:p>
            <a:pPr algn="ctr" defTabSz="932472" fontAlgn="base">
              <a:spcBef>
                <a:spcPct val="0"/>
              </a:spcBef>
              <a:spcAft>
                <a:spcPct val="0"/>
              </a:spcAft>
            </a:pPr>
            <a:r>
              <a:rPr lang="it-IT" sz="1400" dirty="0" err="1">
                <a:gradFill>
                  <a:gsLst>
                    <a:gs pos="5439">
                      <a:srgbClr val="F8F8F8"/>
                    </a:gs>
                    <a:gs pos="10000">
                      <a:srgbClr val="F8F8F8"/>
                    </a:gs>
                  </a:gsLst>
                  <a:lin ang="5400000" scaled="0"/>
                </a:gradFill>
              </a:rPr>
              <a:t>Assignment</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static</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dynamic</a:t>
            </a:r>
            <a:endParaRPr lang="it-IT" sz="14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400" dirty="0">
                <a:gradFill>
                  <a:gsLst>
                    <a:gs pos="5439">
                      <a:srgbClr val="F8F8F8"/>
                    </a:gs>
                    <a:gs pos="10000">
                      <a:srgbClr val="F8F8F8"/>
                    </a:gs>
                  </a:gsLst>
                  <a:lin ang="5400000" scaled="0"/>
                </a:gradFill>
              </a:rPr>
              <a:t>IP </a:t>
            </a:r>
            <a:r>
              <a:rPr lang="it-IT" sz="1400" dirty="0" err="1">
                <a:gradFill>
                  <a:gsLst>
                    <a:gs pos="5439">
                      <a:srgbClr val="F8F8F8"/>
                    </a:gs>
                    <a:gs pos="10000">
                      <a:srgbClr val="F8F8F8"/>
                    </a:gs>
                  </a:gsLst>
                  <a:lin ang="5400000" scaled="0"/>
                </a:gradFill>
              </a:rPr>
              <a:t>Forwarding</a:t>
            </a:r>
            <a:r>
              <a:rPr lang="it-IT" sz="1400" dirty="0">
                <a:gradFill>
                  <a:gsLst>
                    <a:gs pos="5439">
                      <a:srgbClr val="F8F8F8"/>
                    </a:gs>
                    <a:gs pos="10000">
                      <a:srgbClr val="F8F8F8"/>
                    </a:gs>
                  </a:gsLst>
                  <a:lin ang="5400000" scaled="0"/>
                </a:gradFill>
              </a:rPr>
              <a:t>=yes/no</a:t>
            </a:r>
          </a:p>
          <a:p>
            <a:pPr algn="ctr" defTabSz="932472" fontAlgn="base">
              <a:spcBef>
                <a:spcPct val="0"/>
              </a:spcBef>
              <a:spcAft>
                <a:spcPct val="0"/>
              </a:spcAft>
            </a:pPr>
            <a:r>
              <a:rPr lang="it-IT" sz="1400" dirty="0">
                <a:gradFill>
                  <a:gsLst>
                    <a:gs pos="5439">
                      <a:srgbClr val="F8F8F8"/>
                    </a:gs>
                    <a:gs pos="10000">
                      <a:srgbClr val="F8F8F8"/>
                    </a:gs>
                  </a:gsLst>
                  <a:lin ang="5400000" scaled="0"/>
                </a:gradFill>
              </a:rPr>
              <a:t>Public IP=&lt;public IP&gt;</a:t>
            </a:r>
          </a:p>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Text Placeholder 5"/>
          <p:cNvSpPr txBox="1">
            <a:spLocks/>
          </p:cNvSpPr>
          <p:nvPr/>
        </p:nvSpPr>
        <p:spPr>
          <a:xfrm>
            <a:off x="10914593" y="3502274"/>
            <a:ext cx="1407354" cy="80021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it-IT" dirty="0"/>
              <a:t>Private IP</a:t>
            </a:r>
          </a:p>
          <a:p>
            <a:pPr lvl="1" algn="ctr"/>
            <a:r>
              <a:rPr lang="it-IT" dirty="0"/>
              <a:t> «DIP»</a:t>
            </a:r>
          </a:p>
        </p:txBody>
      </p:sp>
      <p:sp>
        <p:nvSpPr>
          <p:cNvPr id="7" name="Oval 6"/>
          <p:cNvSpPr/>
          <p:nvPr/>
        </p:nvSpPr>
        <p:spPr bwMode="auto">
          <a:xfrm>
            <a:off x="11435393" y="4264493"/>
            <a:ext cx="365756" cy="30401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9" name="Straight Connector 8"/>
          <p:cNvCxnSpPr>
            <a:stCxn id="5" idx="3"/>
            <a:endCxn id="7" idx="2"/>
          </p:cNvCxnSpPr>
          <p:nvPr/>
        </p:nvCxnSpPr>
        <p:spPr>
          <a:xfrm>
            <a:off x="10881627" y="4416498"/>
            <a:ext cx="5537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5"/>
          <p:cNvSpPr txBox="1">
            <a:spLocks/>
          </p:cNvSpPr>
          <p:nvPr/>
        </p:nvSpPr>
        <p:spPr>
          <a:xfrm>
            <a:off x="274638" y="2757505"/>
            <a:ext cx="5247791" cy="28623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4200" lvl="1" indent="-241300">
              <a:buFont typeface="Wingdings" panose="05000000000000000000" pitchFamily="2" charset="2"/>
              <a:buChar char="§"/>
            </a:pPr>
            <a:r>
              <a:rPr lang="it-IT" dirty="0" err="1"/>
              <a:t>Dynamic</a:t>
            </a:r>
            <a:r>
              <a:rPr lang="it-IT" dirty="0"/>
              <a:t> </a:t>
            </a:r>
            <a:r>
              <a:rPr lang="it-IT" dirty="0" err="1"/>
              <a:t>assignment</a:t>
            </a:r>
            <a:r>
              <a:rPr lang="it-IT" dirty="0"/>
              <a:t> = DHCP </a:t>
            </a:r>
            <a:r>
              <a:rPr lang="it-IT" dirty="0" err="1"/>
              <a:t>assigns</a:t>
            </a:r>
            <a:r>
              <a:rPr lang="it-IT" dirty="0"/>
              <a:t> new IP </a:t>
            </a:r>
            <a:r>
              <a:rPr lang="it-IT" dirty="0" err="1"/>
              <a:t>when</a:t>
            </a:r>
            <a:r>
              <a:rPr lang="it-IT" dirty="0"/>
              <a:t> VM </a:t>
            </a:r>
            <a:r>
              <a:rPr lang="it-IT" dirty="0" err="1"/>
              <a:t>is</a:t>
            </a:r>
            <a:r>
              <a:rPr lang="it-IT" dirty="0"/>
              <a:t> </a:t>
            </a:r>
            <a:r>
              <a:rPr lang="it-IT" dirty="0" err="1"/>
              <a:t>restarted</a:t>
            </a:r>
            <a:endParaRPr lang="it-IT" dirty="0"/>
          </a:p>
          <a:p>
            <a:pPr marL="584200" lvl="1" indent="-241300">
              <a:buFont typeface="Wingdings" panose="05000000000000000000" pitchFamily="2" charset="2"/>
              <a:buChar char="§"/>
            </a:pPr>
            <a:r>
              <a:rPr lang="it-IT" dirty="0" err="1"/>
              <a:t>Static</a:t>
            </a:r>
            <a:r>
              <a:rPr lang="it-IT" dirty="0"/>
              <a:t> </a:t>
            </a:r>
            <a:r>
              <a:rPr lang="it-IT" dirty="0" err="1"/>
              <a:t>assignment</a:t>
            </a:r>
            <a:r>
              <a:rPr lang="it-IT" dirty="0"/>
              <a:t> =DHCP </a:t>
            </a:r>
            <a:r>
              <a:rPr lang="it-IT" dirty="0" err="1"/>
              <a:t>assigns</a:t>
            </a:r>
            <a:r>
              <a:rPr lang="it-IT" dirty="0"/>
              <a:t> </a:t>
            </a:r>
            <a:r>
              <a:rPr lang="it-IT" dirty="0" err="1"/>
              <a:t>always</a:t>
            </a:r>
            <a:r>
              <a:rPr lang="it-IT" dirty="0"/>
              <a:t> the </a:t>
            </a:r>
            <a:r>
              <a:rPr lang="it-IT" dirty="0" err="1"/>
              <a:t>same</a:t>
            </a:r>
            <a:r>
              <a:rPr lang="it-IT" dirty="0"/>
              <a:t> IP</a:t>
            </a:r>
          </a:p>
          <a:p>
            <a:pPr marL="584200" lvl="1" indent="-241300">
              <a:buFont typeface="Wingdings" panose="05000000000000000000" pitchFamily="2" charset="2"/>
              <a:buChar char="§"/>
            </a:pPr>
            <a:r>
              <a:rPr lang="it-IT" dirty="0"/>
              <a:t>IP </a:t>
            </a:r>
            <a:r>
              <a:rPr lang="it-IT" dirty="0" err="1"/>
              <a:t>forwarding</a:t>
            </a:r>
            <a:r>
              <a:rPr lang="it-IT" dirty="0"/>
              <a:t> = NIC can </a:t>
            </a:r>
            <a:r>
              <a:rPr lang="it-IT" dirty="0" err="1"/>
              <a:t>receive</a:t>
            </a:r>
            <a:r>
              <a:rPr lang="it-IT" dirty="0"/>
              <a:t> </a:t>
            </a:r>
            <a:r>
              <a:rPr lang="it-IT" dirty="0" err="1"/>
              <a:t>packets</a:t>
            </a:r>
            <a:r>
              <a:rPr lang="it-IT" dirty="0"/>
              <a:t> with dest IP </a:t>
            </a:r>
            <a:r>
              <a:rPr lang="it-IT" dirty="0" err="1"/>
              <a:t>address</a:t>
            </a:r>
            <a:r>
              <a:rPr lang="it-IT" dirty="0"/>
              <a:t> </a:t>
            </a:r>
            <a:r>
              <a:rPr lang="it-IT" dirty="0" err="1"/>
              <a:t>different</a:t>
            </a:r>
            <a:r>
              <a:rPr lang="it-IT" dirty="0"/>
              <a:t> from </a:t>
            </a:r>
            <a:r>
              <a:rPr lang="it-IT" dirty="0" err="1"/>
              <a:t>its</a:t>
            </a:r>
            <a:r>
              <a:rPr lang="it-IT" dirty="0"/>
              <a:t> private IP</a:t>
            </a:r>
          </a:p>
          <a:p>
            <a:pPr marL="584200" lvl="1" indent="-241300">
              <a:buFont typeface="Wingdings" panose="05000000000000000000" pitchFamily="2" charset="2"/>
              <a:buChar char="§"/>
            </a:pPr>
            <a:r>
              <a:rPr lang="it-IT" dirty="0"/>
              <a:t>Public IP = NAT </a:t>
            </a:r>
            <a:r>
              <a:rPr lang="it-IT" dirty="0" err="1"/>
              <a:t>address</a:t>
            </a:r>
            <a:r>
              <a:rPr lang="it-IT" dirty="0"/>
              <a:t> </a:t>
            </a:r>
            <a:r>
              <a:rPr lang="it-IT" dirty="0" err="1"/>
              <a:t>associated</a:t>
            </a:r>
            <a:r>
              <a:rPr lang="it-IT" dirty="0"/>
              <a:t> to the NIC (more on </a:t>
            </a:r>
            <a:r>
              <a:rPr lang="it-IT" dirty="0" err="1"/>
              <a:t>this</a:t>
            </a:r>
            <a:r>
              <a:rPr lang="it-IT" dirty="0"/>
              <a:t> </a:t>
            </a:r>
            <a:r>
              <a:rPr lang="it-IT" dirty="0" err="1"/>
              <a:t>later</a:t>
            </a:r>
            <a:r>
              <a:rPr lang="it-IT" dirty="0"/>
              <a:t>). AKA «VIP»</a:t>
            </a:r>
          </a:p>
        </p:txBody>
      </p:sp>
      <p:sp>
        <p:nvSpPr>
          <p:cNvPr id="26" name="Arrow: Left-Right 25"/>
          <p:cNvSpPr/>
          <p:nvPr/>
        </p:nvSpPr>
        <p:spPr bwMode="auto">
          <a:xfrm rot="5400000">
            <a:off x="10500271" y="5488191"/>
            <a:ext cx="2235999" cy="548634"/>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gradFill>
                  <a:gsLst>
                    <a:gs pos="5439">
                      <a:srgbClr val="F8F8F8"/>
                    </a:gs>
                    <a:gs pos="10000">
                      <a:srgbClr val="F8F8F8"/>
                    </a:gs>
                  </a:gsLst>
                  <a:lin ang="5400000" scaled="0"/>
                </a:gradFill>
              </a:rPr>
              <a:t>Attached to </a:t>
            </a:r>
            <a:r>
              <a:rPr lang="it-IT" sz="1600" dirty="0" err="1">
                <a:gradFill>
                  <a:gsLst>
                    <a:gs pos="5439">
                      <a:srgbClr val="F8F8F8"/>
                    </a:gs>
                    <a:gs pos="10000">
                      <a:srgbClr val="F8F8F8"/>
                    </a:gs>
                  </a:gsLst>
                  <a:lin ang="5400000" scaled="0"/>
                </a:gradFill>
              </a:rPr>
              <a:t>Subnet</a:t>
            </a:r>
            <a:endParaRPr lang="en-US" sz="16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2702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Provisioning Virtual Network Gateways</a:t>
            </a:r>
          </a:p>
        </p:txBody>
      </p:sp>
      <p:sp>
        <p:nvSpPr>
          <p:cNvPr id="6" name="Text Placeholder 5"/>
          <p:cNvSpPr>
            <a:spLocks noGrp="1"/>
          </p:cNvSpPr>
          <p:nvPr>
            <p:ph type="body" sz="quarter" idx="10"/>
          </p:nvPr>
        </p:nvSpPr>
        <p:spPr>
          <a:xfrm>
            <a:off x="274638" y="1212850"/>
            <a:ext cx="11887200" cy="4801314"/>
          </a:xfrm>
        </p:spPr>
        <p:txBody>
          <a:bodyPr/>
          <a:lstStyle/>
          <a:p>
            <a:r>
              <a:rPr lang="it-IT" dirty="0"/>
              <a:t>Step #1. Select «gateway </a:t>
            </a:r>
            <a:r>
              <a:rPr lang="it-IT" dirty="0" err="1"/>
              <a:t>type</a:t>
            </a:r>
            <a:r>
              <a:rPr lang="it-IT" dirty="0"/>
              <a:t>»</a:t>
            </a:r>
          </a:p>
          <a:p>
            <a:pPr lvl="1"/>
            <a:r>
              <a:rPr lang="it-IT" dirty="0">
                <a:gradFill>
                  <a:gsLst>
                    <a:gs pos="1250">
                      <a:srgbClr val="505050"/>
                    </a:gs>
                    <a:gs pos="100000">
                      <a:srgbClr val="505050"/>
                    </a:gs>
                  </a:gsLst>
                  <a:lin ang="5400000" scaled="0"/>
                </a:gradFill>
              </a:rPr>
              <a:t>Select «VPN» for IPSec VPNs, «ExpressRoute» for ER connections</a:t>
            </a:r>
            <a:endParaRPr lang="en-US" dirty="0">
              <a:gradFill>
                <a:gsLst>
                  <a:gs pos="1250">
                    <a:srgbClr val="505050"/>
                  </a:gs>
                  <a:gs pos="100000">
                    <a:srgbClr val="505050"/>
                  </a:gs>
                </a:gsLst>
                <a:lin ang="5400000" scaled="0"/>
              </a:gradFill>
            </a:endParaRPr>
          </a:p>
          <a:p>
            <a:pPr lvl="1"/>
            <a:endParaRPr lang="it-IT" noProof="0" dirty="0"/>
          </a:p>
          <a:p>
            <a:r>
              <a:rPr lang="it-IT" noProof="0" dirty="0"/>
              <a:t>St</a:t>
            </a:r>
            <a:r>
              <a:rPr lang="it-IT" dirty="0"/>
              <a:t>ep#2. </a:t>
            </a:r>
            <a:r>
              <a:rPr lang="it-IT" noProof="0" dirty="0"/>
              <a:t>If type =VPN, select </a:t>
            </a:r>
            <a:r>
              <a:rPr lang="it-IT" dirty="0"/>
              <a:t>«VPN </a:t>
            </a:r>
            <a:r>
              <a:rPr lang="it-IT" dirty="0" err="1"/>
              <a:t>type</a:t>
            </a:r>
            <a:r>
              <a:rPr lang="it-IT" dirty="0"/>
              <a:t>» </a:t>
            </a:r>
            <a:endParaRPr lang="it-IT" noProof="0" dirty="0"/>
          </a:p>
          <a:p>
            <a:pPr lvl="1"/>
            <a:r>
              <a:rPr lang="it-IT" dirty="0">
                <a:gradFill>
                  <a:gsLst>
                    <a:gs pos="1250">
                      <a:srgbClr val="505050"/>
                    </a:gs>
                    <a:gs pos="100000">
                      <a:srgbClr val="505050"/>
                    </a:gs>
                  </a:gsLst>
                  <a:lin ang="5400000" scaled="0"/>
                </a:gradFill>
              </a:rPr>
              <a:t>Azure supports </a:t>
            </a:r>
            <a:r>
              <a:rPr lang="it-IT" dirty="0" err="1">
                <a:gradFill>
                  <a:gsLst>
                    <a:gs pos="1250">
                      <a:srgbClr val="505050"/>
                    </a:gs>
                    <a:gs pos="100000">
                      <a:srgbClr val="505050"/>
                    </a:gs>
                  </a:gsLst>
                  <a:lin ang="5400000" scaled="0"/>
                </a:gradFill>
              </a:rPr>
              <a:t>both</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route-based</a:t>
            </a:r>
            <a:r>
              <a:rPr lang="it-IT" dirty="0">
                <a:gradFill>
                  <a:gsLst>
                    <a:gs pos="1250">
                      <a:srgbClr val="505050"/>
                    </a:gs>
                    <a:gs pos="100000">
                      <a:srgbClr val="505050"/>
                    </a:gs>
                  </a:gsLst>
                  <a:lin ang="5400000" scaled="0"/>
                </a:gradFill>
              </a:rPr>
              <a:t>» and «policy-</a:t>
            </a:r>
            <a:r>
              <a:rPr lang="it-IT" dirty="0" err="1">
                <a:gradFill>
                  <a:gsLst>
                    <a:gs pos="1250">
                      <a:srgbClr val="505050"/>
                    </a:gs>
                    <a:gs pos="100000">
                      <a:srgbClr val="505050"/>
                    </a:gs>
                  </a:gsLst>
                  <a:lin ang="5400000" scaled="0"/>
                </a:gradFill>
              </a:rPr>
              <a:t>based</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VPNs</a:t>
            </a:r>
            <a:endParaRPr lang="en-US" dirty="0">
              <a:gradFill>
                <a:gsLst>
                  <a:gs pos="1250">
                    <a:srgbClr val="505050"/>
                  </a:gs>
                  <a:gs pos="100000">
                    <a:srgbClr val="505050"/>
                  </a:gs>
                </a:gsLst>
                <a:lin ang="5400000" scaled="0"/>
              </a:gradFill>
            </a:endParaRPr>
          </a:p>
          <a:p>
            <a:pPr lvl="1"/>
            <a:endParaRPr lang="it-IT" noProof="0" dirty="0"/>
          </a:p>
          <a:p>
            <a:r>
              <a:rPr lang="it-IT" noProof="0" dirty="0"/>
              <a:t>Step#3. Select gateway SKU</a:t>
            </a:r>
            <a:endParaRPr lang="it-IT" dirty="0"/>
          </a:p>
          <a:p>
            <a:pPr lvl="1"/>
            <a:r>
              <a:rPr lang="it-IT" dirty="0" err="1">
                <a:gradFill>
                  <a:gsLst>
                    <a:gs pos="1250">
                      <a:srgbClr val="505050"/>
                    </a:gs>
                    <a:gs pos="100000">
                      <a:srgbClr val="505050"/>
                    </a:gs>
                  </a:gsLst>
                  <a:lin ang="5400000" scaled="0"/>
                </a:gradFill>
              </a:rPr>
              <a:t>SKUs</a:t>
            </a:r>
            <a:r>
              <a:rPr lang="it-IT" dirty="0">
                <a:gradFill>
                  <a:gsLst>
                    <a:gs pos="1250">
                      <a:srgbClr val="505050"/>
                    </a:gs>
                    <a:gs pos="100000">
                      <a:srgbClr val="505050"/>
                    </a:gs>
                  </a:gsLst>
                  <a:lin ang="5400000" scaled="0"/>
                </a:gradFill>
              </a:rPr>
              <a:t> </a:t>
            </a:r>
            <a:r>
              <a:rPr lang="it-IT" dirty="0" err="1">
                <a:gradFill>
                  <a:gsLst>
                    <a:gs pos="1250">
                      <a:srgbClr val="505050"/>
                    </a:gs>
                    <a:gs pos="100000">
                      <a:srgbClr val="505050"/>
                    </a:gs>
                  </a:gsLst>
                  <a:lin ang="5400000" scaled="0"/>
                </a:gradFill>
              </a:rPr>
              <a:t>define</a:t>
            </a:r>
            <a:r>
              <a:rPr lang="it-IT" dirty="0">
                <a:gradFill>
                  <a:gsLst>
                    <a:gs pos="1250">
                      <a:srgbClr val="505050"/>
                    </a:gs>
                    <a:gs pos="100000">
                      <a:srgbClr val="505050"/>
                    </a:gs>
                  </a:gsLst>
                  <a:lin ang="5400000" scaled="0"/>
                </a:gradFill>
              </a:rPr>
              <a:t> maximum </a:t>
            </a:r>
            <a:r>
              <a:rPr lang="it-IT" dirty="0" err="1">
                <a:gradFill>
                  <a:gsLst>
                    <a:gs pos="1250">
                      <a:srgbClr val="505050"/>
                    </a:gs>
                    <a:gs pos="100000">
                      <a:srgbClr val="505050"/>
                    </a:gs>
                  </a:gsLst>
                  <a:lin ang="5400000" scaled="0"/>
                </a:gradFill>
              </a:rPr>
              <a:t>throughput</a:t>
            </a:r>
            <a:r>
              <a:rPr lang="it-IT" dirty="0">
                <a:gradFill>
                  <a:gsLst>
                    <a:gs pos="1250">
                      <a:srgbClr val="505050"/>
                    </a:gs>
                    <a:gs pos="100000">
                      <a:srgbClr val="505050"/>
                    </a:gs>
                  </a:gsLst>
                  <a:lin ang="5400000" scaled="0"/>
                </a:gradFill>
              </a:rPr>
              <a:t> and </a:t>
            </a:r>
            <a:r>
              <a:rPr lang="it-IT" dirty="0" err="1">
                <a:gradFill>
                  <a:gsLst>
                    <a:gs pos="1250">
                      <a:srgbClr val="505050"/>
                    </a:gs>
                    <a:gs pos="100000">
                      <a:srgbClr val="505050"/>
                    </a:gs>
                  </a:gsLst>
                  <a:lin ang="5400000" scaled="0"/>
                </a:gradFill>
              </a:rPr>
              <a:t>available</a:t>
            </a:r>
            <a:r>
              <a:rPr lang="it-IT" dirty="0">
                <a:gradFill>
                  <a:gsLst>
                    <a:gs pos="1250">
                      <a:srgbClr val="505050"/>
                    </a:gs>
                    <a:gs pos="100000">
                      <a:srgbClr val="505050"/>
                    </a:gs>
                  </a:gsLst>
                  <a:lin ang="5400000" scaled="0"/>
                </a:gradFill>
              </a:rPr>
              <a:t> features</a:t>
            </a:r>
            <a:endParaRPr lang="en-US" dirty="0">
              <a:gradFill>
                <a:gsLst>
                  <a:gs pos="1250">
                    <a:srgbClr val="505050"/>
                  </a:gs>
                  <a:gs pos="100000">
                    <a:srgbClr val="505050"/>
                  </a:gs>
                </a:gsLst>
                <a:lin ang="5400000" scaled="0"/>
              </a:gradFill>
            </a:endParaRPr>
          </a:p>
          <a:p>
            <a:pPr lvl="1"/>
            <a:r>
              <a:rPr lang="en-US" dirty="0">
                <a:gradFill>
                  <a:gsLst>
                    <a:gs pos="1250">
                      <a:srgbClr val="505050"/>
                    </a:gs>
                    <a:gs pos="100000">
                      <a:srgbClr val="505050"/>
                    </a:gs>
                  </a:gsLst>
                  <a:lin ang="5400000" scaled="0"/>
                </a:gradFill>
              </a:rPr>
              <a:t>Available SKUs for VPN : Basic, Standard, High-Perf</a:t>
            </a:r>
          </a:p>
          <a:p>
            <a:pPr lvl="1"/>
            <a:r>
              <a:rPr lang="en-US" dirty="0">
                <a:gradFill>
                  <a:gsLst>
                    <a:gs pos="1250">
                      <a:srgbClr val="505050"/>
                    </a:gs>
                    <a:gs pos="100000">
                      <a:srgbClr val="505050"/>
                    </a:gs>
                  </a:gsLst>
                  <a:lin ang="5400000" scaled="0"/>
                </a:gradFill>
              </a:rPr>
              <a:t>Available SKUs for ER : Standard, High-Perf and Ultra-Perf</a:t>
            </a:r>
          </a:p>
          <a:p>
            <a:pPr lvl="1"/>
            <a:endParaRPr lang="en-US"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58837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6"/>
          <p:cNvSpPr>
            <a:spLocks noGrp="1"/>
          </p:cNvSpPr>
          <p:nvPr>
            <p:ph type="title"/>
          </p:nvPr>
        </p:nvSpPr>
        <p:spPr>
          <a:xfrm>
            <a:off x="274639" y="295274"/>
            <a:ext cx="11889564" cy="917575"/>
          </a:xfrm>
        </p:spPr>
        <p:txBody>
          <a:bodyPr/>
          <a:lstStyle/>
          <a:p>
            <a:r>
              <a:rPr lang="en-US" noProof="0" dirty="0"/>
              <a:t>Step #2. </a:t>
            </a:r>
            <a:r>
              <a:rPr lang="it-IT" noProof="0" dirty="0"/>
              <a:t>S</a:t>
            </a:r>
            <a:r>
              <a:rPr lang="it-IT" dirty="0" err="1"/>
              <a:t>elect</a:t>
            </a:r>
            <a:r>
              <a:rPr lang="it-IT" dirty="0"/>
              <a:t> «VPN </a:t>
            </a:r>
            <a:r>
              <a:rPr lang="it-IT" dirty="0" err="1"/>
              <a:t>type</a:t>
            </a:r>
            <a:r>
              <a:rPr lang="it-IT" dirty="0"/>
              <a:t>» </a:t>
            </a:r>
            <a:endParaRPr lang="en-US" noProof="0" dirty="0"/>
          </a:p>
        </p:txBody>
      </p:sp>
      <p:sp>
        <p:nvSpPr>
          <p:cNvPr id="86" name="Text Placeholder 5"/>
          <p:cNvSpPr>
            <a:spLocks noGrp="1"/>
          </p:cNvSpPr>
          <p:nvPr>
            <p:ph type="body" sz="quarter" idx="10"/>
          </p:nvPr>
        </p:nvSpPr>
        <p:spPr>
          <a:xfrm>
            <a:off x="274638" y="1212850"/>
            <a:ext cx="11810999" cy="2769989"/>
          </a:xfrm>
        </p:spPr>
        <p:txBody>
          <a:bodyPr/>
          <a:lstStyle/>
          <a:p>
            <a:r>
              <a:rPr lang="en-US" noProof="0" dirty="0"/>
              <a:t>Policy-based vs Route-based gateways</a:t>
            </a:r>
          </a:p>
          <a:p>
            <a:pPr lvl="1"/>
            <a:r>
              <a:rPr lang="en-US" noProof="0" dirty="0"/>
              <a:t>Different ways to implement IPSec VPNs in a network device</a:t>
            </a:r>
          </a:p>
          <a:p>
            <a:pPr lvl="1"/>
            <a:r>
              <a:rPr lang="en-US" noProof="0" dirty="0"/>
              <a:t>IPSec tunnels can be negotiated only between peers using the same VPN type</a:t>
            </a:r>
          </a:p>
          <a:p>
            <a:pPr lvl="1"/>
            <a:r>
              <a:rPr lang="en-US" noProof="0" dirty="0"/>
              <a:t>Azure supports both, but route-based gateways support more features</a:t>
            </a:r>
          </a:p>
          <a:p>
            <a:pPr marL="342900" lvl="1" indent="-342900">
              <a:buFontTx/>
              <a:buChar char="-"/>
            </a:pPr>
            <a:r>
              <a:rPr lang="en-US" dirty="0"/>
              <a:t>policy-based gateways do not support point-2-site connectivity</a:t>
            </a:r>
          </a:p>
          <a:p>
            <a:pPr marL="342900" lvl="1" indent="-342900">
              <a:buFontTx/>
              <a:buChar char="-"/>
            </a:pPr>
            <a:r>
              <a:rPr lang="it-IT" noProof="0" dirty="0"/>
              <a:t>p</a:t>
            </a:r>
            <a:r>
              <a:rPr lang="en-US" noProof="0" dirty="0" err="1"/>
              <a:t>olicy</a:t>
            </a:r>
            <a:r>
              <a:rPr lang="en-US" noProof="0" dirty="0"/>
              <a:t>-based gateways support only 1 IPSec tunnel</a:t>
            </a:r>
          </a:p>
          <a:p>
            <a:pPr marL="342900" lvl="1" indent="-342900">
              <a:buFontTx/>
              <a:buChar char="-"/>
            </a:pPr>
            <a:r>
              <a:rPr lang="en-US" dirty="0"/>
              <a:t>policy based gateways do not support BGP</a:t>
            </a:r>
            <a:r>
              <a:rPr lang="en-US" noProof="0" dirty="0"/>
              <a:t> </a:t>
            </a:r>
          </a:p>
        </p:txBody>
      </p:sp>
    </p:spTree>
    <p:extLst>
      <p:ext uri="{BB962C8B-B14F-4D97-AF65-F5344CB8AC3E}">
        <p14:creationId xmlns:p14="http://schemas.microsoft.com/office/powerpoint/2010/main" val="92571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Step #3. Select gateway SKU</a:t>
            </a:r>
            <a:endParaRPr lang="en-US" dirty="0"/>
          </a:p>
        </p:txBody>
      </p:sp>
      <p:sp>
        <p:nvSpPr>
          <p:cNvPr id="3" name="Text Placeholder 2"/>
          <p:cNvSpPr>
            <a:spLocks noGrp="1"/>
          </p:cNvSpPr>
          <p:nvPr>
            <p:ph type="body" sz="quarter" idx="10"/>
          </p:nvPr>
        </p:nvSpPr>
        <p:spPr>
          <a:xfrm>
            <a:off x="274638" y="1212850"/>
            <a:ext cx="11887200" cy="738664"/>
          </a:xfrm>
        </p:spPr>
        <p:txBody>
          <a:bodyPr/>
          <a:lstStyle/>
          <a:p>
            <a:r>
              <a:rPr lang="it-IT" dirty="0"/>
              <a:t>For VPN </a:t>
            </a:r>
            <a:r>
              <a:rPr lang="it-IT" dirty="0" err="1"/>
              <a:t>gateways</a:t>
            </a:r>
            <a:endParaRPr lang="en-US" dirty="0"/>
          </a:p>
        </p:txBody>
      </p:sp>
      <p:sp>
        <p:nvSpPr>
          <p:cNvPr id="5" name="Rectangle 4"/>
          <p:cNvSpPr/>
          <p:nvPr/>
        </p:nvSpPr>
        <p:spPr>
          <a:xfrm>
            <a:off x="1493837" y="6392862"/>
            <a:ext cx="9432924" cy="369332"/>
          </a:xfrm>
          <a:prstGeom prst="rect">
            <a:avLst/>
          </a:prstGeom>
        </p:spPr>
        <p:txBody>
          <a:bodyPr wrap="square">
            <a:spAutoFit/>
          </a:bodyPr>
          <a:lstStyle/>
          <a:p>
            <a:r>
              <a:rPr lang="en-US" dirty="0">
                <a:hlinkClick r:id="rId2"/>
              </a:rPr>
              <a:t>https://docs.microsoft.com/en-us/azure/vpn-gateway/vpn-gateway-about-vpngateways</a:t>
            </a:r>
            <a:r>
              <a:rPr lang="en-US" dirty="0"/>
              <a:t> </a:t>
            </a:r>
          </a:p>
        </p:txBody>
      </p:sp>
      <p:pic>
        <p:nvPicPr>
          <p:cNvPr id="4" name="Picture 3">
            <a:extLst>
              <a:ext uri="{FF2B5EF4-FFF2-40B4-BE49-F238E27FC236}">
                <a16:creationId xmlns:a16="http://schemas.microsoft.com/office/drawing/2014/main" id="{AD6BF0E2-FFB9-479B-9F4B-D25412FFABB2}"/>
              </a:ext>
            </a:extLst>
          </p:cNvPr>
          <p:cNvPicPr>
            <a:picLocks noChangeAspect="1"/>
          </p:cNvPicPr>
          <p:nvPr/>
        </p:nvPicPr>
        <p:blipFill>
          <a:blip r:embed="rId3"/>
          <a:stretch>
            <a:fillRect/>
          </a:stretch>
        </p:blipFill>
        <p:spPr>
          <a:xfrm>
            <a:off x="518319" y="2714857"/>
            <a:ext cx="11399837" cy="2908420"/>
          </a:xfrm>
          <a:prstGeom prst="rect">
            <a:avLst/>
          </a:prstGeom>
        </p:spPr>
      </p:pic>
    </p:spTree>
    <p:extLst>
      <p:ext uri="{BB962C8B-B14F-4D97-AF65-F5344CB8AC3E}">
        <p14:creationId xmlns:p14="http://schemas.microsoft.com/office/powerpoint/2010/main" val="18131709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Step #3. Select gateway SKU</a:t>
            </a:r>
            <a:endParaRPr lang="en-US" dirty="0"/>
          </a:p>
        </p:txBody>
      </p:sp>
      <p:sp>
        <p:nvSpPr>
          <p:cNvPr id="3" name="Text Placeholder 2"/>
          <p:cNvSpPr>
            <a:spLocks noGrp="1"/>
          </p:cNvSpPr>
          <p:nvPr>
            <p:ph type="body" sz="quarter" idx="10"/>
          </p:nvPr>
        </p:nvSpPr>
        <p:spPr>
          <a:xfrm>
            <a:off x="274638" y="1212850"/>
            <a:ext cx="11887200" cy="738664"/>
          </a:xfrm>
        </p:spPr>
        <p:txBody>
          <a:bodyPr/>
          <a:lstStyle/>
          <a:p>
            <a:r>
              <a:rPr lang="it-IT" dirty="0"/>
              <a:t>For ER </a:t>
            </a:r>
            <a:r>
              <a:rPr lang="it-IT" dirty="0" err="1"/>
              <a:t>gateways</a:t>
            </a:r>
            <a:endParaRPr lang="en-US" dirty="0"/>
          </a:p>
        </p:txBody>
      </p:sp>
      <p:sp>
        <p:nvSpPr>
          <p:cNvPr id="4" name="Rectangle 3"/>
          <p:cNvSpPr/>
          <p:nvPr/>
        </p:nvSpPr>
        <p:spPr>
          <a:xfrm>
            <a:off x="427036" y="6175930"/>
            <a:ext cx="11580545" cy="369332"/>
          </a:xfrm>
          <a:prstGeom prst="rect">
            <a:avLst/>
          </a:prstGeom>
        </p:spPr>
        <p:txBody>
          <a:bodyPr wrap="square">
            <a:spAutoFit/>
          </a:bodyPr>
          <a:lstStyle/>
          <a:p>
            <a:pPr algn="ctr"/>
            <a:r>
              <a:rPr lang="en-US" dirty="0">
                <a:hlinkClick r:id="rId2"/>
              </a:rPr>
              <a:t>https://docs.microsoft.com/en-us/azure/expressroute/expressroute-about-virtual-network-gateways</a:t>
            </a:r>
            <a:r>
              <a:rPr lang="en-US" dirty="0"/>
              <a:t> </a:t>
            </a:r>
          </a:p>
        </p:txBody>
      </p:sp>
      <p:pic>
        <p:nvPicPr>
          <p:cNvPr id="6" name="Picture 5"/>
          <p:cNvPicPr>
            <a:picLocks noChangeAspect="1"/>
          </p:cNvPicPr>
          <p:nvPr/>
        </p:nvPicPr>
        <p:blipFill>
          <a:blip r:embed="rId3"/>
          <a:stretch>
            <a:fillRect/>
          </a:stretch>
        </p:blipFill>
        <p:spPr>
          <a:xfrm>
            <a:off x="884237" y="2430462"/>
            <a:ext cx="10664598" cy="2514600"/>
          </a:xfrm>
          <a:prstGeom prst="rect">
            <a:avLst/>
          </a:prstGeom>
        </p:spPr>
      </p:pic>
    </p:spTree>
    <p:extLst>
      <p:ext uri="{BB962C8B-B14F-4D97-AF65-F5344CB8AC3E}">
        <p14:creationId xmlns:p14="http://schemas.microsoft.com/office/powerpoint/2010/main" val="312848783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noProof="0" dirty="0"/>
              <a:t>Configuring cross-premises connectivity</a:t>
            </a:r>
          </a:p>
        </p:txBody>
      </p:sp>
    </p:spTree>
    <p:extLst>
      <p:ext uri="{BB962C8B-B14F-4D97-AF65-F5344CB8AC3E}">
        <p14:creationId xmlns:p14="http://schemas.microsoft.com/office/powerpoint/2010/main" val="20920924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cross-premises connectivity (ARM)</a:t>
            </a:r>
          </a:p>
        </p:txBody>
      </p:sp>
      <p:sp>
        <p:nvSpPr>
          <p:cNvPr id="6" name="Text Placeholder 5"/>
          <p:cNvSpPr>
            <a:spLocks noGrp="1"/>
          </p:cNvSpPr>
          <p:nvPr>
            <p:ph type="body" sz="quarter" idx="10"/>
          </p:nvPr>
        </p:nvSpPr>
        <p:spPr>
          <a:xfrm>
            <a:off x="274638" y="1212850"/>
            <a:ext cx="11887200" cy="1754326"/>
          </a:xfrm>
        </p:spPr>
        <p:txBody>
          <a:bodyPr/>
          <a:lstStyle/>
          <a:p>
            <a:r>
              <a:rPr lang="en-US" noProof="0" dirty="0"/>
              <a:t>Cross-premises connections require three things</a:t>
            </a:r>
          </a:p>
          <a:p>
            <a:pPr lvl="1"/>
            <a:r>
              <a:rPr lang="en-US" noProof="0" dirty="0"/>
              <a:t>A virtual network gateway</a:t>
            </a:r>
          </a:p>
          <a:p>
            <a:pPr lvl="1"/>
            <a:r>
              <a:rPr lang="en-US" noProof="0" dirty="0"/>
              <a:t>An object describing the «on-</a:t>
            </a:r>
            <a:r>
              <a:rPr lang="en-US" noProof="0" dirty="0" err="1"/>
              <a:t>prem</a:t>
            </a:r>
            <a:r>
              <a:rPr lang="en-US" noProof="0" dirty="0"/>
              <a:t> side»</a:t>
            </a:r>
          </a:p>
          <a:p>
            <a:pPr lvl="1"/>
            <a:r>
              <a:rPr lang="en-US" noProof="0" dirty="0"/>
              <a:t>A connection between the two</a:t>
            </a:r>
          </a:p>
        </p:txBody>
      </p:sp>
      <p:sp>
        <p:nvSpPr>
          <p:cNvPr id="60" name="Rectangle 59"/>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331415"/>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66161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Configuring cross-premises connectivity (ARM)</a:t>
            </a:r>
          </a:p>
        </p:txBody>
      </p:sp>
      <p:sp>
        <p:nvSpPr>
          <p:cNvPr id="6" name="Text Placeholder 5"/>
          <p:cNvSpPr>
            <a:spLocks noGrp="1"/>
          </p:cNvSpPr>
          <p:nvPr>
            <p:ph type="body" sz="quarter" idx="10"/>
          </p:nvPr>
        </p:nvSpPr>
        <p:spPr>
          <a:xfrm>
            <a:off x="274638" y="1212850"/>
            <a:ext cx="11887200" cy="738664"/>
          </a:xfrm>
        </p:spPr>
        <p:txBody>
          <a:bodyPr/>
          <a:lstStyle/>
          <a:p>
            <a:r>
              <a:rPr lang="en-US" dirty="0"/>
              <a:t>IPSec and ER connections share the same model</a:t>
            </a:r>
          </a:p>
        </p:txBody>
      </p:sp>
      <p:sp>
        <p:nvSpPr>
          <p:cNvPr id="60" name="Rectangle 59"/>
          <p:cNvSpPr/>
          <p:nvPr/>
        </p:nvSpPr>
        <p:spPr bwMode="auto">
          <a:xfrm>
            <a:off x="640458" y="2495791"/>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Type = VPN</a:t>
            </a:r>
          </a:p>
        </p:txBody>
      </p:sp>
      <p:sp>
        <p:nvSpPr>
          <p:cNvPr id="61" name="Rectangle 60"/>
          <p:cNvSpPr/>
          <p:nvPr/>
        </p:nvSpPr>
        <p:spPr bwMode="auto">
          <a:xfrm>
            <a:off x="7955578" y="2495791"/>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IP range: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10.1.0.0/16</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VPN peer: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5184421" y="735591"/>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p>
        </p:txBody>
      </p:sp>
      <p:sp>
        <p:nvSpPr>
          <p:cNvPr id="8" name="Rectangle 7"/>
          <p:cNvSpPr/>
          <p:nvPr/>
        </p:nvSpPr>
        <p:spPr bwMode="auto">
          <a:xfrm>
            <a:off x="640458" y="4503091"/>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Type = ExpressRoute</a:t>
            </a:r>
          </a:p>
        </p:txBody>
      </p:sp>
      <p:sp>
        <p:nvSpPr>
          <p:cNvPr id="9" name="Rectangle 8"/>
          <p:cNvSpPr/>
          <p:nvPr/>
        </p:nvSpPr>
        <p:spPr bwMode="auto">
          <a:xfrm>
            <a:off x="7955578" y="4503091"/>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ExpressRoute circuit</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rPr>
              <a:t>- Circuit ID</a:t>
            </a:r>
          </a:p>
        </p:txBody>
      </p:sp>
      <p:sp>
        <p:nvSpPr>
          <p:cNvPr id="10" name="Cylinder 9"/>
          <p:cNvSpPr/>
          <p:nvPr/>
        </p:nvSpPr>
        <p:spPr bwMode="auto">
          <a:xfrm rot="5400000">
            <a:off x="5184421" y="2742891"/>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p>
        </p:txBody>
      </p:sp>
      <p:sp>
        <p:nvSpPr>
          <p:cNvPr id="3" name="TextBox 2"/>
          <p:cNvSpPr txBox="1"/>
          <p:nvPr/>
        </p:nvSpPr>
        <p:spPr>
          <a:xfrm>
            <a:off x="10241553" y="2399994"/>
            <a:ext cx="2011724" cy="1501950"/>
          </a:xfrm>
          <a:prstGeom prst="rect">
            <a:avLst/>
          </a:prstGeom>
          <a:noFill/>
        </p:spPr>
        <p:txBody>
          <a:bodyPr wrap="square" lIns="182880" tIns="146304" rIns="182880" bIns="146304" rtlCol="0">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Local Network Gateways describe an on-</a:t>
            </a:r>
            <a:r>
              <a:rPr kumimoji="0" lang="en-US" sz="1600" b="0" i="0" u="none" strike="noStrike" kern="0" cap="none" spc="0" normalizeH="0" baseline="0" noProof="0" dirty="0" err="1">
                <a:ln>
                  <a:noFill/>
                </a:ln>
                <a:solidFill>
                  <a:sysClr val="windowText" lastClr="000000"/>
                </a:solidFill>
                <a:effectLst/>
                <a:uLnTx/>
                <a:uFillTx/>
              </a:rPr>
              <a:t>prem</a:t>
            </a:r>
            <a:r>
              <a:rPr kumimoji="0" lang="en-US" sz="1600" b="0" i="0" u="none" strike="noStrike" kern="0" cap="none" spc="0" normalizeH="0" baseline="0" noProof="0" dirty="0">
                <a:ln>
                  <a:noFill/>
                </a:ln>
                <a:solidFill>
                  <a:sysClr val="windowText" lastClr="000000"/>
                </a:solidFill>
                <a:effectLst/>
                <a:uLnTx/>
                <a:uFillTx/>
              </a:rPr>
              <a:t> network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4" name="TextBox 13"/>
          <p:cNvSpPr txBox="1"/>
          <p:nvPr/>
        </p:nvSpPr>
        <p:spPr>
          <a:xfrm>
            <a:off x="10241553" y="4407294"/>
            <a:ext cx="2011724" cy="1501950"/>
          </a:xfrm>
          <a:prstGeom prst="rect">
            <a:avLst/>
          </a:prstGeom>
          <a:noFill/>
        </p:spPr>
        <p:txBody>
          <a:bodyPr wrap="square" lIns="182880" tIns="146304" rIns="182880" bIns="146304" rtlCol="0">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Reference to a physical connection to an on-</a:t>
            </a:r>
            <a:r>
              <a:rPr kumimoji="0" lang="en-US" sz="1600" b="0" i="0" u="none" strike="noStrike" kern="0" cap="none" spc="0" normalizeH="0" baseline="0" noProof="0" dirty="0" err="1">
                <a:ln>
                  <a:noFill/>
                </a:ln>
                <a:solidFill>
                  <a:sysClr val="windowText" lastClr="000000"/>
                </a:solidFill>
                <a:effectLst/>
                <a:uLnTx/>
                <a:uFillTx/>
              </a:rPr>
              <a:t>prem</a:t>
            </a:r>
            <a:r>
              <a:rPr kumimoji="0" lang="en-US" sz="1600" b="0" i="0" u="none" strike="noStrike" kern="0" cap="none" spc="0" normalizeH="0" baseline="0" noProof="0" dirty="0">
                <a:ln>
                  <a:noFill/>
                </a:ln>
                <a:solidFill>
                  <a:sysClr val="windowText" lastClr="000000"/>
                </a:solidFill>
                <a:effectLst/>
                <a:uLnTx/>
                <a:uFillTx/>
              </a:rPr>
              <a:t> network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2273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Site-2-Site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IPSec tunnels to on-</a:t>
            </a:r>
            <a:r>
              <a:rPr lang="en-US" noProof="0" dirty="0" err="1"/>
              <a:t>prem</a:t>
            </a:r>
            <a:r>
              <a:rPr lang="en-US" noProof="0" dirty="0"/>
              <a:t> networks</a:t>
            </a:r>
          </a:p>
        </p:txBody>
      </p:sp>
      <p:sp>
        <p:nvSpPr>
          <p:cNvPr id="54" name="Rectangle 53"/>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5" name="Rectangle 54"/>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local</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network gateway) </a:t>
            </a:r>
          </a:p>
        </p:txBody>
      </p:sp>
      <p:sp>
        <p:nvSpPr>
          <p:cNvPr id="4" name="Cylinder 3"/>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66218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Site-2-Site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IPSec tunnels to on-</a:t>
            </a:r>
            <a:r>
              <a:rPr lang="en-US" noProof="0" dirty="0" err="1"/>
              <a:t>prem</a:t>
            </a:r>
            <a:r>
              <a:rPr lang="en-US" noProof="0" dirty="0"/>
              <a:t> networks</a:t>
            </a:r>
          </a:p>
        </p:txBody>
      </p:sp>
      <p:sp>
        <p:nvSpPr>
          <p:cNvPr id="54" name="Rectangle 53"/>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5" name="Rectangle 54"/>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On-</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Prem</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local</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network gateway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OR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ExpressRoute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circuit</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 name="Cylinder 3"/>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11"/>
          <p:cNvSpPr/>
          <p:nvPr/>
        </p:nvSpPr>
        <p:spPr bwMode="auto">
          <a:xfrm>
            <a:off x="3992763" y="1923820"/>
            <a:ext cx="8169076" cy="438907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Provision public IP address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exampleIp</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AzureRmPublicIpAddress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MYGWPUBIP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AllocationMethod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Dynamic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Get Gateway Subnet</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exampleSubnet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MYVNET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AzureRmVirtualNetworkSubnetConfig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GatewaySubnet</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Define IP Configuration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MYGWIPCONFIG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PublicIpAddressId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exampleIp.Id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SubnetId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exampleSubnet.Id</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Provision gateway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IpConfigurations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Vpn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VpnType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RouteBased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GatewaySku</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Standard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p:txBody>
      </p:sp>
      <p:cxnSp>
        <p:nvCxnSpPr>
          <p:cNvPr id="8" name="Straight Arrow Connector 7"/>
          <p:cNvCxnSpPr/>
          <p:nvPr/>
        </p:nvCxnSpPr>
        <p:spPr>
          <a:xfrm flipH="1">
            <a:off x="3109311" y="3222945"/>
            <a:ext cx="822951" cy="6400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Site-2-Site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IPSec tunnels to on-</a:t>
            </a:r>
            <a:r>
              <a:rPr lang="en-US" noProof="0" dirty="0" err="1"/>
              <a:t>prem</a:t>
            </a:r>
            <a:r>
              <a:rPr lang="en-US" noProof="0" dirty="0"/>
              <a:t> networks</a:t>
            </a:r>
          </a:p>
        </p:txBody>
      </p:sp>
      <p:sp>
        <p:nvSpPr>
          <p:cNvPr id="54" name="Rectangle 53"/>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5" name="Rectangle 54"/>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IP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range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10.1.0.0/16</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peer</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 name="Cylinder 3"/>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11"/>
          <p:cNvSpPr/>
          <p:nvPr/>
        </p:nvSpPr>
        <p:spPr bwMode="auto">
          <a:xfrm>
            <a:off x="601808" y="1918856"/>
            <a:ext cx="8169076" cy="183231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exampleLocalGW</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AzureRmLocalNetworkGateway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LGW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GatewayIpAddress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1.2.3.4 -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AddressPrefix</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10.1.0.0/16</a:t>
            </a:r>
            <a:endParaRPr kumimoji="0" lang="en-US" sz="1600" b="0" i="0" u="none" strike="noStrike" kern="0" cap="none" spc="0" normalizeH="0" baseline="0" noProof="0" dirty="0">
              <a:ln>
                <a:noFill/>
              </a:ln>
              <a:solidFill>
                <a:schemeClr val="bg1"/>
              </a:solidFill>
              <a:effectLst/>
              <a:uLnTx/>
              <a:uFillTx/>
            </a:endParaRPr>
          </a:p>
        </p:txBody>
      </p:sp>
      <p:cxnSp>
        <p:nvCxnSpPr>
          <p:cNvPr id="3" name="Straight Arrow Connector 2"/>
          <p:cNvCxnSpPr/>
          <p:nvPr/>
        </p:nvCxnSpPr>
        <p:spPr>
          <a:xfrm>
            <a:off x="8783656" y="2407500"/>
            <a:ext cx="1275019" cy="1455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3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Network Interface</a:t>
            </a:r>
            <a:endParaRPr lang="en-US" dirty="0"/>
          </a:p>
        </p:txBody>
      </p:sp>
      <p:sp>
        <p:nvSpPr>
          <p:cNvPr id="6" name="Text Placeholder 5"/>
          <p:cNvSpPr>
            <a:spLocks noGrp="1"/>
          </p:cNvSpPr>
          <p:nvPr>
            <p:ph type="body" sz="quarter" idx="10"/>
          </p:nvPr>
        </p:nvSpPr>
        <p:spPr>
          <a:xfrm>
            <a:off x="274638" y="1212850"/>
            <a:ext cx="11887200" cy="1415772"/>
          </a:xfrm>
        </p:spPr>
        <p:txBody>
          <a:bodyPr/>
          <a:lstStyle/>
          <a:p>
            <a:r>
              <a:rPr lang="it-IT" dirty="0"/>
              <a:t>Virtual NIC </a:t>
            </a:r>
            <a:r>
              <a:rPr lang="it-IT" dirty="0" err="1"/>
              <a:t>that</a:t>
            </a:r>
            <a:r>
              <a:rPr lang="it-IT" dirty="0"/>
              <a:t> </a:t>
            </a:r>
            <a:r>
              <a:rPr lang="it-IT" dirty="0" err="1"/>
              <a:t>connects</a:t>
            </a:r>
            <a:r>
              <a:rPr lang="it-IT" dirty="0"/>
              <a:t> a VM to a </a:t>
            </a:r>
            <a:r>
              <a:rPr lang="it-IT" dirty="0" err="1"/>
              <a:t>Subnet</a:t>
            </a:r>
            <a:endParaRPr lang="en-US" dirty="0"/>
          </a:p>
          <a:p>
            <a:pPr lvl="1"/>
            <a:r>
              <a:rPr lang="it-IT" dirty="0" err="1"/>
              <a:t>One</a:t>
            </a:r>
            <a:r>
              <a:rPr lang="it-IT" dirty="0"/>
              <a:t> private IP </a:t>
            </a:r>
            <a:r>
              <a:rPr lang="it-IT" dirty="0" err="1"/>
              <a:t>address</a:t>
            </a:r>
            <a:r>
              <a:rPr lang="it-IT" dirty="0"/>
              <a:t> (private == </a:t>
            </a:r>
            <a:r>
              <a:rPr lang="it-IT" dirty="0" err="1"/>
              <a:t>included</a:t>
            </a:r>
            <a:r>
              <a:rPr lang="it-IT" dirty="0"/>
              <a:t> in the </a:t>
            </a:r>
            <a:r>
              <a:rPr lang="it-IT" dirty="0" err="1"/>
              <a:t>subnet’s</a:t>
            </a:r>
            <a:r>
              <a:rPr lang="it-IT" dirty="0"/>
              <a:t> IP </a:t>
            </a:r>
            <a:r>
              <a:rPr lang="it-IT" dirty="0" err="1"/>
              <a:t>range</a:t>
            </a:r>
            <a:r>
              <a:rPr lang="it-IT" dirty="0"/>
              <a:t>, </a:t>
            </a:r>
            <a:r>
              <a:rPr lang="it-IT" dirty="0" err="1"/>
              <a:t>not</a:t>
            </a:r>
            <a:r>
              <a:rPr lang="it-IT" dirty="0"/>
              <a:t> </a:t>
            </a:r>
            <a:r>
              <a:rPr lang="it-IT" dirty="0" err="1"/>
              <a:t>necessarily</a:t>
            </a:r>
            <a:r>
              <a:rPr lang="it-IT" dirty="0"/>
              <a:t> RFC1918)</a:t>
            </a:r>
          </a:p>
          <a:p>
            <a:pPr lvl="1"/>
            <a:r>
              <a:rPr lang="it-IT" dirty="0"/>
              <a:t>Private IP </a:t>
            </a:r>
            <a:r>
              <a:rPr lang="it-IT" dirty="0" err="1"/>
              <a:t>address</a:t>
            </a:r>
            <a:r>
              <a:rPr lang="it-IT" dirty="0"/>
              <a:t> </a:t>
            </a:r>
            <a:r>
              <a:rPr lang="it-IT" dirty="0" err="1"/>
              <a:t>always</a:t>
            </a:r>
            <a:r>
              <a:rPr lang="it-IT" dirty="0"/>
              <a:t> </a:t>
            </a:r>
            <a:r>
              <a:rPr lang="it-IT" dirty="0" err="1"/>
              <a:t>assigned</a:t>
            </a:r>
            <a:r>
              <a:rPr lang="it-IT" dirty="0"/>
              <a:t> via Azure DHCP</a:t>
            </a:r>
          </a:p>
        </p:txBody>
      </p:sp>
      <p:sp>
        <p:nvSpPr>
          <p:cNvPr id="23" name="Rectangle 22"/>
          <p:cNvSpPr/>
          <p:nvPr/>
        </p:nvSpPr>
        <p:spPr bwMode="auto">
          <a:xfrm>
            <a:off x="6218236" y="2724907"/>
            <a:ext cx="4480511" cy="2143940"/>
          </a:xfrm>
          <a:prstGeom prst="rect">
            <a:avLst/>
          </a:prstGeom>
          <a:solidFill>
            <a:schemeClr val="tx1"/>
          </a:solidFill>
          <a:ln w="3810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2400" dirty="0">
                <a:gradFill>
                  <a:gsLst>
                    <a:gs pos="5439">
                      <a:srgbClr val="F8F8F8"/>
                    </a:gs>
                    <a:gs pos="10000">
                      <a:srgbClr val="F8F8F8"/>
                    </a:gs>
                  </a:gsLst>
                  <a:lin ang="5400000" scaled="0"/>
                </a:gradFill>
              </a:rPr>
              <a:t>Virtual machine</a:t>
            </a:r>
          </a:p>
          <a:p>
            <a:pPr algn="ctr" defTabSz="932472" fontAlgn="base">
              <a:spcBef>
                <a:spcPct val="0"/>
              </a:spcBef>
              <a:spcAft>
                <a:spcPct val="0"/>
              </a:spcAft>
            </a:pPr>
            <a:endParaRPr lang="it-IT" sz="2400" dirty="0">
              <a:gradFill>
                <a:gsLst>
                  <a:gs pos="5439">
                    <a:srgbClr val="F8F8F8"/>
                  </a:gs>
                  <a:gs pos="10000">
                    <a:srgbClr val="F8F8F8"/>
                  </a:gs>
                </a:gsLst>
                <a:lin ang="5400000" scaled="0"/>
              </a:gradFill>
            </a:endParaRPr>
          </a:p>
          <a:p>
            <a:pPr algn="ctr" defTabSz="932472" fontAlgn="base">
              <a:spcBef>
                <a:spcPct val="0"/>
              </a:spcBef>
              <a:spcAft>
                <a:spcPct val="0"/>
              </a:spcAft>
            </a:pPr>
            <a:endParaRPr lang="it-IT" sz="2400" dirty="0">
              <a:gradFill>
                <a:gsLst>
                  <a:gs pos="5439">
                    <a:srgbClr val="F8F8F8"/>
                  </a:gs>
                  <a:gs pos="10000">
                    <a:srgbClr val="F8F8F8"/>
                  </a:gs>
                </a:gsLst>
                <a:lin ang="5400000" scaled="0"/>
              </a:gradFill>
            </a:endParaRPr>
          </a:p>
          <a:p>
            <a:pPr algn="ctr" defTabSz="932472" fontAlgn="base">
              <a:spcBef>
                <a:spcPct val="0"/>
              </a:spcBef>
              <a:spcAft>
                <a:spcPct val="0"/>
              </a:spcAft>
            </a:pPr>
            <a:endParaRPr lang="en-US" sz="2400" dirty="0">
              <a:gradFill>
                <a:gsLst>
                  <a:gs pos="5439">
                    <a:srgbClr val="F8F8F8"/>
                  </a:gs>
                  <a:gs pos="10000">
                    <a:srgbClr val="F8F8F8"/>
                  </a:gs>
                </a:gsLst>
                <a:lin ang="5400000" scaled="0"/>
              </a:gradFill>
            </a:endParaRPr>
          </a:p>
        </p:txBody>
      </p:sp>
      <p:sp>
        <p:nvSpPr>
          <p:cNvPr id="5" name="Rectangle 4"/>
          <p:cNvSpPr/>
          <p:nvPr/>
        </p:nvSpPr>
        <p:spPr bwMode="auto">
          <a:xfrm>
            <a:off x="8321334" y="3867864"/>
            <a:ext cx="2560293" cy="10972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600" dirty="0">
                <a:gradFill>
                  <a:gsLst>
                    <a:gs pos="5439">
                      <a:srgbClr val="F8F8F8"/>
                    </a:gs>
                    <a:gs pos="10000">
                      <a:srgbClr val="F8F8F8"/>
                    </a:gs>
                  </a:gsLst>
                  <a:lin ang="5400000" scaled="0"/>
                </a:gradFill>
              </a:rPr>
              <a:t>NIC</a:t>
            </a:r>
          </a:p>
          <a:p>
            <a:pPr algn="ctr" defTabSz="932472" fontAlgn="base">
              <a:spcBef>
                <a:spcPct val="0"/>
              </a:spcBef>
              <a:spcAft>
                <a:spcPct val="0"/>
              </a:spcAft>
            </a:pPr>
            <a:r>
              <a:rPr lang="it-IT" sz="1400" dirty="0" err="1">
                <a:gradFill>
                  <a:gsLst>
                    <a:gs pos="5439">
                      <a:srgbClr val="F8F8F8"/>
                    </a:gs>
                    <a:gs pos="10000">
                      <a:srgbClr val="F8F8F8"/>
                    </a:gs>
                  </a:gsLst>
                  <a:lin ang="5400000" scaled="0"/>
                </a:gradFill>
              </a:rPr>
              <a:t>Assignment</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static</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dynamic</a:t>
            </a:r>
            <a:endParaRPr lang="it-IT" sz="14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400" dirty="0">
                <a:gradFill>
                  <a:gsLst>
                    <a:gs pos="5439">
                      <a:srgbClr val="F8F8F8"/>
                    </a:gs>
                    <a:gs pos="10000">
                      <a:srgbClr val="F8F8F8"/>
                    </a:gs>
                  </a:gsLst>
                  <a:lin ang="5400000" scaled="0"/>
                </a:gradFill>
              </a:rPr>
              <a:t>IP </a:t>
            </a:r>
            <a:r>
              <a:rPr lang="it-IT" sz="1400" dirty="0" err="1">
                <a:gradFill>
                  <a:gsLst>
                    <a:gs pos="5439">
                      <a:srgbClr val="F8F8F8"/>
                    </a:gs>
                    <a:gs pos="10000">
                      <a:srgbClr val="F8F8F8"/>
                    </a:gs>
                  </a:gsLst>
                  <a:lin ang="5400000" scaled="0"/>
                </a:gradFill>
              </a:rPr>
              <a:t>Forwarding</a:t>
            </a:r>
            <a:r>
              <a:rPr lang="it-IT" sz="1400" dirty="0">
                <a:gradFill>
                  <a:gsLst>
                    <a:gs pos="5439">
                      <a:srgbClr val="F8F8F8"/>
                    </a:gs>
                    <a:gs pos="10000">
                      <a:srgbClr val="F8F8F8"/>
                    </a:gs>
                  </a:gsLst>
                  <a:lin ang="5400000" scaled="0"/>
                </a:gradFill>
              </a:rPr>
              <a:t>=yes/no</a:t>
            </a:r>
          </a:p>
          <a:p>
            <a:pPr algn="ctr" defTabSz="932472" fontAlgn="base">
              <a:spcBef>
                <a:spcPct val="0"/>
              </a:spcBef>
              <a:spcAft>
                <a:spcPct val="0"/>
              </a:spcAft>
            </a:pPr>
            <a:r>
              <a:rPr lang="it-IT" sz="1400" dirty="0">
                <a:gradFill>
                  <a:gsLst>
                    <a:gs pos="5439">
                      <a:srgbClr val="F8F8F8"/>
                    </a:gs>
                    <a:gs pos="10000">
                      <a:srgbClr val="F8F8F8"/>
                    </a:gs>
                  </a:gsLst>
                  <a:lin ang="5400000" scaled="0"/>
                </a:gradFill>
              </a:rPr>
              <a:t>Public IP=&lt;public IP&gt;</a:t>
            </a:r>
          </a:p>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Oval 6"/>
          <p:cNvSpPr/>
          <p:nvPr/>
        </p:nvSpPr>
        <p:spPr bwMode="auto">
          <a:xfrm>
            <a:off x="11435393" y="4264493"/>
            <a:ext cx="365756" cy="30401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9" name="Straight Connector 8"/>
          <p:cNvCxnSpPr>
            <a:stCxn id="5" idx="3"/>
            <a:endCxn id="7" idx="2"/>
          </p:cNvCxnSpPr>
          <p:nvPr/>
        </p:nvCxnSpPr>
        <p:spPr>
          <a:xfrm>
            <a:off x="10881627" y="4416498"/>
            <a:ext cx="5537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5"/>
          <p:cNvSpPr txBox="1">
            <a:spLocks/>
          </p:cNvSpPr>
          <p:nvPr/>
        </p:nvSpPr>
        <p:spPr>
          <a:xfrm>
            <a:off x="274638" y="2757505"/>
            <a:ext cx="5247791" cy="28623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4200" lvl="1" indent="-241300">
              <a:buFont typeface="Wingdings" panose="05000000000000000000" pitchFamily="2" charset="2"/>
              <a:buChar char="§"/>
            </a:pPr>
            <a:r>
              <a:rPr lang="it-IT" dirty="0" err="1"/>
              <a:t>Dynamic</a:t>
            </a:r>
            <a:r>
              <a:rPr lang="it-IT" dirty="0"/>
              <a:t> </a:t>
            </a:r>
            <a:r>
              <a:rPr lang="it-IT" dirty="0" err="1"/>
              <a:t>assignment</a:t>
            </a:r>
            <a:r>
              <a:rPr lang="it-IT" dirty="0"/>
              <a:t> = DHCP </a:t>
            </a:r>
            <a:r>
              <a:rPr lang="it-IT" dirty="0" err="1"/>
              <a:t>assigns</a:t>
            </a:r>
            <a:r>
              <a:rPr lang="it-IT" dirty="0"/>
              <a:t> new IP </a:t>
            </a:r>
            <a:r>
              <a:rPr lang="it-IT" dirty="0" err="1"/>
              <a:t>when</a:t>
            </a:r>
            <a:r>
              <a:rPr lang="it-IT" dirty="0"/>
              <a:t> VM </a:t>
            </a:r>
            <a:r>
              <a:rPr lang="it-IT" dirty="0" err="1"/>
              <a:t>is</a:t>
            </a:r>
            <a:r>
              <a:rPr lang="it-IT" dirty="0"/>
              <a:t> </a:t>
            </a:r>
            <a:r>
              <a:rPr lang="it-IT" dirty="0" err="1"/>
              <a:t>restarted</a:t>
            </a:r>
            <a:endParaRPr lang="it-IT" dirty="0"/>
          </a:p>
          <a:p>
            <a:pPr marL="584200" lvl="1" indent="-241300">
              <a:buFont typeface="Wingdings" panose="05000000000000000000" pitchFamily="2" charset="2"/>
              <a:buChar char="§"/>
            </a:pPr>
            <a:r>
              <a:rPr lang="it-IT" dirty="0" err="1"/>
              <a:t>Static</a:t>
            </a:r>
            <a:r>
              <a:rPr lang="it-IT" dirty="0"/>
              <a:t> </a:t>
            </a:r>
            <a:r>
              <a:rPr lang="it-IT" dirty="0" err="1"/>
              <a:t>assignment</a:t>
            </a:r>
            <a:r>
              <a:rPr lang="it-IT" dirty="0"/>
              <a:t> =DHCP </a:t>
            </a:r>
            <a:r>
              <a:rPr lang="it-IT" dirty="0" err="1"/>
              <a:t>assigns</a:t>
            </a:r>
            <a:r>
              <a:rPr lang="it-IT" dirty="0"/>
              <a:t> </a:t>
            </a:r>
            <a:r>
              <a:rPr lang="it-IT" dirty="0" err="1"/>
              <a:t>always</a:t>
            </a:r>
            <a:r>
              <a:rPr lang="it-IT" dirty="0"/>
              <a:t> the </a:t>
            </a:r>
            <a:r>
              <a:rPr lang="it-IT" dirty="0" err="1"/>
              <a:t>same</a:t>
            </a:r>
            <a:r>
              <a:rPr lang="it-IT" dirty="0"/>
              <a:t> IP</a:t>
            </a:r>
          </a:p>
          <a:p>
            <a:pPr marL="584200" lvl="1" indent="-241300">
              <a:buFont typeface="Wingdings" panose="05000000000000000000" pitchFamily="2" charset="2"/>
              <a:buChar char="§"/>
            </a:pPr>
            <a:r>
              <a:rPr lang="it-IT" dirty="0"/>
              <a:t>IP </a:t>
            </a:r>
            <a:r>
              <a:rPr lang="it-IT" dirty="0" err="1"/>
              <a:t>forwarding</a:t>
            </a:r>
            <a:r>
              <a:rPr lang="it-IT" dirty="0"/>
              <a:t> = NIC can </a:t>
            </a:r>
            <a:r>
              <a:rPr lang="it-IT" dirty="0" err="1"/>
              <a:t>receive</a:t>
            </a:r>
            <a:r>
              <a:rPr lang="it-IT" dirty="0"/>
              <a:t> </a:t>
            </a:r>
            <a:r>
              <a:rPr lang="it-IT" dirty="0" err="1"/>
              <a:t>packets</a:t>
            </a:r>
            <a:r>
              <a:rPr lang="it-IT" dirty="0"/>
              <a:t> with dest IP </a:t>
            </a:r>
            <a:r>
              <a:rPr lang="it-IT" dirty="0" err="1"/>
              <a:t>address</a:t>
            </a:r>
            <a:r>
              <a:rPr lang="it-IT" dirty="0"/>
              <a:t> </a:t>
            </a:r>
            <a:r>
              <a:rPr lang="it-IT" dirty="0" err="1"/>
              <a:t>different</a:t>
            </a:r>
            <a:r>
              <a:rPr lang="it-IT" dirty="0"/>
              <a:t> from </a:t>
            </a:r>
            <a:r>
              <a:rPr lang="it-IT" dirty="0" err="1"/>
              <a:t>its</a:t>
            </a:r>
            <a:r>
              <a:rPr lang="it-IT" dirty="0"/>
              <a:t> private IP</a:t>
            </a:r>
          </a:p>
          <a:p>
            <a:pPr marL="584200" lvl="1" indent="-241300">
              <a:buFont typeface="Wingdings" panose="05000000000000000000" pitchFamily="2" charset="2"/>
              <a:buChar char="§"/>
            </a:pPr>
            <a:r>
              <a:rPr lang="it-IT" dirty="0"/>
              <a:t>Public IP = NAT </a:t>
            </a:r>
            <a:r>
              <a:rPr lang="it-IT" dirty="0" err="1"/>
              <a:t>address</a:t>
            </a:r>
            <a:r>
              <a:rPr lang="it-IT" dirty="0"/>
              <a:t> </a:t>
            </a:r>
            <a:r>
              <a:rPr lang="it-IT" dirty="0" err="1"/>
              <a:t>associated</a:t>
            </a:r>
            <a:r>
              <a:rPr lang="it-IT" dirty="0"/>
              <a:t> to the NIC (more on </a:t>
            </a:r>
            <a:r>
              <a:rPr lang="it-IT" dirty="0" err="1"/>
              <a:t>this</a:t>
            </a:r>
            <a:r>
              <a:rPr lang="it-IT" dirty="0"/>
              <a:t> </a:t>
            </a:r>
            <a:r>
              <a:rPr lang="it-IT" dirty="0" err="1"/>
              <a:t>later</a:t>
            </a:r>
            <a:r>
              <a:rPr lang="it-IT" dirty="0"/>
              <a:t>). AKA «VIP»</a:t>
            </a:r>
          </a:p>
        </p:txBody>
      </p:sp>
      <p:sp>
        <p:nvSpPr>
          <p:cNvPr id="26" name="Arrow: Left-Right 25"/>
          <p:cNvSpPr/>
          <p:nvPr/>
        </p:nvSpPr>
        <p:spPr bwMode="auto">
          <a:xfrm rot="5400000">
            <a:off x="10500271" y="5488191"/>
            <a:ext cx="2235999" cy="548634"/>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1600" dirty="0">
                <a:gradFill>
                  <a:gsLst>
                    <a:gs pos="5439">
                      <a:srgbClr val="F8F8F8"/>
                    </a:gs>
                    <a:gs pos="10000">
                      <a:srgbClr val="F8F8F8"/>
                    </a:gs>
                  </a:gsLst>
                  <a:lin ang="5400000" scaled="0"/>
                </a:gradFill>
              </a:rPr>
              <a:t>Attached to </a:t>
            </a:r>
            <a:r>
              <a:rPr lang="it-IT" sz="1600" dirty="0" err="1">
                <a:gradFill>
                  <a:gsLst>
                    <a:gs pos="5439">
                      <a:srgbClr val="F8F8F8"/>
                    </a:gs>
                    <a:gs pos="10000">
                      <a:srgbClr val="F8F8F8"/>
                    </a:gs>
                  </a:gsLst>
                  <a:lin ang="5400000" scaled="0"/>
                </a:gradFill>
              </a:rPr>
              <a:t>Subnet</a:t>
            </a:r>
            <a:endParaRPr lang="en-US" sz="1600" dirty="0">
              <a:gradFill>
                <a:gsLst>
                  <a:gs pos="5439">
                    <a:srgbClr val="F8F8F8"/>
                  </a:gs>
                  <a:gs pos="10000">
                    <a:srgbClr val="F8F8F8"/>
                  </a:gs>
                </a:gsLst>
                <a:lin ang="5400000" scaled="0"/>
              </a:gradFill>
            </a:endParaRPr>
          </a:p>
        </p:txBody>
      </p:sp>
      <p:sp>
        <p:nvSpPr>
          <p:cNvPr id="2" name="Rectangle 1"/>
          <p:cNvSpPr/>
          <p:nvPr/>
        </p:nvSpPr>
        <p:spPr bwMode="auto">
          <a:xfrm>
            <a:off x="8450099" y="4237823"/>
            <a:ext cx="2373055" cy="631024"/>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Callout: Line 2"/>
          <p:cNvSpPr/>
          <p:nvPr/>
        </p:nvSpPr>
        <p:spPr bwMode="auto">
          <a:xfrm>
            <a:off x="5928840" y="5533908"/>
            <a:ext cx="1986082" cy="457200"/>
          </a:xfrm>
          <a:prstGeom prst="borderCallout1">
            <a:avLst>
              <a:gd name="adj1" fmla="val 50351"/>
              <a:gd name="adj2" fmla="val 106685"/>
              <a:gd name="adj3" fmla="val -139117"/>
              <a:gd name="adj4" fmla="val 179256"/>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solidFill>
                  <a:schemeClr val="tx1"/>
                </a:solidFill>
              </a:rPr>
              <a:t>IpConfiguration</a:t>
            </a:r>
            <a:endParaRPr lang="en-US" sz="2000" dirty="0">
              <a:solidFill>
                <a:schemeClr val="tx1"/>
              </a:solidFill>
            </a:endParaRPr>
          </a:p>
        </p:txBody>
      </p:sp>
      <p:sp>
        <p:nvSpPr>
          <p:cNvPr id="13" name="Text Placeholder 5"/>
          <p:cNvSpPr txBox="1">
            <a:spLocks/>
          </p:cNvSpPr>
          <p:nvPr/>
        </p:nvSpPr>
        <p:spPr>
          <a:xfrm>
            <a:off x="10914593" y="3502274"/>
            <a:ext cx="1407354" cy="80021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it-IT" dirty="0"/>
              <a:t>Private IP</a:t>
            </a:r>
          </a:p>
          <a:p>
            <a:pPr lvl="1" algn="ctr"/>
            <a:r>
              <a:rPr lang="it-IT" dirty="0"/>
              <a:t> «DIP»</a:t>
            </a:r>
          </a:p>
        </p:txBody>
      </p:sp>
    </p:spTree>
    <p:extLst>
      <p:ext uri="{BB962C8B-B14F-4D97-AF65-F5344CB8AC3E}">
        <p14:creationId xmlns:p14="http://schemas.microsoft.com/office/powerpoint/2010/main" val="17234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Site-2-Site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IPSec tunnels to on-</a:t>
            </a:r>
            <a:r>
              <a:rPr lang="en-US" noProof="0" dirty="0" err="1"/>
              <a:t>prem</a:t>
            </a:r>
            <a:r>
              <a:rPr lang="en-US" noProof="0" dirty="0"/>
              <a:t> networks</a:t>
            </a:r>
          </a:p>
        </p:txBody>
      </p:sp>
      <p:sp>
        <p:nvSpPr>
          <p:cNvPr id="54" name="Rectangle 53"/>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VPN</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5" name="Rectangle 54"/>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Local Network Gateway</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IP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range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10.1.0.0/16</a:t>
            </a:r>
          </a:p>
          <a:p>
            <a:pPr marL="285750" marR="0" lvl="0" indent="-285750" defTabSz="932472" eaLnBrk="1" fontAlgn="base" latinLnBrk="0" hangingPunct="1">
              <a:lnSpc>
                <a:spcPct val="100000"/>
              </a:lnSpc>
              <a:spcBef>
                <a:spcPct val="0"/>
              </a:spcBef>
              <a:spcAft>
                <a:spcPct val="0"/>
              </a:spcAft>
              <a:buClrTx/>
              <a:buSzTx/>
              <a:buFontTx/>
              <a:buChar char="-"/>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VPN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peer</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1.2.3.4</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 name="Cylinder 3"/>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 name="Rectangle 11"/>
          <p:cNvSpPr/>
          <p:nvPr/>
        </p:nvSpPr>
        <p:spPr bwMode="auto">
          <a:xfrm>
            <a:off x="1570037" y="1864921"/>
            <a:ext cx="8169076" cy="183231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exampleConn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AzureRmVirtualNetworkGatewayConnection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MYIPSECCONN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-VirtualNetworkGateway1 $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-LocalNetworkGateway2 $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exampleLocalGW</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ConnectionType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IPsec</a:t>
            </a:r>
            <a:endParaRPr kumimoji="0" lang="en-US" sz="1600" b="0" i="0" u="none" strike="noStrike" kern="0" cap="none" spc="0" normalizeH="0" baseline="0" noProof="0" dirty="0">
              <a:ln>
                <a:noFill/>
              </a:ln>
              <a:solidFill>
                <a:schemeClr val="bg1"/>
              </a:solidFill>
              <a:effectLst/>
              <a:uLnTx/>
              <a:uFillTx/>
            </a:endParaRPr>
          </a:p>
        </p:txBody>
      </p:sp>
      <p:cxnSp>
        <p:nvCxnSpPr>
          <p:cNvPr id="3" name="Straight Arrow Connector 2"/>
          <p:cNvCxnSpPr>
            <a:cxnSpLocks/>
          </p:cNvCxnSpPr>
          <p:nvPr/>
        </p:nvCxnSpPr>
        <p:spPr>
          <a:xfrm>
            <a:off x="5842106" y="3203096"/>
            <a:ext cx="376132" cy="1056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ExpressRoute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Dedicated connections to on-</a:t>
            </a:r>
            <a:r>
              <a:rPr lang="en-US" noProof="0" dirty="0" err="1"/>
              <a:t>prem</a:t>
            </a:r>
            <a:r>
              <a:rPr lang="en-US" noProof="0" dirty="0"/>
              <a:t> networks</a:t>
            </a:r>
          </a:p>
        </p:txBody>
      </p:sp>
      <p:sp>
        <p:nvSpPr>
          <p:cNvPr id="60" name="Rectangle 59"/>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ExpressRoute</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ExpressRoute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circuit</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404740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ExpressRoute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Dedicated connections to on-</a:t>
            </a:r>
            <a:r>
              <a:rPr lang="en-US" noProof="0" dirty="0" err="1"/>
              <a:t>prem</a:t>
            </a:r>
            <a:r>
              <a:rPr lang="en-US" noProof="0" dirty="0"/>
              <a:t> networks</a:t>
            </a:r>
          </a:p>
        </p:txBody>
      </p:sp>
      <p:sp>
        <p:nvSpPr>
          <p:cNvPr id="60" name="Rectangle 59"/>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ExpressRoute</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ExpressRoute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circuit</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3992763" y="1028409"/>
            <a:ext cx="8169076" cy="438907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Provision public IP address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exampleIp</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AzureRmPublicIpAddress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MYGWPUBIP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AllocationMethod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Dynamic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Get Gateway Subnet</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exampleSubnet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MYVNET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AzureRmVirtualNetworkSubnetConfig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GatewaySubnet</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Define IP Configuration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MYGWIPCONFIG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PublicIpAddressId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exampleIp.Id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SubnetId</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exampleSubnet.Id</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Provision gateway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exampleERGw</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MYERGW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IpConfigurations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exampleGwIpConfig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ExpressRoute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GatewaySku</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Standard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p:txBody>
      </p:sp>
      <p:cxnSp>
        <p:nvCxnSpPr>
          <p:cNvPr id="3" name="Straight Arrow Connector 2"/>
          <p:cNvCxnSpPr>
            <a:stCxn id="8" idx="1"/>
          </p:cNvCxnSpPr>
          <p:nvPr/>
        </p:nvCxnSpPr>
        <p:spPr>
          <a:xfrm flipH="1">
            <a:off x="2652116" y="3222945"/>
            <a:ext cx="1340647" cy="6400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3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Configuring ExpressRoute connections (ARM)</a:t>
            </a:r>
          </a:p>
        </p:txBody>
      </p:sp>
      <p:sp>
        <p:nvSpPr>
          <p:cNvPr id="6" name="Text Placeholder 5"/>
          <p:cNvSpPr>
            <a:spLocks noGrp="1"/>
          </p:cNvSpPr>
          <p:nvPr>
            <p:ph type="body" sz="quarter" idx="10"/>
          </p:nvPr>
        </p:nvSpPr>
        <p:spPr>
          <a:xfrm>
            <a:off x="274638" y="1212850"/>
            <a:ext cx="11887200" cy="738664"/>
          </a:xfrm>
        </p:spPr>
        <p:txBody>
          <a:bodyPr/>
          <a:lstStyle/>
          <a:p>
            <a:r>
              <a:rPr lang="en-US" noProof="0" dirty="0"/>
              <a:t>Dedicated connections to on-</a:t>
            </a:r>
            <a:r>
              <a:rPr lang="en-US" noProof="0" dirty="0" err="1"/>
              <a:t>prem</a:t>
            </a:r>
            <a:r>
              <a:rPr lang="en-US" noProof="0" dirty="0"/>
              <a:t> networks</a:t>
            </a:r>
          </a:p>
        </p:txBody>
      </p:sp>
      <p:sp>
        <p:nvSpPr>
          <p:cNvPr id="60" name="Rectangle 59"/>
          <p:cNvSpPr/>
          <p:nvPr/>
        </p:nvSpPr>
        <p:spPr bwMode="auto">
          <a:xfrm>
            <a:off x="1468536" y="4000176"/>
            <a:ext cx="2285975" cy="1188707"/>
          </a:xfrm>
          <a:prstGeom prst="rect">
            <a:avLst/>
          </a:prstGeom>
          <a:solidFill>
            <a:schemeClr val="accent2"/>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Virtual Network Gateway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Type</a:t>
            </a: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 = ExpressRoute</a:t>
            </a: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8783656" y="4000176"/>
            <a:ext cx="2285975" cy="1188707"/>
          </a:xfrm>
          <a:prstGeom prst="rect">
            <a:avLst/>
          </a:prstGeom>
          <a:solidFill>
            <a:schemeClr val="accent3"/>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rPr>
              <a:t>ExpressRoute </a:t>
            </a:r>
            <a:r>
              <a:rPr kumimoji="0" lang="it-IT" sz="1400" b="0" i="0" u="none" strike="noStrike" kern="0" cap="none" spc="0" normalizeH="0" baseline="0" noProof="0" dirty="0" err="1">
                <a:ln>
                  <a:noFill/>
                </a:ln>
                <a:gradFill>
                  <a:gsLst>
                    <a:gs pos="5439">
                      <a:srgbClr val="F8F8F8"/>
                    </a:gs>
                    <a:gs pos="10000">
                      <a:srgbClr val="F8F8F8"/>
                    </a:gs>
                  </a:gsLst>
                  <a:lin ang="5400000" scaled="0"/>
                </a:gradFill>
                <a:effectLst/>
                <a:uLnTx/>
                <a:uFillTx/>
              </a:rPr>
              <a:t>circuit</a:t>
            </a:r>
            <a:endParaRPr kumimoji="0" lang="it-IT"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Cylinder 61"/>
          <p:cNvSpPr/>
          <p:nvPr/>
        </p:nvSpPr>
        <p:spPr bwMode="auto">
          <a:xfrm rot="5400000">
            <a:off x="6012499" y="2239976"/>
            <a:ext cx="548634" cy="4709108"/>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it-IT" sz="2000" b="0" i="0" u="none" strike="noStrike" kern="0" cap="none" spc="0" normalizeH="0" baseline="0" noProof="0" dirty="0">
                <a:ln>
                  <a:noFill/>
                </a:ln>
                <a:gradFill>
                  <a:gsLst>
                    <a:gs pos="5439">
                      <a:srgbClr val="F8F8F8"/>
                    </a:gs>
                    <a:gs pos="10000">
                      <a:srgbClr val="F8F8F8"/>
                    </a:gs>
                  </a:gsLst>
                  <a:lin ang="5400000" scaled="0"/>
                </a:gradFill>
                <a:effectLst/>
                <a:uLnTx/>
                <a:uFillTx/>
              </a:rPr>
              <a:t>Connection</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 name="Rectangle 7"/>
          <p:cNvSpPr/>
          <p:nvPr/>
        </p:nvSpPr>
        <p:spPr bwMode="auto">
          <a:xfrm>
            <a:off x="1757567" y="295273"/>
            <a:ext cx="8169076" cy="347630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Get ER circuit</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$circuit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AzureRmExpressRouteCircuit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MyCircuit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a:t>
            </a:r>
          </a:p>
          <a:p>
            <a:pPr marL="0" marR="0" lvl="0" indent="0" defTabSz="932472" eaLnBrk="1" fontAlgn="base" latinLnBrk="0" hangingPunct="1">
              <a:lnSpc>
                <a:spcPct val="100000"/>
              </a:lnSpc>
              <a:spcBef>
                <a:spcPct val="0"/>
              </a:spcBef>
              <a:spcAft>
                <a:spcPct val="0"/>
              </a:spcAft>
              <a:buClrTx/>
              <a:buSzTx/>
              <a:buFontTx/>
              <a:buNone/>
              <a:tabLst/>
              <a:defRPr/>
            </a:pPr>
            <a:endPar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it-IT"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Get</a:t>
            </a: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ER gateway</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gw</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 Get-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“MYERGW"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a:t>
            </a:r>
          </a:p>
          <a:p>
            <a:pPr marL="0" marR="0" lvl="0" indent="0" defTabSz="932472" eaLnBrk="1" fontAlgn="base" latinLnBrk="0" hangingPunct="1">
              <a:lnSpc>
                <a:spcPct val="100000"/>
              </a:lnSpc>
              <a:spcBef>
                <a:spcPct val="0"/>
              </a:spcBef>
              <a:spcAft>
                <a:spcPct val="0"/>
              </a:spcAft>
              <a:buClrTx/>
              <a:buSzTx/>
              <a:buFontTx/>
              <a:buNone/>
              <a:tabLst/>
              <a:defRPr/>
            </a:pPr>
            <a:endPar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it-IT"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Link VNet to ER circuit</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$connection = New-</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AzureRmVirtualNetworkGatewayConnection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ERConnection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ResourceGroupName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"MYRG" -Location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northeurope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-VirtualNetworkGateway1 $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gw</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24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PeerId</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24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circuit.Id</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24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ConnectionType</a:t>
            </a:r>
            <a:r>
              <a:rPr kumimoji="0" lang="en-US" sz="24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ExpressRoute</a:t>
            </a:r>
            <a:endParaRPr kumimoji="0" lang="en-US" sz="1600" b="1" i="0" u="none" strike="noStrike" kern="0" cap="none" spc="0" normalizeH="0" baseline="0" noProof="0" dirty="0">
              <a:ln>
                <a:noFill/>
              </a:ln>
              <a:solidFill>
                <a:schemeClr val="bg1"/>
              </a:solidFill>
              <a:effectLst/>
              <a:uLnTx/>
              <a:uFillTx/>
            </a:endParaRPr>
          </a:p>
        </p:txBody>
      </p:sp>
      <p:cxnSp>
        <p:nvCxnSpPr>
          <p:cNvPr id="9" name="Straight Arrow Connector 8"/>
          <p:cNvCxnSpPr>
            <a:stCxn id="8" idx="2"/>
          </p:cNvCxnSpPr>
          <p:nvPr/>
        </p:nvCxnSpPr>
        <p:spPr>
          <a:xfrm>
            <a:off x="5842105" y="3771578"/>
            <a:ext cx="376132" cy="4571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75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Active-Active VPN </a:t>
            </a:r>
            <a:r>
              <a:rPr lang="it-IT" dirty="0" err="1"/>
              <a:t>gateways</a:t>
            </a:r>
            <a:endParaRPr lang="en-US" dirty="0"/>
          </a:p>
        </p:txBody>
      </p:sp>
    </p:spTree>
    <p:extLst>
      <p:ext uri="{BB962C8B-B14F-4D97-AF65-F5344CB8AC3E}">
        <p14:creationId xmlns:p14="http://schemas.microsoft.com/office/powerpoint/2010/main" val="21665147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VPN Gateway redundancy</a:t>
            </a:r>
          </a:p>
        </p:txBody>
      </p:sp>
      <p:pic>
        <p:nvPicPr>
          <p:cNvPr id="4" name="Picture 3"/>
          <p:cNvPicPr>
            <a:picLocks noChangeAspect="1"/>
          </p:cNvPicPr>
          <p:nvPr/>
        </p:nvPicPr>
        <p:blipFill>
          <a:blip r:embed="rId2"/>
          <a:stretch>
            <a:fillRect/>
          </a:stretch>
        </p:blipFill>
        <p:spPr>
          <a:xfrm>
            <a:off x="443749" y="2125677"/>
            <a:ext cx="11551343" cy="3523159"/>
          </a:xfrm>
          <a:prstGeom prst="rect">
            <a:avLst/>
          </a:prstGeom>
        </p:spPr>
      </p:pic>
      <p:sp>
        <p:nvSpPr>
          <p:cNvPr id="5" name="Rectangle 4"/>
          <p:cNvSpPr/>
          <p:nvPr/>
        </p:nvSpPr>
        <p:spPr>
          <a:xfrm>
            <a:off x="1798637" y="6088062"/>
            <a:ext cx="9753600" cy="369332"/>
          </a:xfrm>
          <a:prstGeom prst="rect">
            <a:avLst/>
          </a:prstGeom>
        </p:spPr>
        <p:txBody>
          <a:bodyPr wrap="square">
            <a:spAutoFit/>
          </a:bodyPr>
          <a:lstStyle/>
          <a:p>
            <a:pPr algn="ctr"/>
            <a:r>
              <a:rPr lang="en-US" dirty="0">
                <a:hlinkClick r:id="rId3"/>
              </a:rPr>
              <a:t>https://docs.microsoft.com/en-us/azure/vpn-gateway/vpn-gateway-highlyavailable</a:t>
            </a:r>
            <a:r>
              <a:rPr lang="en-US" dirty="0"/>
              <a:t> </a:t>
            </a:r>
          </a:p>
        </p:txBody>
      </p:sp>
    </p:spTree>
    <p:extLst>
      <p:ext uri="{BB962C8B-B14F-4D97-AF65-F5344CB8AC3E}">
        <p14:creationId xmlns:p14="http://schemas.microsoft.com/office/powerpoint/2010/main" val="4213874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Redundant on-</a:t>
            </a:r>
            <a:r>
              <a:rPr lang="en-US" dirty="0" err="1"/>
              <a:t>prem</a:t>
            </a:r>
            <a:r>
              <a:rPr lang="en-US" dirty="0"/>
              <a:t> devices</a:t>
            </a:r>
          </a:p>
        </p:txBody>
      </p:sp>
      <p:pic>
        <p:nvPicPr>
          <p:cNvPr id="3" name="Picture 2"/>
          <p:cNvPicPr>
            <a:picLocks noChangeAspect="1"/>
          </p:cNvPicPr>
          <p:nvPr/>
        </p:nvPicPr>
        <p:blipFill>
          <a:blip r:embed="rId2"/>
          <a:stretch>
            <a:fillRect/>
          </a:stretch>
        </p:blipFill>
        <p:spPr>
          <a:xfrm>
            <a:off x="1006214" y="2125677"/>
            <a:ext cx="10694772" cy="3244080"/>
          </a:xfrm>
          <a:prstGeom prst="rect">
            <a:avLst/>
          </a:prstGeom>
        </p:spPr>
      </p:pic>
      <p:sp>
        <p:nvSpPr>
          <p:cNvPr id="4" name="Rectangle 3"/>
          <p:cNvSpPr/>
          <p:nvPr/>
        </p:nvSpPr>
        <p:spPr>
          <a:xfrm>
            <a:off x="1798637" y="6088062"/>
            <a:ext cx="9753600" cy="369332"/>
          </a:xfrm>
          <a:prstGeom prst="rect">
            <a:avLst/>
          </a:prstGeom>
        </p:spPr>
        <p:txBody>
          <a:bodyPr wrap="square">
            <a:spAutoFit/>
          </a:bodyPr>
          <a:lstStyle/>
          <a:p>
            <a:pPr algn="ctr"/>
            <a:r>
              <a:rPr lang="en-US" dirty="0">
                <a:hlinkClick r:id="rId3"/>
              </a:rPr>
              <a:t>https://docs.microsoft.com/en-us/azure/vpn-gateway/vpn-gateway-highlyavailable</a:t>
            </a:r>
            <a:r>
              <a:rPr lang="en-US" dirty="0"/>
              <a:t> </a:t>
            </a:r>
          </a:p>
        </p:txBody>
      </p:sp>
    </p:spTree>
    <p:extLst>
      <p:ext uri="{BB962C8B-B14F-4D97-AF65-F5344CB8AC3E}">
        <p14:creationId xmlns:p14="http://schemas.microsoft.com/office/powerpoint/2010/main" val="81768591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Active-active VPN gateway</a:t>
            </a:r>
          </a:p>
        </p:txBody>
      </p:sp>
      <p:pic>
        <p:nvPicPr>
          <p:cNvPr id="4" name="Picture 3"/>
          <p:cNvPicPr>
            <a:picLocks noChangeAspect="1"/>
          </p:cNvPicPr>
          <p:nvPr/>
        </p:nvPicPr>
        <p:blipFill>
          <a:blip r:embed="rId2"/>
          <a:stretch>
            <a:fillRect/>
          </a:stretch>
        </p:blipFill>
        <p:spPr>
          <a:xfrm>
            <a:off x="640457" y="1394165"/>
            <a:ext cx="10493001" cy="3200365"/>
          </a:xfrm>
          <a:prstGeom prst="rect">
            <a:avLst/>
          </a:prstGeom>
        </p:spPr>
      </p:pic>
      <p:sp>
        <p:nvSpPr>
          <p:cNvPr id="5" name="Rectangle 4"/>
          <p:cNvSpPr/>
          <p:nvPr/>
        </p:nvSpPr>
        <p:spPr>
          <a:xfrm>
            <a:off x="1798637" y="6088062"/>
            <a:ext cx="9753600" cy="369332"/>
          </a:xfrm>
          <a:prstGeom prst="rect">
            <a:avLst/>
          </a:prstGeom>
        </p:spPr>
        <p:txBody>
          <a:bodyPr wrap="square">
            <a:spAutoFit/>
          </a:bodyPr>
          <a:lstStyle/>
          <a:p>
            <a:pPr algn="ctr"/>
            <a:r>
              <a:rPr lang="en-US" dirty="0">
                <a:hlinkClick r:id="rId3"/>
              </a:rPr>
              <a:t>https://docs.microsoft.com/en-us/azure/vpn-gateway/vpn-gateway-highlyavailable</a:t>
            </a:r>
            <a:r>
              <a:rPr lang="en-US" dirty="0"/>
              <a:t> </a:t>
            </a:r>
          </a:p>
        </p:txBody>
      </p:sp>
    </p:spTree>
    <p:extLst>
      <p:ext uri="{BB962C8B-B14F-4D97-AF65-F5344CB8AC3E}">
        <p14:creationId xmlns:p14="http://schemas.microsoft.com/office/powerpoint/2010/main" val="231764090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Active-active VPN gateway</a:t>
            </a:r>
          </a:p>
        </p:txBody>
      </p:sp>
      <p:pic>
        <p:nvPicPr>
          <p:cNvPr id="4" name="Picture 3"/>
          <p:cNvPicPr>
            <a:picLocks noChangeAspect="1"/>
          </p:cNvPicPr>
          <p:nvPr/>
        </p:nvPicPr>
        <p:blipFill>
          <a:blip r:embed="rId2"/>
          <a:stretch>
            <a:fillRect/>
          </a:stretch>
        </p:blipFill>
        <p:spPr>
          <a:xfrm>
            <a:off x="640457" y="1394165"/>
            <a:ext cx="10493001" cy="3200365"/>
          </a:xfrm>
          <a:prstGeom prst="rect">
            <a:avLst/>
          </a:prstGeom>
        </p:spPr>
      </p:pic>
      <p:sp>
        <p:nvSpPr>
          <p:cNvPr id="5" name="TextBox 4"/>
          <p:cNvSpPr txBox="1"/>
          <p:nvPr/>
        </p:nvSpPr>
        <p:spPr>
          <a:xfrm>
            <a:off x="640457" y="4868847"/>
            <a:ext cx="10493001" cy="1932837"/>
          </a:xfrm>
          <a:prstGeom prst="rect">
            <a:avLst/>
          </a:prstGeom>
          <a:noFill/>
          <a:ln>
            <a:solidFill>
              <a:srgbClr val="505050"/>
            </a:solidFill>
          </a:ln>
        </p:spPr>
        <p:txBody>
          <a:bodyPr wrap="square" lIns="182880" tIns="146304" rIns="182880" bIns="146304" rtlCol="0">
            <a:spAutoFit/>
          </a:bodyPr>
          <a:lstStyle/>
          <a:p>
            <a:pPr>
              <a:lnSpc>
                <a:spcPct val="90000"/>
              </a:lnSpc>
              <a:spcAft>
                <a:spcPts val="600"/>
              </a:spcAft>
            </a:pPr>
            <a:r>
              <a:rPr lang="en-US" sz="2400" dirty="0"/>
              <a:t> </a:t>
            </a:r>
            <a:r>
              <a:rPr lang="en-US" dirty="0"/>
              <a:t>$</a:t>
            </a:r>
            <a:r>
              <a:rPr lang="en-US" dirty="0" err="1"/>
              <a:t>vng</a:t>
            </a:r>
            <a:r>
              <a:rPr lang="en-US" dirty="0"/>
              <a:t> = New-</a:t>
            </a:r>
            <a:r>
              <a:rPr lang="en-US" dirty="0" err="1"/>
              <a:t>AzureRmVirtualNetworkGateway</a:t>
            </a:r>
            <a:r>
              <a:rPr lang="en-US" dirty="0"/>
              <a:t> </a:t>
            </a:r>
          </a:p>
          <a:p>
            <a:pPr>
              <a:lnSpc>
                <a:spcPct val="90000"/>
              </a:lnSpc>
              <a:spcAft>
                <a:spcPts val="600"/>
              </a:spcAft>
            </a:pPr>
            <a:r>
              <a:rPr lang="en-US" dirty="0"/>
              <a:t>	-Name CLOUD-VPN-GW -</a:t>
            </a:r>
            <a:r>
              <a:rPr lang="en-US" dirty="0" err="1"/>
              <a:t>ResourceGroupName</a:t>
            </a:r>
            <a:r>
              <a:rPr lang="en-US" dirty="0"/>
              <a:t> IPSEC </a:t>
            </a:r>
          </a:p>
          <a:p>
            <a:pPr>
              <a:lnSpc>
                <a:spcPct val="90000"/>
              </a:lnSpc>
              <a:spcAft>
                <a:spcPts val="600"/>
              </a:spcAft>
            </a:pPr>
            <a:r>
              <a:rPr lang="en-US" dirty="0"/>
              <a:t>	-Location </a:t>
            </a:r>
            <a:r>
              <a:rPr lang="en-US" dirty="0" err="1"/>
              <a:t>northeurope</a:t>
            </a:r>
            <a:r>
              <a:rPr lang="en-US" dirty="0"/>
              <a:t> -</a:t>
            </a:r>
            <a:r>
              <a:rPr lang="en-US" dirty="0" err="1"/>
              <a:t>IpConfigurations</a:t>
            </a:r>
            <a:r>
              <a:rPr lang="en-US" dirty="0"/>
              <a:t> $gwipcfg1,$gwipcfg2 </a:t>
            </a:r>
          </a:p>
          <a:p>
            <a:pPr>
              <a:lnSpc>
                <a:spcPct val="90000"/>
              </a:lnSpc>
              <a:spcAft>
                <a:spcPts val="600"/>
              </a:spcAft>
            </a:pPr>
            <a:r>
              <a:rPr lang="en-US" dirty="0"/>
              <a:t>	-</a:t>
            </a:r>
            <a:r>
              <a:rPr lang="en-US" dirty="0" err="1"/>
              <a:t>GatewayType</a:t>
            </a:r>
            <a:r>
              <a:rPr lang="en-US" dirty="0"/>
              <a:t> </a:t>
            </a:r>
            <a:r>
              <a:rPr lang="en-US" dirty="0" err="1"/>
              <a:t>Vpn</a:t>
            </a:r>
            <a:r>
              <a:rPr lang="en-US" dirty="0"/>
              <a:t> -</a:t>
            </a:r>
            <a:r>
              <a:rPr lang="en-US" dirty="0" err="1"/>
              <a:t>VpnType</a:t>
            </a:r>
            <a:r>
              <a:rPr lang="en-US" dirty="0"/>
              <a:t> </a:t>
            </a:r>
            <a:r>
              <a:rPr lang="en-US" dirty="0" err="1"/>
              <a:t>RouteBased</a:t>
            </a:r>
            <a:r>
              <a:rPr lang="en-US" dirty="0"/>
              <a:t> -</a:t>
            </a:r>
            <a:r>
              <a:rPr lang="en-US" dirty="0" err="1"/>
              <a:t>GatewaySku</a:t>
            </a:r>
            <a:r>
              <a:rPr lang="en-US" dirty="0"/>
              <a:t> </a:t>
            </a:r>
            <a:r>
              <a:rPr lang="en-US" dirty="0" err="1"/>
              <a:t>HighPerformance</a:t>
            </a:r>
            <a:r>
              <a:rPr lang="en-US" dirty="0"/>
              <a:t> </a:t>
            </a:r>
          </a:p>
          <a:p>
            <a:pPr>
              <a:lnSpc>
                <a:spcPct val="90000"/>
              </a:lnSpc>
              <a:spcAft>
                <a:spcPts val="600"/>
              </a:spcAft>
            </a:pPr>
            <a:r>
              <a:rPr lang="en-US" dirty="0"/>
              <a:t>	-</a:t>
            </a:r>
            <a:r>
              <a:rPr lang="en-US" dirty="0" err="1"/>
              <a:t>EnableActiveActiveFeature</a:t>
            </a:r>
            <a:r>
              <a:rPr lang="en-US" dirty="0"/>
              <a:t> -</a:t>
            </a:r>
            <a:r>
              <a:rPr lang="en-US" dirty="0" err="1"/>
              <a:t>Asn</a:t>
            </a:r>
            <a:r>
              <a:rPr lang="en-US" dirty="0"/>
              <a:t> 65003 </a:t>
            </a:r>
          </a:p>
        </p:txBody>
      </p:sp>
      <p:sp>
        <p:nvSpPr>
          <p:cNvPr id="6" name="Oval 5"/>
          <p:cNvSpPr/>
          <p:nvPr/>
        </p:nvSpPr>
        <p:spPr bwMode="auto">
          <a:xfrm>
            <a:off x="7315505" y="5874676"/>
            <a:ext cx="1828780" cy="640072"/>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Oval 6"/>
          <p:cNvSpPr/>
          <p:nvPr/>
        </p:nvSpPr>
        <p:spPr bwMode="auto">
          <a:xfrm>
            <a:off x="1646287" y="6253051"/>
            <a:ext cx="2926048" cy="536015"/>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9803179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Active-active VPN gateway, redundant on-</a:t>
            </a:r>
            <a:r>
              <a:rPr lang="en-US" dirty="0" err="1"/>
              <a:t>prem</a:t>
            </a:r>
            <a:r>
              <a:rPr lang="en-US" dirty="0"/>
              <a:t> devices</a:t>
            </a:r>
          </a:p>
        </p:txBody>
      </p:sp>
      <p:pic>
        <p:nvPicPr>
          <p:cNvPr id="3" name="Picture 2"/>
          <p:cNvPicPr>
            <a:picLocks noChangeAspect="1"/>
          </p:cNvPicPr>
          <p:nvPr/>
        </p:nvPicPr>
        <p:blipFill>
          <a:blip r:embed="rId2"/>
          <a:stretch>
            <a:fillRect/>
          </a:stretch>
        </p:blipFill>
        <p:spPr>
          <a:xfrm>
            <a:off x="731897" y="2308555"/>
            <a:ext cx="11092601" cy="3383243"/>
          </a:xfrm>
          <a:prstGeom prst="rect">
            <a:avLst/>
          </a:prstGeom>
        </p:spPr>
      </p:pic>
      <p:sp>
        <p:nvSpPr>
          <p:cNvPr id="4" name="Rectangle 3"/>
          <p:cNvSpPr/>
          <p:nvPr/>
        </p:nvSpPr>
        <p:spPr>
          <a:xfrm>
            <a:off x="1798637" y="6088062"/>
            <a:ext cx="9753600" cy="369332"/>
          </a:xfrm>
          <a:prstGeom prst="rect">
            <a:avLst/>
          </a:prstGeom>
        </p:spPr>
        <p:txBody>
          <a:bodyPr wrap="square">
            <a:spAutoFit/>
          </a:bodyPr>
          <a:lstStyle/>
          <a:p>
            <a:pPr algn="ctr"/>
            <a:r>
              <a:rPr lang="en-US" dirty="0">
                <a:hlinkClick r:id="rId3"/>
              </a:rPr>
              <a:t>https://docs.microsoft.com/en-us/azure/vpn-gateway/vpn-gateway-highlyavailable</a:t>
            </a:r>
            <a:r>
              <a:rPr lang="en-US" dirty="0"/>
              <a:t> </a:t>
            </a:r>
          </a:p>
        </p:txBody>
      </p:sp>
    </p:spTree>
    <p:extLst>
      <p:ext uri="{BB962C8B-B14F-4D97-AF65-F5344CB8AC3E}">
        <p14:creationId xmlns:p14="http://schemas.microsoft.com/office/powerpoint/2010/main" val="2094516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Network Interface</a:t>
            </a:r>
            <a:endParaRPr lang="en-US" dirty="0"/>
          </a:p>
        </p:txBody>
      </p:sp>
      <p:sp>
        <p:nvSpPr>
          <p:cNvPr id="6" name="Text Placeholder 5"/>
          <p:cNvSpPr>
            <a:spLocks noGrp="1"/>
          </p:cNvSpPr>
          <p:nvPr>
            <p:ph type="body" sz="quarter" idx="10"/>
          </p:nvPr>
        </p:nvSpPr>
        <p:spPr>
          <a:xfrm>
            <a:off x="274638" y="1212850"/>
            <a:ext cx="11887200" cy="1415772"/>
          </a:xfrm>
        </p:spPr>
        <p:txBody>
          <a:bodyPr/>
          <a:lstStyle/>
          <a:p>
            <a:r>
              <a:rPr lang="it-IT" dirty="0"/>
              <a:t>Virtual NIC </a:t>
            </a:r>
            <a:r>
              <a:rPr lang="it-IT" dirty="0" err="1"/>
              <a:t>that</a:t>
            </a:r>
            <a:r>
              <a:rPr lang="it-IT" dirty="0"/>
              <a:t> </a:t>
            </a:r>
            <a:r>
              <a:rPr lang="it-IT" dirty="0" err="1"/>
              <a:t>connects</a:t>
            </a:r>
            <a:r>
              <a:rPr lang="it-IT" dirty="0"/>
              <a:t> a VM to a </a:t>
            </a:r>
            <a:r>
              <a:rPr lang="it-IT" dirty="0" err="1"/>
              <a:t>Subnet</a:t>
            </a:r>
            <a:endParaRPr lang="en-US" dirty="0"/>
          </a:p>
          <a:p>
            <a:pPr lvl="1"/>
            <a:r>
              <a:rPr lang="it-IT" dirty="0" err="1"/>
              <a:t>One</a:t>
            </a:r>
            <a:r>
              <a:rPr lang="it-IT" dirty="0"/>
              <a:t> private IP </a:t>
            </a:r>
            <a:r>
              <a:rPr lang="it-IT" dirty="0" err="1"/>
              <a:t>address</a:t>
            </a:r>
            <a:r>
              <a:rPr lang="it-IT" dirty="0"/>
              <a:t> (private == </a:t>
            </a:r>
            <a:r>
              <a:rPr lang="it-IT" dirty="0" err="1"/>
              <a:t>included</a:t>
            </a:r>
            <a:r>
              <a:rPr lang="it-IT" dirty="0"/>
              <a:t> in the </a:t>
            </a:r>
            <a:r>
              <a:rPr lang="it-IT" dirty="0" err="1"/>
              <a:t>subnet’s</a:t>
            </a:r>
            <a:r>
              <a:rPr lang="it-IT" dirty="0"/>
              <a:t> IP </a:t>
            </a:r>
            <a:r>
              <a:rPr lang="it-IT" dirty="0" err="1"/>
              <a:t>range</a:t>
            </a:r>
            <a:r>
              <a:rPr lang="it-IT" dirty="0"/>
              <a:t>, </a:t>
            </a:r>
            <a:r>
              <a:rPr lang="it-IT" dirty="0" err="1"/>
              <a:t>not</a:t>
            </a:r>
            <a:r>
              <a:rPr lang="it-IT" dirty="0"/>
              <a:t> </a:t>
            </a:r>
            <a:r>
              <a:rPr lang="it-IT" dirty="0" err="1"/>
              <a:t>necessarily</a:t>
            </a:r>
            <a:r>
              <a:rPr lang="it-IT" dirty="0"/>
              <a:t> RFC1918)</a:t>
            </a:r>
          </a:p>
          <a:p>
            <a:pPr lvl="1"/>
            <a:r>
              <a:rPr lang="it-IT" dirty="0"/>
              <a:t>Private IP </a:t>
            </a:r>
            <a:r>
              <a:rPr lang="it-IT" dirty="0" err="1"/>
              <a:t>address</a:t>
            </a:r>
            <a:r>
              <a:rPr lang="it-IT" dirty="0"/>
              <a:t> </a:t>
            </a:r>
            <a:r>
              <a:rPr lang="it-IT" dirty="0" err="1"/>
              <a:t>always</a:t>
            </a:r>
            <a:r>
              <a:rPr lang="it-IT" dirty="0"/>
              <a:t> </a:t>
            </a:r>
            <a:r>
              <a:rPr lang="it-IT" dirty="0" err="1"/>
              <a:t>assigned</a:t>
            </a:r>
            <a:r>
              <a:rPr lang="it-IT" dirty="0"/>
              <a:t> via Azure DHCP</a:t>
            </a:r>
          </a:p>
        </p:txBody>
      </p:sp>
      <p:sp>
        <p:nvSpPr>
          <p:cNvPr id="23" name="Rectangle 22"/>
          <p:cNvSpPr/>
          <p:nvPr/>
        </p:nvSpPr>
        <p:spPr bwMode="auto">
          <a:xfrm>
            <a:off x="6218236" y="2724907"/>
            <a:ext cx="4480511" cy="2143940"/>
          </a:xfrm>
          <a:prstGeom prst="rect">
            <a:avLst/>
          </a:prstGeom>
          <a:solidFill>
            <a:schemeClr val="tx1"/>
          </a:solidFill>
          <a:ln w="3810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it-IT" sz="2400" dirty="0">
                <a:gradFill>
                  <a:gsLst>
                    <a:gs pos="5439">
                      <a:srgbClr val="F8F8F8"/>
                    </a:gs>
                    <a:gs pos="10000">
                      <a:srgbClr val="F8F8F8"/>
                    </a:gs>
                  </a:gsLst>
                  <a:lin ang="5400000" scaled="0"/>
                </a:gradFill>
              </a:rPr>
              <a:t>Virtual machine</a:t>
            </a:r>
          </a:p>
          <a:p>
            <a:pPr algn="ctr" defTabSz="932472" fontAlgn="base">
              <a:spcBef>
                <a:spcPct val="0"/>
              </a:spcBef>
              <a:spcAft>
                <a:spcPct val="0"/>
              </a:spcAft>
            </a:pPr>
            <a:endParaRPr lang="it-IT" sz="2400" dirty="0">
              <a:gradFill>
                <a:gsLst>
                  <a:gs pos="5439">
                    <a:srgbClr val="F8F8F8"/>
                  </a:gs>
                  <a:gs pos="10000">
                    <a:srgbClr val="F8F8F8"/>
                  </a:gs>
                </a:gsLst>
                <a:lin ang="5400000" scaled="0"/>
              </a:gradFill>
            </a:endParaRPr>
          </a:p>
          <a:p>
            <a:pPr algn="ctr" defTabSz="932472" fontAlgn="base">
              <a:spcBef>
                <a:spcPct val="0"/>
              </a:spcBef>
              <a:spcAft>
                <a:spcPct val="0"/>
              </a:spcAft>
            </a:pPr>
            <a:endParaRPr lang="it-IT" sz="2400" dirty="0">
              <a:gradFill>
                <a:gsLst>
                  <a:gs pos="5439">
                    <a:srgbClr val="F8F8F8"/>
                  </a:gs>
                  <a:gs pos="10000">
                    <a:srgbClr val="F8F8F8"/>
                  </a:gs>
                </a:gsLst>
                <a:lin ang="5400000" scaled="0"/>
              </a:gradFill>
            </a:endParaRPr>
          </a:p>
          <a:p>
            <a:pPr algn="ctr" defTabSz="932472" fontAlgn="base">
              <a:spcBef>
                <a:spcPct val="0"/>
              </a:spcBef>
              <a:spcAft>
                <a:spcPct val="0"/>
              </a:spcAft>
            </a:pPr>
            <a:endParaRPr lang="en-US" sz="2400" dirty="0">
              <a:gradFill>
                <a:gsLst>
                  <a:gs pos="5439">
                    <a:srgbClr val="F8F8F8"/>
                  </a:gs>
                  <a:gs pos="10000">
                    <a:srgbClr val="F8F8F8"/>
                  </a:gs>
                </a:gsLst>
                <a:lin ang="5400000" scaled="0"/>
              </a:gradFill>
            </a:endParaRPr>
          </a:p>
        </p:txBody>
      </p:sp>
      <p:sp>
        <p:nvSpPr>
          <p:cNvPr id="5" name="Rectangle 4"/>
          <p:cNvSpPr/>
          <p:nvPr/>
        </p:nvSpPr>
        <p:spPr bwMode="auto">
          <a:xfrm>
            <a:off x="8321334" y="3867864"/>
            <a:ext cx="2560293" cy="21232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it-IT" sz="1600" dirty="0">
                <a:gradFill>
                  <a:gsLst>
                    <a:gs pos="5439">
                      <a:srgbClr val="F8F8F8"/>
                    </a:gs>
                    <a:gs pos="10000">
                      <a:srgbClr val="F8F8F8"/>
                    </a:gs>
                  </a:gsLst>
                  <a:lin ang="5400000" scaled="0"/>
                </a:gradFill>
              </a:rPr>
              <a:t>NIC</a:t>
            </a:r>
          </a:p>
          <a:p>
            <a:pPr algn="ctr" defTabSz="932472" fontAlgn="base">
              <a:spcBef>
                <a:spcPct val="0"/>
              </a:spcBef>
              <a:spcAft>
                <a:spcPct val="0"/>
              </a:spcAft>
            </a:pPr>
            <a:r>
              <a:rPr lang="it-IT" sz="1400" dirty="0" err="1">
                <a:gradFill>
                  <a:gsLst>
                    <a:gs pos="5439">
                      <a:srgbClr val="F8F8F8"/>
                    </a:gs>
                    <a:gs pos="10000">
                      <a:srgbClr val="F8F8F8"/>
                    </a:gs>
                  </a:gsLst>
                  <a:lin ang="5400000" scaled="0"/>
                </a:gradFill>
              </a:rPr>
              <a:t>Assignment</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static</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dynamic</a:t>
            </a:r>
            <a:endParaRPr lang="it-IT" sz="14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400" dirty="0">
                <a:gradFill>
                  <a:gsLst>
                    <a:gs pos="5439">
                      <a:srgbClr val="F8F8F8"/>
                    </a:gs>
                    <a:gs pos="10000">
                      <a:srgbClr val="F8F8F8"/>
                    </a:gs>
                  </a:gsLst>
                  <a:lin ang="5400000" scaled="0"/>
                </a:gradFill>
              </a:rPr>
              <a:t>IP </a:t>
            </a:r>
            <a:r>
              <a:rPr lang="it-IT" sz="1400" dirty="0" err="1">
                <a:gradFill>
                  <a:gsLst>
                    <a:gs pos="5439">
                      <a:srgbClr val="F8F8F8"/>
                    </a:gs>
                    <a:gs pos="10000">
                      <a:srgbClr val="F8F8F8"/>
                    </a:gs>
                  </a:gsLst>
                  <a:lin ang="5400000" scaled="0"/>
                </a:gradFill>
              </a:rPr>
              <a:t>Forwarding</a:t>
            </a:r>
            <a:r>
              <a:rPr lang="it-IT" sz="1400" dirty="0">
                <a:gradFill>
                  <a:gsLst>
                    <a:gs pos="5439">
                      <a:srgbClr val="F8F8F8"/>
                    </a:gs>
                    <a:gs pos="10000">
                      <a:srgbClr val="F8F8F8"/>
                    </a:gs>
                  </a:gsLst>
                  <a:lin ang="5400000" scaled="0"/>
                </a:gradFill>
              </a:rPr>
              <a:t>=yes/no</a:t>
            </a:r>
          </a:p>
          <a:p>
            <a:pPr algn="ctr" defTabSz="932472" fontAlgn="base">
              <a:spcBef>
                <a:spcPct val="0"/>
              </a:spcBef>
              <a:spcAft>
                <a:spcPct val="0"/>
              </a:spcAft>
            </a:pPr>
            <a:r>
              <a:rPr lang="it-IT" sz="1400" dirty="0">
                <a:gradFill>
                  <a:gsLst>
                    <a:gs pos="5439">
                      <a:srgbClr val="F8F8F8"/>
                    </a:gs>
                    <a:gs pos="10000">
                      <a:srgbClr val="F8F8F8"/>
                    </a:gs>
                  </a:gsLst>
                  <a:lin ang="5400000" scaled="0"/>
                </a:gradFill>
              </a:rPr>
              <a:t>Public IP=&lt;public IP&gt;</a:t>
            </a:r>
          </a:p>
          <a:p>
            <a:pPr algn="ctr" defTabSz="932472" fontAlgn="base">
              <a:spcBef>
                <a:spcPct val="0"/>
              </a:spcBef>
              <a:spcAft>
                <a:spcPct val="0"/>
              </a:spcAft>
            </a:pPr>
            <a:endParaRPr lang="it-IT" sz="14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400" dirty="0" err="1">
                <a:gradFill>
                  <a:gsLst>
                    <a:gs pos="5439">
                      <a:srgbClr val="F8F8F8"/>
                    </a:gs>
                    <a:gs pos="10000">
                      <a:srgbClr val="F8F8F8"/>
                    </a:gs>
                  </a:gsLst>
                  <a:lin ang="5400000" scaled="0"/>
                </a:gradFill>
              </a:rPr>
              <a:t>Assignment</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static</a:t>
            </a:r>
            <a:r>
              <a:rPr lang="it-IT" sz="1400" dirty="0">
                <a:gradFill>
                  <a:gsLst>
                    <a:gs pos="5439">
                      <a:srgbClr val="F8F8F8"/>
                    </a:gs>
                    <a:gs pos="10000">
                      <a:srgbClr val="F8F8F8"/>
                    </a:gs>
                  </a:gsLst>
                  <a:lin ang="5400000" scaled="0"/>
                </a:gradFill>
              </a:rPr>
              <a:t>/</a:t>
            </a:r>
            <a:r>
              <a:rPr lang="it-IT" sz="1400" dirty="0" err="1">
                <a:gradFill>
                  <a:gsLst>
                    <a:gs pos="5439">
                      <a:srgbClr val="F8F8F8"/>
                    </a:gs>
                    <a:gs pos="10000">
                      <a:srgbClr val="F8F8F8"/>
                    </a:gs>
                  </a:gsLst>
                  <a:lin ang="5400000" scaled="0"/>
                </a:gradFill>
              </a:rPr>
              <a:t>dynamic</a:t>
            </a:r>
            <a:endParaRPr lang="it-IT" sz="1400" dirty="0">
              <a:gradFill>
                <a:gsLst>
                  <a:gs pos="5439">
                    <a:srgbClr val="F8F8F8"/>
                  </a:gs>
                  <a:gs pos="10000">
                    <a:srgbClr val="F8F8F8"/>
                  </a:gs>
                </a:gsLst>
                <a:lin ang="5400000" scaled="0"/>
              </a:gradFill>
            </a:endParaRPr>
          </a:p>
          <a:p>
            <a:pPr algn="ctr" defTabSz="932472" fontAlgn="base">
              <a:spcBef>
                <a:spcPct val="0"/>
              </a:spcBef>
              <a:spcAft>
                <a:spcPct val="0"/>
              </a:spcAft>
            </a:pPr>
            <a:r>
              <a:rPr lang="it-IT" sz="1400" dirty="0">
                <a:gradFill>
                  <a:gsLst>
                    <a:gs pos="5439">
                      <a:srgbClr val="F8F8F8"/>
                    </a:gs>
                    <a:gs pos="10000">
                      <a:srgbClr val="F8F8F8"/>
                    </a:gs>
                  </a:gsLst>
                  <a:lin ang="5400000" scaled="0"/>
                </a:gradFill>
              </a:rPr>
              <a:t>IP </a:t>
            </a:r>
            <a:r>
              <a:rPr lang="it-IT" sz="1400" dirty="0" err="1">
                <a:gradFill>
                  <a:gsLst>
                    <a:gs pos="5439">
                      <a:srgbClr val="F8F8F8"/>
                    </a:gs>
                    <a:gs pos="10000">
                      <a:srgbClr val="F8F8F8"/>
                    </a:gs>
                  </a:gsLst>
                  <a:lin ang="5400000" scaled="0"/>
                </a:gradFill>
              </a:rPr>
              <a:t>Forwarding</a:t>
            </a:r>
            <a:r>
              <a:rPr lang="it-IT" sz="1400" dirty="0">
                <a:gradFill>
                  <a:gsLst>
                    <a:gs pos="5439">
                      <a:srgbClr val="F8F8F8"/>
                    </a:gs>
                    <a:gs pos="10000">
                      <a:srgbClr val="F8F8F8"/>
                    </a:gs>
                  </a:gsLst>
                  <a:lin ang="5400000" scaled="0"/>
                </a:gradFill>
              </a:rPr>
              <a:t>=yes/no</a:t>
            </a:r>
          </a:p>
          <a:p>
            <a:pPr algn="ctr" defTabSz="932472" fontAlgn="base">
              <a:spcBef>
                <a:spcPct val="0"/>
              </a:spcBef>
              <a:spcAft>
                <a:spcPct val="0"/>
              </a:spcAft>
            </a:pPr>
            <a:r>
              <a:rPr lang="it-IT" sz="1400" dirty="0">
                <a:gradFill>
                  <a:gsLst>
                    <a:gs pos="5439">
                      <a:srgbClr val="F8F8F8"/>
                    </a:gs>
                    <a:gs pos="10000">
                      <a:srgbClr val="F8F8F8"/>
                    </a:gs>
                  </a:gsLst>
                  <a:lin ang="5400000" scaled="0"/>
                </a:gradFill>
              </a:rPr>
              <a:t>Public IP=&lt;public IP&gt;</a:t>
            </a:r>
          </a:p>
          <a:p>
            <a:pPr algn="ctr" defTabSz="932472" fontAlgn="base">
              <a:spcBef>
                <a:spcPct val="0"/>
              </a:spcBef>
              <a:spcAft>
                <a:spcPct val="0"/>
              </a:spcAft>
            </a:pPr>
            <a:endParaRPr lang="it-IT" sz="1400" dirty="0">
              <a:gradFill>
                <a:gsLst>
                  <a:gs pos="5439">
                    <a:srgbClr val="F8F8F8"/>
                  </a:gs>
                  <a:gs pos="10000">
                    <a:srgbClr val="F8F8F8"/>
                  </a:gs>
                </a:gsLst>
                <a:lin ang="5400000" scaled="0"/>
              </a:gradFill>
            </a:endParaRPr>
          </a:p>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Text Placeholder 5"/>
          <p:cNvSpPr txBox="1">
            <a:spLocks/>
          </p:cNvSpPr>
          <p:nvPr/>
        </p:nvSpPr>
        <p:spPr>
          <a:xfrm>
            <a:off x="10914594" y="3878830"/>
            <a:ext cx="1407354"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it-IT" dirty="0"/>
              <a:t>Private IP </a:t>
            </a:r>
          </a:p>
        </p:txBody>
      </p:sp>
      <p:sp>
        <p:nvSpPr>
          <p:cNvPr id="7" name="Oval 6"/>
          <p:cNvSpPr/>
          <p:nvPr/>
        </p:nvSpPr>
        <p:spPr bwMode="auto">
          <a:xfrm>
            <a:off x="11394554" y="4338585"/>
            <a:ext cx="365756" cy="30401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9" name="Straight Connector 8"/>
          <p:cNvCxnSpPr>
            <a:cxnSpLocks/>
            <a:stCxn id="2" idx="3"/>
            <a:endCxn id="7" idx="2"/>
          </p:cNvCxnSpPr>
          <p:nvPr/>
        </p:nvCxnSpPr>
        <p:spPr>
          <a:xfrm flipV="1">
            <a:off x="10823159" y="4490590"/>
            <a:ext cx="571395" cy="56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5"/>
          <p:cNvSpPr txBox="1">
            <a:spLocks/>
          </p:cNvSpPr>
          <p:nvPr/>
        </p:nvSpPr>
        <p:spPr>
          <a:xfrm>
            <a:off x="274638" y="2757505"/>
            <a:ext cx="5247791" cy="28623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4200" lvl="1" indent="-241300">
              <a:buFont typeface="Wingdings" panose="05000000000000000000" pitchFamily="2" charset="2"/>
              <a:buChar char="§"/>
            </a:pPr>
            <a:r>
              <a:rPr lang="it-IT" dirty="0" err="1"/>
              <a:t>Dynamic</a:t>
            </a:r>
            <a:r>
              <a:rPr lang="it-IT" dirty="0"/>
              <a:t> </a:t>
            </a:r>
            <a:r>
              <a:rPr lang="it-IT" dirty="0" err="1"/>
              <a:t>assignment</a:t>
            </a:r>
            <a:r>
              <a:rPr lang="it-IT" dirty="0"/>
              <a:t> = DHCP </a:t>
            </a:r>
            <a:r>
              <a:rPr lang="it-IT" dirty="0" err="1"/>
              <a:t>assigns</a:t>
            </a:r>
            <a:r>
              <a:rPr lang="it-IT" dirty="0"/>
              <a:t> new IP </a:t>
            </a:r>
            <a:r>
              <a:rPr lang="it-IT" dirty="0" err="1"/>
              <a:t>when</a:t>
            </a:r>
            <a:r>
              <a:rPr lang="it-IT" dirty="0"/>
              <a:t> VM </a:t>
            </a:r>
            <a:r>
              <a:rPr lang="it-IT" dirty="0" err="1"/>
              <a:t>is</a:t>
            </a:r>
            <a:r>
              <a:rPr lang="it-IT" dirty="0"/>
              <a:t> </a:t>
            </a:r>
            <a:r>
              <a:rPr lang="it-IT" dirty="0" err="1"/>
              <a:t>restarted</a:t>
            </a:r>
            <a:endParaRPr lang="it-IT" dirty="0"/>
          </a:p>
          <a:p>
            <a:pPr marL="584200" lvl="1" indent="-241300">
              <a:buFont typeface="Wingdings" panose="05000000000000000000" pitchFamily="2" charset="2"/>
              <a:buChar char="§"/>
            </a:pPr>
            <a:r>
              <a:rPr lang="it-IT" dirty="0" err="1"/>
              <a:t>Static</a:t>
            </a:r>
            <a:r>
              <a:rPr lang="it-IT" dirty="0"/>
              <a:t> </a:t>
            </a:r>
            <a:r>
              <a:rPr lang="it-IT" dirty="0" err="1"/>
              <a:t>assignment</a:t>
            </a:r>
            <a:r>
              <a:rPr lang="it-IT" dirty="0"/>
              <a:t> =DHCP </a:t>
            </a:r>
            <a:r>
              <a:rPr lang="it-IT" dirty="0" err="1"/>
              <a:t>assigns</a:t>
            </a:r>
            <a:r>
              <a:rPr lang="it-IT" dirty="0"/>
              <a:t> </a:t>
            </a:r>
            <a:r>
              <a:rPr lang="it-IT" dirty="0" err="1"/>
              <a:t>always</a:t>
            </a:r>
            <a:r>
              <a:rPr lang="it-IT" dirty="0"/>
              <a:t> the </a:t>
            </a:r>
            <a:r>
              <a:rPr lang="it-IT" dirty="0" err="1"/>
              <a:t>same</a:t>
            </a:r>
            <a:r>
              <a:rPr lang="it-IT" dirty="0"/>
              <a:t> IP</a:t>
            </a:r>
          </a:p>
          <a:p>
            <a:pPr marL="584200" lvl="1" indent="-241300">
              <a:buFont typeface="Wingdings" panose="05000000000000000000" pitchFamily="2" charset="2"/>
              <a:buChar char="§"/>
            </a:pPr>
            <a:r>
              <a:rPr lang="it-IT" dirty="0"/>
              <a:t>IP </a:t>
            </a:r>
            <a:r>
              <a:rPr lang="it-IT" dirty="0" err="1"/>
              <a:t>forwarding</a:t>
            </a:r>
            <a:r>
              <a:rPr lang="it-IT" dirty="0"/>
              <a:t> = NIC can </a:t>
            </a:r>
            <a:r>
              <a:rPr lang="it-IT" dirty="0" err="1"/>
              <a:t>receive</a:t>
            </a:r>
            <a:r>
              <a:rPr lang="it-IT" dirty="0"/>
              <a:t> </a:t>
            </a:r>
            <a:r>
              <a:rPr lang="it-IT" dirty="0" err="1"/>
              <a:t>packets</a:t>
            </a:r>
            <a:r>
              <a:rPr lang="it-IT" dirty="0"/>
              <a:t> with dest IP </a:t>
            </a:r>
            <a:r>
              <a:rPr lang="it-IT" dirty="0" err="1"/>
              <a:t>address</a:t>
            </a:r>
            <a:r>
              <a:rPr lang="it-IT" dirty="0"/>
              <a:t> </a:t>
            </a:r>
            <a:r>
              <a:rPr lang="it-IT" dirty="0" err="1"/>
              <a:t>different</a:t>
            </a:r>
            <a:r>
              <a:rPr lang="it-IT" dirty="0"/>
              <a:t> from </a:t>
            </a:r>
            <a:r>
              <a:rPr lang="it-IT" dirty="0" err="1"/>
              <a:t>its</a:t>
            </a:r>
            <a:r>
              <a:rPr lang="it-IT" dirty="0"/>
              <a:t> private IP</a:t>
            </a:r>
          </a:p>
          <a:p>
            <a:pPr marL="584200" lvl="1" indent="-241300">
              <a:buFont typeface="Wingdings" panose="05000000000000000000" pitchFamily="2" charset="2"/>
              <a:buChar char="§"/>
            </a:pPr>
            <a:r>
              <a:rPr lang="it-IT" dirty="0"/>
              <a:t>Public IP = NAT </a:t>
            </a:r>
            <a:r>
              <a:rPr lang="it-IT" dirty="0" err="1"/>
              <a:t>address</a:t>
            </a:r>
            <a:r>
              <a:rPr lang="it-IT" dirty="0"/>
              <a:t> </a:t>
            </a:r>
            <a:r>
              <a:rPr lang="it-IT" dirty="0" err="1"/>
              <a:t>associated</a:t>
            </a:r>
            <a:r>
              <a:rPr lang="it-IT" dirty="0"/>
              <a:t> to the NIC (more on </a:t>
            </a:r>
            <a:r>
              <a:rPr lang="it-IT" dirty="0" err="1"/>
              <a:t>this</a:t>
            </a:r>
            <a:r>
              <a:rPr lang="it-IT" dirty="0"/>
              <a:t> </a:t>
            </a:r>
            <a:r>
              <a:rPr lang="it-IT" dirty="0" err="1"/>
              <a:t>later</a:t>
            </a:r>
            <a:r>
              <a:rPr lang="it-IT" dirty="0"/>
              <a:t>). AKA «VIP»</a:t>
            </a:r>
          </a:p>
        </p:txBody>
      </p:sp>
      <p:sp>
        <p:nvSpPr>
          <p:cNvPr id="2" name="Rectangle 1"/>
          <p:cNvSpPr/>
          <p:nvPr/>
        </p:nvSpPr>
        <p:spPr bwMode="auto">
          <a:xfrm>
            <a:off x="8450104" y="4180713"/>
            <a:ext cx="2373055" cy="631024"/>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Callout: Line 2"/>
          <p:cNvSpPr/>
          <p:nvPr/>
        </p:nvSpPr>
        <p:spPr bwMode="auto">
          <a:xfrm>
            <a:off x="4529388" y="5748710"/>
            <a:ext cx="1986082" cy="457200"/>
          </a:xfrm>
          <a:prstGeom prst="borderCallout1">
            <a:avLst>
              <a:gd name="adj1" fmla="val 50351"/>
              <a:gd name="adj2" fmla="val 106685"/>
              <a:gd name="adj3" fmla="val -203403"/>
              <a:gd name="adj4" fmla="val 195699"/>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solidFill>
                  <a:schemeClr val="tx1"/>
                </a:solidFill>
              </a:rPr>
              <a:t>IpConfiguration</a:t>
            </a:r>
            <a:endParaRPr lang="en-US" sz="2000" dirty="0">
              <a:solidFill>
                <a:schemeClr val="tx1"/>
              </a:solidFill>
            </a:endParaRPr>
          </a:p>
        </p:txBody>
      </p:sp>
      <p:sp>
        <p:nvSpPr>
          <p:cNvPr id="16" name="Rectangle 15"/>
          <p:cNvSpPr/>
          <p:nvPr/>
        </p:nvSpPr>
        <p:spPr bwMode="auto">
          <a:xfrm>
            <a:off x="8450103" y="4965132"/>
            <a:ext cx="2373055" cy="739019"/>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2" name="Straight Connector 11"/>
          <p:cNvCxnSpPr/>
          <p:nvPr/>
        </p:nvCxnSpPr>
        <p:spPr>
          <a:xfrm flipV="1">
            <a:off x="6675437" y="5402262"/>
            <a:ext cx="1774666" cy="5750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1394554" y="5170728"/>
            <a:ext cx="365756" cy="30401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22" name="Straight Connector 21"/>
          <p:cNvCxnSpPr>
            <a:cxnSpLocks/>
            <a:endCxn id="21" idx="2"/>
          </p:cNvCxnSpPr>
          <p:nvPr/>
        </p:nvCxnSpPr>
        <p:spPr>
          <a:xfrm flipV="1">
            <a:off x="10823159" y="5322733"/>
            <a:ext cx="571395" cy="56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5"/>
          <p:cNvSpPr txBox="1">
            <a:spLocks/>
          </p:cNvSpPr>
          <p:nvPr/>
        </p:nvSpPr>
        <p:spPr>
          <a:xfrm>
            <a:off x="10914594" y="4751866"/>
            <a:ext cx="1407354"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it-IT" dirty="0"/>
              <a:t>Private IP </a:t>
            </a:r>
          </a:p>
        </p:txBody>
      </p:sp>
      <p:sp>
        <p:nvSpPr>
          <p:cNvPr id="28" name="Rectangle 27"/>
          <p:cNvSpPr/>
          <p:nvPr/>
        </p:nvSpPr>
        <p:spPr bwMode="auto">
          <a:xfrm>
            <a:off x="350837" y="296862"/>
            <a:ext cx="11140428" cy="153407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t" anchorCtr="0" compatLnSpc="1">
            <a:prstTxWarp prst="textNoShape">
              <a:avLst/>
            </a:prstTxWarp>
          </a:bodyPr>
          <a:lstStyle/>
          <a:p>
            <a:pPr marL="0" marR="0" lvl="1"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Announced @Ignite2016</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NICs can have more than one </a:t>
            </a:r>
            <a:r>
              <a:rPr kumimoji="0" lang="en-US" sz="1800" b="0" i="0" u="none" strike="noStrike" kern="0" cap="none" spc="0" normalizeH="0" baseline="0" noProof="0" dirty="0" err="1">
                <a:ln>
                  <a:noFill/>
                </a:ln>
                <a:gradFill>
                  <a:gsLst>
                    <a:gs pos="5439">
                      <a:srgbClr val="F8F8F8"/>
                    </a:gs>
                    <a:gs pos="10000">
                      <a:srgbClr val="F8F8F8"/>
                    </a:gs>
                  </a:gsLst>
                  <a:lin ang="5400000" scaled="0"/>
                </a:gradFill>
                <a:effectLst/>
                <a:uLnTx/>
                <a:uFillTx/>
              </a:rPr>
              <a:t>IpConfiguration</a:t>
            </a: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809271" marR="0" lvl="1" indent="-342900" defTabSz="932472" eaLnBrk="1" fontAlgn="base" latinLnBrk="0" hangingPunct="1">
              <a:lnSpc>
                <a:spcPct val="100000"/>
              </a:lnSpc>
              <a:spcBef>
                <a:spcPct val="0"/>
              </a:spcBef>
              <a:spcAft>
                <a:spcPct val="0"/>
              </a:spcAft>
              <a:buClrTx/>
              <a:buSzTx/>
              <a:buFontTx/>
              <a:buChar char="-"/>
              <a:tabLst/>
              <a:defRPr/>
            </a:pPr>
            <a:r>
              <a:rPr lang="en-US" kern="0" dirty="0">
                <a:gradFill>
                  <a:gsLst>
                    <a:gs pos="5439">
                      <a:srgbClr val="F8F8F8"/>
                    </a:gs>
                    <a:gs pos="10000">
                      <a:srgbClr val="F8F8F8"/>
                    </a:gs>
                  </a:gsLst>
                  <a:lin ang="5400000" scaled="0"/>
                </a:gradFill>
              </a:rPr>
              <a:t>Each private IP can be associated to a public IP address</a:t>
            </a:r>
          </a:p>
          <a:p>
            <a:pPr marL="809271" marR="0" lvl="1" indent="-342900" defTabSz="932472" eaLnBrk="1" fontAlgn="base" latinLnBrk="0" hangingPunct="1">
              <a:lnSpc>
                <a:spcPct val="100000"/>
              </a:lnSpc>
              <a:spcBef>
                <a:spcPct val="0"/>
              </a:spcBef>
              <a:spcAft>
                <a:spcPct val="0"/>
              </a:spcAft>
              <a:buClrTx/>
              <a:buSzTx/>
              <a:buFontTx/>
              <a:buChar char="-"/>
              <a:tabLst/>
              <a:defRPr/>
            </a:pPr>
            <a:r>
              <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rPr>
              <a:t>One “primary” private IP, multiple “secondary” private IPs</a:t>
            </a:r>
          </a:p>
          <a:p>
            <a:pPr marL="809271" marR="0" lvl="1" indent="-342900" defTabSz="932472" eaLnBrk="1" fontAlgn="base" latinLnBrk="0" hangingPunct="1">
              <a:lnSpc>
                <a:spcPct val="100000"/>
              </a:lnSpc>
              <a:spcBef>
                <a:spcPct val="0"/>
              </a:spcBef>
              <a:spcAft>
                <a:spcPct val="0"/>
              </a:spcAft>
              <a:buClrTx/>
              <a:buSzTx/>
              <a:buFontTx/>
              <a:buChar char="-"/>
              <a:tabLst/>
              <a:defRPr/>
            </a:pPr>
            <a:r>
              <a:rPr lang="en-US" kern="0" dirty="0">
                <a:gradFill>
                  <a:gsLst>
                    <a:gs pos="5439">
                      <a:srgbClr val="F8F8F8"/>
                    </a:gs>
                    <a:gs pos="10000">
                      <a:srgbClr val="F8F8F8"/>
                    </a:gs>
                  </a:gsLst>
                  <a:lin ang="5400000" scaled="0"/>
                </a:gradFill>
              </a:rPr>
              <a:t>Primary IP assigned by Azure DHCP; secondary IPs configured in guest OS</a:t>
            </a:r>
            <a:endParaRPr kumimoji="0" lang="en-US" sz="18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5" name="Explosion: 14 Points 14"/>
          <p:cNvSpPr/>
          <p:nvPr/>
        </p:nvSpPr>
        <p:spPr bwMode="auto">
          <a:xfrm>
            <a:off x="9474568" y="591633"/>
            <a:ext cx="2814117" cy="1202290"/>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Public</a:t>
            </a:r>
          </a:p>
          <a:p>
            <a:pPr algn="ctr" defTabSz="932472" fontAlgn="base">
              <a:spcBef>
                <a:spcPct val="0"/>
              </a:spcBef>
              <a:spcAft>
                <a:spcPct val="0"/>
              </a:spcAft>
            </a:pPr>
            <a:r>
              <a:rPr lang="en-US" sz="1600" dirty="0">
                <a:gradFill>
                  <a:gsLst>
                    <a:gs pos="5439">
                      <a:srgbClr val="F8F8F8"/>
                    </a:gs>
                    <a:gs pos="10000">
                      <a:srgbClr val="F8F8F8"/>
                    </a:gs>
                  </a:gsLst>
                  <a:lin ang="5400000" scaled="0"/>
                </a:gradFill>
              </a:rPr>
              <a:t>Preview</a:t>
            </a:r>
          </a:p>
        </p:txBody>
      </p:sp>
    </p:spTree>
    <p:extLst>
      <p:ext uri="{BB962C8B-B14F-4D97-AF65-F5344CB8AC3E}">
        <p14:creationId xmlns:p14="http://schemas.microsoft.com/office/powerpoint/2010/main" val="89153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37" y="296897"/>
            <a:ext cx="11889564" cy="917575"/>
          </a:xfrm>
        </p:spPr>
        <p:txBody>
          <a:bodyPr/>
          <a:lstStyle/>
          <a:p>
            <a:r>
              <a:rPr lang="en-US" dirty="0"/>
              <a:t>Vnet-2-Vnet with active-active VPN gateways</a:t>
            </a:r>
          </a:p>
        </p:txBody>
      </p:sp>
      <p:pic>
        <p:nvPicPr>
          <p:cNvPr id="5" name="Picture 4"/>
          <p:cNvPicPr>
            <a:picLocks noChangeAspect="1"/>
          </p:cNvPicPr>
          <p:nvPr/>
        </p:nvPicPr>
        <p:blipFill>
          <a:blip r:embed="rId2"/>
          <a:stretch>
            <a:fillRect/>
          </a:stretch>
        </p:blipFill>
        <p:spPr>
          <a:xfrm>
            <a:off x="549019" y="1851360"/>
            <a:ext cx="11392401" cy="3474682"/>
          </a:xfrm>
          <a:prstGeom prst="rect">
            <a:avLst/>
          </a:prstGeom>
        </p:spPr>
      </p:pic>
      <p:sp>
        <p:nvSpPr>
          <p:cNvPr id="4" name="Rectangle 3"/>
          <p:cNvSpPr/>
          <p:nvPr/>
        </p:nvSpPr>
        <p:spPr>
          <a:xfrm>
            <a:off x="1798637" y="6088062"/>
            <a:ext cx="9753600" cy="369332"/>
          </a:xfrm>
          <a:prstGeom prst="rect">
            <a:avLst/>
          </a:prstGeom>
        </p:spPr>
        <p:txBody>
          <a:bodyPr wrap="square">
            <a:spAutoFit/>
          </a:bodyPr>
          <a:lstStyle/>
          <a:p>
            <a:pPr algn="ctr"/>
            <a:r>
              <a:rPr lang="en-US" dirty="0">
                <a:hlinkClick r:id="rId3"/>
              </a:rPr>
              <a:t>https://docs.microsoft.com/en-us/azure/vpn-gateway/vpn-gateway-highlyavailable</a:t>
            </a:r>
            <a:r>
              <a:rPr lang="en-US" dirty="0"/>
              <a:t> </a:t>
            </a:r>
          </a:p>
        </p:txBody>
      </p:sp>
    </p:spTree>
    <p:extLst>
      <p:ext uri="{BB962C8B-B14F-4D97-AF65-F5344CB8AC3E}">
        <p14:creationId xmlns:p14="http://schemas.microsoft.com/office/powerpoint/2010/main" val="427789852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508F995-CB2D-4D0D-9190-38C87C3F2F73}"/>
              </a:ext>
            </a:extLst>
          </p:cNvPr>
          <p:cNvSpPr>
            <a:spLocks noGrp="1"/>
          </p:cNvSpPr>
          <p:nvPr>
            <p:ph type="body" sz="quarter" idx="10"/>
          </p:nvPr>
        </p:nvSpPr>
        <p:spPr>
          <a:xfrm>
            <a:off x="274638" y="1212850"/>
            <a:ext cx="11887200" cy="1292662"/>
          </a:xfrm>
        </p:spPr>
        <p:txBody>
          <a:bodyPr/>
          <a:lstStyle/>
          <a:p>
            <a:r>
              <a:rPr lang="en-US" dirty="0">
                <a:hlinkClick r:id="rId2"/>
              </a:rPr>
              <a:t>https://azure.microsoft.com/en-us/roadmap/new-azure-vpn-gateways/</a:t>
            </a:r>
            <a:r>
              <a:rPr lang="en-US" dirty="0"/>
              <a:t> </a:t>
            </a:r>
          </a:p>
        </p:txBody>
      </p:sp>
      <p:sp>
        <p:nvSpPr>
          <p:cNvPr id="4" name="Title 3">
            <a:extLst>
              <a:ext uri="{FF2B5EF4-FFF2-40B4-BE49-F238E27FC236}">
                <a16:creationId xmlns:a16="http://schemas.microsoft.com/office/drawing/2014/main" id="{766AE215-6169-4040-9AF5-3F45A83F70B0}"/>
              </a:ext>
            </a:extLst>
          </p:cNvPr>
          <p:cNvSpPr>
            <a:spLocks noGrp="1"/>
          </p:cNvSpPr>
          <p:nvPr>
            <p:ph type="title"/>
          </p:nvPr>
        </p:nvSpPr>
        <p:spPr/>
        <p:txBody>
          <a:bodyPr/>
          <a:lstStyle/>
          <a:p>
            <a:r>
              <a:rPr lang="en-US" dirty="0"/>
              <a:t>VPN Gateways Latest Announcements</a:t>
            </a:r>
          </a:p>
        </p:txBody>
      </p:sp>
    </p:spTree>
    <p:extLst>
      <p:ext uri="{BB962C8B-B14F-4D97-AF65-F5344CB8AC3E}">
        <p14:creationId xmlns:p14="http://schemas.microsoft.com/office/powerpoint/2010/main" val="285222143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ExpressRoute Deep Dive</a:t>
            </a:r>
          </a:p>
        </p:txBody>
      </p:sp>
    </p:spTree>
    <p:extLst>
      <p:ext uri="{BB962C8B-B14F-4D97-AF65-F5344CB8AC3E}">
        <p14:creationId xmlns:p14="http://schemas.microsoft.com/office/powerpoint/2010/main" val="42877113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Dedicated connectivity</a:t>
            </a:r>
            <a:br>
              <a:rPr lang="en-US" dirty="0"/>
            </a:br>
            <a:endParaRPr lang="en-US" sz="3000" dirty="0">
              <a:gradFill>
                <a:gsLst>
                  <a:gs pos="16814">
                    <a:schemeClr val="tx2"/>
                  </a:gs>
                  <a:gs pos="23000">
                    <a:schemeClr val="tx2"/>
                  </a:gs>
                </a:gsLst>
                <a:lin ang="5400000" scaled="0"/>
              </a:gradFill>
            </a:endParaRPr>
          </a:p>
        </p:txBody>
      </p:sp>
      <p:sp>
        <p:nvSpPr>
          <p:cNvPr id="8" name="Rectangle 7"/>
          <p:cNvSpPr/>
          <p:nvPr/>
        </p:nvSpPr>
        <p:spPr bwMode="auto">
          <a:xfrm>
            <a:off x="1932353" y="5383053"/>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2675240" y="5103596"/>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Cloud 11"/>
          <p:cNvSpPr/>
          <p:nvPr/>
        </p:nvSpPr>
        <p:spPr bwMode="auto">
          <a:xfrm>
            <a:off x="3703853" y="2078475"/>
            <a:ext cx="5485933" cy="1257193"/>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Internet</a:t>
            </a:r>
          </a:p>
        </p:txBody>
      </p:sp>
      <p:cxnSp>
        <p:nvCxnSpPr>
          <p:cNvPr id="17" name="Straight Connector 16"/>
          <p:cNvCxnSpPr>
            <a:stCxn id="6" idx="3"/>
            <a:endCxn id="12" idx="2"/>
          </p:cNvCxnSpPr>
          <p:nvPr/>
        </p:nvCxnSpPr>
        <p:spPr>
          <a:xfrm flipV="1">
            <a:off x="2675240" y="2707071"/>
            <a:ext cx="1045628" cy="1374003"/>
          </a:xfrm>
          <a:prstGeom prst="line">
            <a:avLst/>
          </a:prstGeom>
          <a:ln w="508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9304074" y="5481832"/>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7699438" y="560497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9579586" y="5139911"/>
            <a:ext cx="467377" cy="34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8442327" y="5139911"/>
            <a:ext cx="1137258" cy="4650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3" idx="3"/>
          </p:cNvCxnSpPr>
          <p:nvPr/>
        </p:nvCxnSpPr>
        <p:spPr>
          <a:xfrm flipH="1" flipV="1">
            <a:off x="9185213" y="2697232"/>
            <a:ext cx="394372" cy="1420159"/>
          </a:xfrm>
          <a:prstGeom prst="line">
            <a:avLst/>
          </a:prstGeom>
          <a:ln w="508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418127" y="4328302"/>
            <a:ext cx="54644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ExpressRoute</a:t>
            </a:r>
            <a:endParaRPr lang="en-US" sz="3600" b="1" dirty="0" err="1">
              <a:solidFill>
                <a:srgbClr val="000000"/>
              </a:solidFill>
              <a:ea typeface="Segoe UI" pitchFamily="34" charset="0"/>
              <a:cs typeface="Segoe UI" pitchFamily="34" charset="0"/>
            </a:endParaRPr>
          </a:p>
        </p:txBody>
      </p:sp>
      <p:sp>
        <p:nvSpPr>
          <p:cNvPr id="6" name="Cloud 5"/>
          <p:cNvSpPr/>
          <p:nvPr/>
        </p:nvSpPr>
        <p:spPr bwMode="auto">
          <a:xfrm>
            <a:off x="1760918" y="4018995"/>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13" name="Cloud 12"/>
          <p:cNvSpPr/>
          <p:nvPr/>
        </p:nvSpPr>
        <p:spPr bwMode="auto">
          <a:xfrm>
            <a:off x="8665263" y="4055312"/>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Tree>
    <p:extLst>
      <p:ext uri="{BB962C8B-B14F-4D97-AF65-F5344CB8AC3E}">
        <p14:creationId xmlns:p14="http://schemas.microsoft.com/office/powerpoint/2010/main" val="71924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peering locations</a:t>
            </a:r>
            <a:br>
              <a:rPr lang="en-US" dirty="0"/>
            </a:br>
            <a:endParaRPr lang="en-US" sz="3000" dirty="0">
              <a:gradFill>
                <a:gsLst>
                  <a:gs pos="16814">
                    <a:schemeClr val="tx2"/>
                  </a:gs>
                  <a:gs pos="23000">
                    <a:schemeClr val="tx2"/>
                  </a:gs>
                </a:gsLst>
                <a:lin ang="5400000" scaled="0"/>
              </a:gradFill>
            </a:endParaRPr>
          </a:p>
        </p:txBody>
      </p:sp>
      <p:sp>
        <p:nvSpPr>
          <p:cNvPr id="8" name="Rectangle 7"/>
          <p:cNvSpPr/>
          <p:nvPr/>
        </p:nvSpPr>
        <p:spPr bwMode="auto">
          <a:xfrm>
            <a:off x="1932353" y="5383053"/>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2675240" y="5103596"/>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Cloud 11"/>
          <p:cNvSpPr/>
          <p:nvPr/>
        </p:nvSpPr>
        <p:spPr bwMode="auto">
          <a:xfrm>
            <a:off x="3703853" y="2078475"/>
            <a:ext cx="5485933" cy="1257193"/>
          </a:xfrm>
          <a:prstGeom prst="cloud">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Internet</a:t>
            </a:r>
          </a:p>
        </p:txBody>
      </p:sp>
      <p:cxnSp>
        <p:nvCxnSpPr>
          <p:cNvPr id="17" name="Straight Connector 16"/>
          <p:cNvCxnSpPr>
            <a:stCxn id="6" idx="3"/>
            <a:endCxn id="12" idx="2"/>
          </p:cNvCxnSpPr>
          <p:nvPr/>
        </p:nvCxnSpPr>
        <p:spPr>
          <a:xfrm flipV="1">
            <a:off x="2675240" y="2707071"/>
            <a:ext cx="1045628" cy="1374003"/>
          </a:xfrm>
          <a:prstGeom prst="line">
            <a:avLst/>
          </a:prstGeom>
          <a:ln w="508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9304074" y="5481832"/>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7699438" y="560497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9579586" y="5139911"/>
            <a:ext cx="467377" cy="34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8442327" y="5139911"/>
            <a:ext cx="1137258" cy="4650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3" idx="3"/>
          </p:cNvCxnSpPr>
          <p:nvPr/>
        </p:nvCxnSpPr>
        <p:spPr>
          <a:xfrm flipH="1" flipV="1">
            <a:off x="9185213" y="2697232"/>
            <a:ext cx="394372" cy="1420159"/>
          </a:xfrm>
          <a:prstGeom prst="line">
            <a:avLst/>
          </a:prstGeom>
          <a:ln w="508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418127" y="4328302"/>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err="1">
              <a:solidFill>
                <a:srgbClr val="000000"/>
              </a:solidFill>
              <a:ea typeface="Segoe UI" pitchFamily="34" charset="0"/>
              <a:cs typeface="Segoe UI" pitchFamily="34" charset="0"/>
            </a:endParaRPr>
          </a:p>
        </p:txBody>
      </p:sp>
      <p:sp>
        <p:nvSpPr>
          <p:cNvPr id="18" name="Rectangle 17"/>
          <p:cNvSpPr/>
          <p:nvPr/>
        </p:nvSpPr>
        <p:spPr bwMode="auto">
          <a:xfrm>
            <a:off x="6939342" y="4328302"/>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5259356" y="3609875"/>
            <a:ext cx="1731751" cy="1530037"/>
          </a:xfrm>
          <a:prstGeom prst="rect">
            <a:avLst/>
          </a:prstGeom>
        </p:spPr>
      </p:pic>
      <p:sp>
        <p:nvSpPr>
          <p:cNvPr id="19" name="Line Callout 1 (Border and Accent Bar) 18"/>
          <p:cNvSpPr/>
          <p:nvPr/>
        </p:nvSpPr>
        <p:spPr bwMode="auto">
          <a:xfrm>
            <a:off x="3589563" y="6132547"/>
            <a:ext cx="2039901" cy="725585"/>
          </a:xfrm>
          <a:prstGeom prst="accentBorderCallout1">
            <a:avLst>
              <a:gd name="adj1" fmla="val 51959"/>
              <a:gd name="adj2" fmla="val 103525"/>
              <a:gd name="adj3" fmla="val -162315"/>
              <a:gd name="adj4" fmla="val 131837"/>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latin typeface="Segoe UI"/>
              </a:rPr>
              <a:t>ExpressRoute peering location</a:t>
            </a:r>
          </a:p>
        </p:txBody>
      </p:sp>
      <p:sp>
        <p:nvSpPr>
          <p:cNvPr id="6" name="Cloud 5"/>
          <p:cNvSpPr/>
          <p:nvPr/>
        </p:nvSpPr>
        <p:spPr bwMode="auto">
          <a:xfrm>
            <a:off x="1760918" y="4018995"/>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13" name="Cloud 12"/>
          <p:cNvSpPr/>
          <p:nvPr/>
        </p:nvSpPr>
        <p:spPr bwMode="auto">
          <a:xfrm>
            <a:off x="8665263" y="4055312"/>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Tree>
    <p:extLst>
      <p:ext uri="{BB962C8B-B14F-4D97-AF65-F5344CB8AC3E}">
        <p14:creationId xmlns:p14="http://schemas.microsoft.com/office/powerpoint/2010/main" val="295255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ER </a:t>
            </a:r>
            <a:r>
              <a:rPr lang="it-IT" dirty="0" err="1"/>
              <a:t>architecture</a:t>
            </a:r>
            <a:endParaRPr lang="en-US" sz="3000" dirty="0">
              <a:gradFill>
                <a:gsLst>
                  <a:gs pos="16814">
                    <a:schemeClr val="tx2"/>
                  </a:gs>
                  <a:gs pos="23000">
                    <a:schemeClr val="tx2"/>
                  </a:gs>
                </a:gsLst>
                <a:lin ang="5400000" scaled="0"/>
              </a:gradFill>
            </a:endParaRPr>
          </a:p>
        </p:txBody>
      </p:sp>
      <p:sp>
        <p:nvSpPr>
          <p:cNvPr id="8" name="Rectangle 7"/>
          <p:cNvSpPr/>
          <p:nvPr/>
        </p:nvSpPr>
        <p:spPr bwMode="auto">
          <a:xfrm>
            <a:off x="1878711" y="5422964"/>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2621598" y="5143507"/>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9250432" y="5521743"/>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7645796" y="5644881"/>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9525944" y="5179822"/>
            <a:ext cx="467377" cy="34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8388685" y="5179822"/>
            <a:ext cx="1137258" cy="4650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364485" y="4368213"/>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6885700" y="4368213"/>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5205714" y="3649786"/>
            <a:ext cx="1731751" cy="1530037"/>
          </a:xfrm>
          <a:prstGeom prst="rect">
            <a:avLst/>
          </a:prstGeom>
        </p:spPr>
      </p:pic>
      <p:sp>
        <p:nvSpPr>
          <p:cNvPr id="4" name="Rectangle 3"/>
          <p:cNvSpPr/>
          <p:nvPr/>
        </p:nvSpPr>
        <p:spPr bwMode="auto">
          <a:xfrm>
            <a:off x="2946068" y="140903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1.Connectivity to “meet-up” location</a:t>
            </a:r>
          </a:p>
        </p:txBody>
      </p:sp>
      <p:sp>
        <p:nvSpPr>
          <p:cNvPr id="26" name="Rectangle 25"/>
          <p:cNvSpPr/>
          <p:nvPr/>
        </p:nvSpPr>
        <p:spPr bwMode="auto">
          <a:xfrm>
            <a:off x="5205714" y="1409030"/>
            <a:ext cx="1731751" cy="105902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2. Aggregation partner’s exchange platform</a:t>
            </a:r>
          </a:p>
        </p:txBody>
      </p:sp>
      <p:sp>
        <p:nvSpPr>
          <p:cNvPr id="27" name="Rectangle 26"/>
          <p:cNvSpPr/>
          <p:nvPr/>
        </p:nvSpPr>
        <p:spPr bwMode="auto">
          <a:xfrm>
            <a:off x="7231361" y="140903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3. Microsoft ER implementation</a:t>
            </a:r>
          </a:p>
        </p:txBody>
      </p:sp>
      <p:sp>
        <p:nvSpPr>
          <p:cNvPr id="11" name="Down Arrow 10"/>
          <p:cNvSpPr/>
          <p:nvPr/>
        </p:nvSpPr>
        <p:spPr bwMode="auto">
          <a:xfrm>
            <a:off x="8052793" y="2174890"/>
            <a:ext cx="298240" cy="1512168"/>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3809179" y="2174890"/>
            <a:ext cx="298240" cy="1512168"/>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Down Arrow 29"/>
          <p:cNvSpPr/>
          <p:nvPr/>
        </p:nvSpPr>
        <p:spPr bwMode="auto">
          <a:xfrm>
            <a:off x="5919997" y="2601070"/>
            <a:ext cx="298240" cy="1022508"/>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loud 5"/>
          <p:cNvSpPr/>
          <p:nvPr/>
        </p:nvSpPr>
        <p:spPr bwMode="auto">
          <a:xfrm>
            <a:off x="1707276" y="4058906"/>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13" name="Cloud 12"/>
          <p:cNvSpPr/>
          <p:nvPr/>
        </p:nvSpPr>
        <p:spPr bwMode="auto">
          <a:xfrm>
            <a:off x="8611621" y="4095223"/>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Tree>
    <p:extLst>
      <p:ext uri="{BB962C8B-B14F-4D97-AF65-F5344CB8AC3E}">
        <p14:creationId xmlns:p14="http://schemas.microsoft.com/office/powerpoint/2010/main" val="31449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ER </a:t>
            </a:r>
            <a:r>
              <a:rPr lang="it-IT" dirty="0" err="1"/>
              <a:t>deployment</a:t>
            </a:r>
            <a:r>
              <a:rPr lang="it-IT" dirty="0"/>
              <a:t> </a:t>
            </a:r>
            <a:r>
              <a:rPr lang="it-IT" dirty="0" err="1"/>
              <a:t>models</a:t>
            </a:r>
            <a:endParaRPr lang="en-US" dirty="0"/>
          </a:p>
        </p:txBody>
      </p:sp>
      <p:pic>
        <p:nvPicPr>
          <p:cNvPr id="4" name="Picture 2" descr="https://acom.azurecomcdn.net/80C57D/cdn/mediahandler/docarticles/dpsmedia-prod/azure.microsoft.com/en-us/documentation/articles/expressroute-introduction/20160301124139/expressroute-connectivity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545" y="1985095"/>
            <a:ext cx="7979384" cy="35038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48251" y="5808502"/>
            <a:ext cx="4174042" cy="646331"/>
          </a:xfrm>
          <a:prstGeom prst="rect">
            <a:avLst/>
          </a:prstGeom>
          <a:noFill/>
        </p:spPr>
        <p:txBody>
          <a:bodyPr wrap="square" rtlCol="0">
            <a:spAutoFit/>
          </a:bodyPr>
          <a:lstStyle/>
          <a:p>
            <a:r>
              <a:rPr lang="it-IT" dirty="0"/>
              <a:t>ER partner </a:t>
            </a:r>
            <a:r>
              <a:rPr lang="it-IT" dirty="0" err="1"/>
              <a:t>hands</a:t>
            </a:r>
            <a:r>
              <a:rPr lang="it-IT" dirty="0"/>
              <a:t> off a LAYER 2 service to the end </a:t>
            </a:r>
            <a:r>
              <a:rPr lang="it-IT" dirty="0" err="1"/>
              <a:t>customer</a:t>
            </a:r>
            <a:endParaRPr lang="en-US" dirty="0"/>
          </a:p>
        </p:txBody>
      </p:sp>
      <p:sp>
        <p:nvSpPr>
          <p:cNvPr id="6" name="TextBox 5"/>
          <p:cNvSpPr txBox="1"/>
          <p:nvPr/>
        </p:nvSpPr>
        <p:spPr>
          <a:xfrm>
            <a:off x="7946429" y="5808504"/>
            <a:ext cx="2515197" cy="923330"/>
          </a:xfrm>
          <a:prstGeom prst="rect">
            <a:avLst/>
          </a:prstGeom>
          <a:noFill/>
        </p:spPr>
        <p:txBody>
          <a:bodyPr wrap="square" rtlCol="0">
            <a:spAutoFit/>
          </a:bodyPr>
          <a:lstStyle/>
          <a:p>
            <a:r>
              <a:rPr lang="it-IT" dirty="0"/>
              <a:t>ER partner </a:t>
            </a:r>
            <a:r>
              <a:rPr lang="it-IT" dirty="0" err="1"/>
              <a:t>hands</a:t>
            </a:r>
            <a:r>
              <a:rPr lang="it-IT" dirty="0"/>
              <a:t> off a LAYER 3 service to the end </a:t>
            </a:r>
            <a:r>
              <a:rPr lang="it-IT" dirty="0" err="1"/>
              <a:t>customer</a:t>
            </a:r>
            <a:endParaRPr lang="en-US" dirty="0"/>
          </a:p>
        </p:txBody>
      </p:sp>
      <p:sp>
        <p:nvSpPr>
          <p:cNvPr id="7" name="Right Bracket 6"/>
          <p:cNvSpPr/>
          <p:nvPr/>
        </p:nvSpPr>
        <p:spPr>
          <a:xfrm rot="5400000">
            <a:off x="4494426" y="3564891"/>
            <a:ext cx="191387" cy="4232597"/>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p:cNvSpPr/>
          <p:nvPr/>
        </p:nvSpPr>
        <p:spPr>
          <a:xfrm rot="5400000">
            <a:off x="9053958" y="4477967"/>
            <a:ext cx="191392" cy="2406451"/>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404348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this implemented in the three deployment models?</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725811" y="2966830"/>
            <a:ext cx="8921372" cy="2674045"/>
            <a:chOff x="242863" y="4217342"/>
            <a:chExt cx="8921372" cy="2674045"/>
          </a:xfrm>
        </p:grpSpPr>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grpSp>
    </p:spTree>
    <p:extLst>
      <p:ext uri="{BB962C8B-B14F-4D97-AF65-F5344CB8AC3E}">
        <p14:creationId xmlns:p14="http://schemas.microsoft.com/office/powerpoint/2010/main" val="197328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exchange colocation</a:t>
            </a:r>
            <a:br>
              <a:rPr lang="en-US" dirty="0"/>
            </a:br>
            <a:endParaRPr lang="en-US" sz="3000" dirty="0">
              <a:gradFill>
                <a:gsLst>
                  <a:gs pos="16814">
                    <a:schemeClr val="tx2"/>
                  </a:gs>
                  <a:gs pos="23000">
                    <a:schemeClr val="tx2"/>
                  </a:gs>
                </a:gsLst>
                <a:lin ang="5400000" scaled="0"/>
              </a:gradFill>
            </a:endParaRPr>
          </a:p>
        </p:txBody>
      </p:sp>
      <p:grpSp>
        <p:nvGrpSpPr>
          <p:cNvPr id="60" name="Group 59"/>
          <p:cNvGrpSpPr/>
          <p:nvPr/>
        </p:nvGrpSpPr>
        <p:grpSpPr>
          <a:xfrm>
            <a:off x="1725811" y="2966830"/>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43270" y="493053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507573" y="493053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725812" y="2820781"/>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Datei:Router.svg"/>
          <p:cNvPicPr>
            <a:picLocks noChangeAspect="1"/>
          </p:cNvPicPr>
          <p:nvPr/>
        </p:nvPicPr>
        <p:blipFill>
          <a:blip r:embed="rId4"/>
          <a:stretch>
            <a:fillRect/>
          </a:stretch>
        </p:blipFill>
        <p:spPr>
          <a:xfrm>
            <a:off x="2862894" y="3615352"/>
            <a:ext cx="608498" cy="412162"/>
          </a:xfrm>
          <a:prstGeom prst="rect">
            <a:avLst/>
          </a:prstGeom>
        </p:spPr>
      </p:pic>
      <p:pic>
        <p:nvPicPr>
          <p:cNvPr id="41" name="Picture 40" descr="Datei:Router.svg"/>
          <p:cNvPicPr>
            <a:picLocks noChangeAspect="1"/>
          </p:cNvPicPr>
          <p:nvPr/>
        </p:nvPicPr>
        <p:blipFill>
          <a:blip r:embed="rId4"/>
          <a:stretch>
            <a:fillRect/>
          </a:stretch>
        </p:blipFill>
        <p:spPr>
          <a:xfrm>
            <a:off x="4951126" y="3615352"/>
            <a:ext cx="608498" cy="412162"/>
          </a:xfrm>
          <a:prstGeom prst="rect">
            <a:avLst/>
          </a:prstGeom>
        </p:spPr>
      </p:pic>
      <p:cxnSp>
        <p:nvCxnSpPr>
          <p:cNvPr id="19" name="Straight Connector 18"/>
          <p:cNvCxnSpPr>
            <a:stCxn id="38" idx="3"/>
            <a:endCxn id="41" idx="1"/>
          </p:cNvCxnSpPr>
          <p:nvPr/>
        </p:nvCxnSpPr>
        <p:spPr>
          <a:xfrm>
            <a:off x="3471392" y="3821433"/>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Datei:Router.svg"/>
          <p:cNvPicPr>
            <a:picLocks noChangeAspect="1"/>
          </p:cNvPicPr>
          <p:nvPr/>
        </p:nvPicPr>
        <p:blipFill>
          <a:blip r:embed="rId4"/>
          <a:stretch>
            <a:fillRect/>
          </a:stretch>
        </p:blipFill>
        <p:spPr>
          <a:xfrm>
            <a:off x="6639744" y="3614541"/>
            <a:ext cx="608498" cy="412162"/>
          </a:xfrm>
          <a:prstGeom prst="rect">
            <a:avLst/>
          </a:prstGeom>
        </p:spPr>
      </p:pic>
      <p:pic>
        <p:nvPicPr>
          <p:cNvPr id="43" name="Picture 42" descr="Datei:Router.svg"/>
          <p:cNvPicPr>
            <a:picLocks noChangeAspect="1"/>
          </p:cNvPicPr>
          <p:nvPr/>
        </p:nvPicPr>
        <p:blipFill>
          <a:blip r:embed="rId4"/>
          <a:stretch>
            <a:fillRect/>
          </a:stretch>
        </p:blipFill>
        <p:spPr>
          <a:xfrm>
            <a:off x="8727976" y="3614541"/>
            <a:ext cx="608498" cy="412162"/>
          </a:xfrm>
          <a:prstGeom prst="rect">
            <a:avLst/>
          </a:prstGeom>
        </p:spPr>
      </p:pic>
      <p:cxnSp>
        <p:nvCxnSpPr>
          <p:cNvPr id="44" name="Straight Connector 43"/>
          <p:cNvCxnSpPr>
            <a:stCxn id="42" idx="3"/>
            <a:endCxn id="43" idx="1"/>
          </p:cNvCxnSpPr>
          <p:nvPr/>
        </p:nvCxnSpPr>
        <p:spPr>
          <a:xfrm>
            <a:off x="7248242" y="3820622"/>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3"/>
            <a:endCxn id="20" idx="1"/>
          </p:cNvCxnSpPr>
          <p:nvPr/>
        </p:nvCxnSpPr>
        <p:spPr>
          <a:xfrm flipV="1">
            <a:off x="5559625" y="3818501"/>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0" idx="3"/>
            <a:endCxn id="42" idx="1"/>
          </p:cNvCxnSpPr>
          <p:nvPr/>
        </p:nvCxnSpPr>
        <p:spPr>
          <a:xfrm>
            <a:off x="6423720" y="3818502"/>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Original file ‎ (SVG file, nominally 990 × 765 pixels, file size: 7 ..."/>
          <p:cNvPicPr>
            <a:picLocks noChangeAspect="1"/>
          </p:cNvPicPr>
          <p:nvPr/>
        </p:nvPicPr>
        <p:blipFill>
          <a:blip r:embed="rId5"/>
          <a:stretch>
            <a:fillRect/>
          </a:stretch>
        </p:blipFill>
        <p:spPr>
          <a:xfrm>
            <a:off x="5775648" y="3398877"/>
            <a:ext cx="648073" cy="839248"/>
          </a:xfrm>
          <a:prstGeom prst="rect">
            <a:avLst/>
          </a:prstGeom>
        </p:spPr>
      </p:pic>
      <p:sp>
        <p:nvSpPr>
          <p:cNvPr id="68" name="Rectangle 67"/>
          <p:cNvSpPr/>
          <p:nvPr/>
        </p:nvSpPr>
        <p:spPr bwMode="auto">
          <a:xfrm>
            <a:off x="2197167" y="169016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Customer-owned routers</a:t>
            </a:r>
          </a:p>
        </p:txBody>
      </p:sp>
      <p:cxnSp>
        <p:nvCxnSpPr>
          <p:cNvPr id="71" name="Straight Arrow Connector 70"/>
          <p:cNvCxnSpPr>
            <a:stCxn id="68" idx="2"/>
          </p:cNvCxnSpPr>
          <p:nvPr/>
        </p:nvCxnSpPr>
        <p:spPr>
          <a:xfrm>
            <a:off x="3180041" y="2338233"/>
            <a:ext cx="0" cy="11326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8" idx="2"/>
          </p:cNvCxnSpPr>
          <p:nvPr/>
        </p:nvCxnSpPr>
        <p:spPr>
          <a:xfrm>
            <a:off x="3180042" y="2338233"/>
            <a:ext cx="1771085" cy="12763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107249" y="169016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Aggregation partner’s exchange platform</a:t>
            </a:r>
          </a:p>
        </p:txBody>
      </p:sp>
      <p:cxnSp>
        <p:nvCxnSpPr>
          <p:cNvPr id="76" name="Straight Arrow Connector 75"/>
          <p:cNvCxnSpPr>
            <a:stCxn id="74" idx="2"/>
          </p:cNvCxnSpPr>
          <p:nvPr/>
        </p:nvCxnSpPr>
        <p:spPr>
          <a:xfrm flipH="1">
            <a:off x="6074221" y="2338232"/>
            <a:ext cx="15902" cy="12152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7939565" y="1690160"/>
            <a:ext cx="1965748" cy="6480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Microsoft network infrastructure</a:t>
            </a:r>
          </a:p>
        </p:txBody>
      </p:sp>
      <p:cxnSp>
        <p:nvCxnSpPr>
          <p:cNvPr id="79" name="Straight Arrow Connector 78"/>
          <p:cNvCxnSpPr>
            <a:stCxn id="77" idx="2"/>
          </p:cNvCxnSpPr>
          <p:nvPr/>
        </p:nvCxnSpPr>
        <p:spPr>
          <a:xfrm flipH="1">
            <a:off x="7229121" y="2338233"/>
            <a:ext cx="1693319" cy="12011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a:xfrm flipH="1">
            <a:off x="8097877" y="2338233"/>
            <a:ext cx="824562" cy="13936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7" idx="2"/>
          </p:cNvCxnSpPr>
          <p:nvPr/>
        </p:nvCxnSpPr>
        <p:spPr>
          <a:xfrm>
            <a:off x="8922439" y="2338233"/>
            <a:ext cx="0" cy="11326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bwMode="auto">
          <a:xfrm>
            <a:off x="3701887" y="5613658"/>
            <a:ext cx="1965748" cy="8164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solidFill>
                  <a:schemeClr val="tx1"/>
                </a:solidFill>
              </a:rPr>
              <a:t>Layer 2 connection provided by non-ER carrier</a:t>
            </a:r>
          </a:p>
        </p:txBody>
      </p:sp>
      <p:cxnSp>
        <p:nvCxnSpPr>
          <p:cNvPr id="86" name="Straight Arrow Connector 85"/>
          <p:cNvCxnSpPr/>
          <p:nvPr/>
        </p:nvCxnSpPr>
        <p:spPr>
          <a:xfrm flipH="1" flipV="1">
            <a:off x="4315023" y="3938155"/>
            <a:ext cx="391046" cy="16118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5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exchange colocation</a:t>
            </a:r>
            <a:br>
              <a:rPr lang="en-US" dirty="0"/>
            </a:br>
            <a:r>
              <a:rPr lang="en-US" dirty="0"/>
              <a:t>Redundancy</a:t>
            </a:r>
            <a:br>
              <a:rPr lang="en-US" dirty="0"/>
            </a:br>
            <a:endParaRPr lang="en-US" sz="3000" dirty="0">
              <a:gradFill>
                <a:gsLst>
                  <a:gs pos="16814">
                    <a:schemeClr val="tx2"/>
                  </a:gs>
                  <a:gs pos="23000">
                    <a:schemeClr val="tx2"/>
                  </a:gs>
                </a:gsLst>
                <a:lin ang="5400000" scaled="0"/>
              </a:gradFill>
            </a:endParaRPr>
          </a:p>
        </p:txBody>
      </p:sp>
      <p:grpSp>
        <p:nvGrpSpPr>
          <p:cNvPr id="65" name="Group 64"/>
          <p:cNvGrpSpPr/>
          <p:nvPr/>
        </p:nvGrpSpPr>
        <p:grpSpPr>
          <a:xfrm>
            <a:off x="1702817" y="2273127"/>
            <a:ext cx="9051925" cy="2834689"/>
            <a:chOff x="137318" y="3584175"/>
            <a:chExt cx="9051925" cy="2834689"/>
          </a:xfrm>
        </p:grpSpPr>
        <p:grpSp>
          <p:nvGrpSpPr>
            <p:cNvPr id="60" name="Group 59"/>
            <p:cNvGrpSpPr/>
            <p:nvPr/>
          </p:nvGrpSpPr>
          <p:grpSpPr>
            <a:xfrm>
              <a:off x="181396" y="3584175"/>
              <a:ext cx="8921372" cy="2674045"/>
              <a:chOff x="242863" y="4217342"/>
              <a:chExt cx="8921372" cy="2674045"/>
            </a:xfrm>
          </p:grpSpPr>
          <p:sp>
            <p:nvSpPr>
              <p:cNvPr id="6" name="Cloud 5"/>
              <p:cNvSpPr/>
              <p:nvPr/>
            </p:nvSpPr>
            <p:spPr bwMode="auto">
              <a:xfrm>
                <a:off x="242863" y="4626462"/>
                <a:ext cx="1828644" cy="1085757"/>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Network</a:t>
                </a:r>
              </a:p>
            </p:txBody>
          </p:sp>
          <p:sp>
            <p:nvSpPr>
              <p:cNvPr id="8" name="Rectangle 7"/>
              <p:cNvSpPr/>
              <p:nvPr/>
            </p:nvSpPr>
            <p:spPr bwMode="auto">
              <a:xfrm>
                <a:off x="414298" y="5990520"/>
                <a:ext cx="1485774" cy="62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Customer Datacenter</a:t>
                </a:r>
              </a:p>
            </p:txBody>
          </p:sp>
          <p:cxnSp>
            <p:nvCxnSpPr>
              <p:cNvPr id="10" name="Straight Connector 9"/>
              <p:cNvCxnSpPr>
                <a:stCxn id="8" idx="0"/>
                <a:endCxn id="6" idx="1"/>
              </p:cNvCxnSpPr>
              <p:nvPr/>
            </p:nvCxnSpPr>
            <p:spPr>
              <a:xfrm flipV="1">
                <a:off x="1157185" y="5711063"/>
                <a:ext cx="0" cy="2794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loud 12"/>
              <p:cNvSpPr/>
              <p:nvPr/>
            </p:nvSpPr>
            <p:spPr bwMode="auto">
              <a:xfrm>
                <a:off x="7147208" y="4662779"/>
                <a:ext cx="1828644" cy="1085757"/>
              </a:xfrm>
              <a:prstGeom prst="cloud">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Microsoft Network</a:t>
                </a:r>
              </a:p>
            </p:txBody>
          </p:sp>
          <p:sp>
            <p:nvSpPr>
              <p:cNvPr id="24" name="Rectangle 23"/>
              <p:cNvSpPr/>
              <p:nvPr/>
            </p:nvSpPr>
            <p:spPr bwMode="auto">
              <a:xfrm>
                <a:off x="7678461" y="6262790"/>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 </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sp>
            <p:nvSpPr>
              <p:cNvPr id="25" name="Rectangle 24"/>
              <p:cNvSpPr/>
              <p:nvPr/>
            </p:nvSpPr>
            <p:spPr bwMode="auto">
              <a:xfrm>
                <a:off x="5832869" y="6258354"/>
                <a:ext cx="1485774" cy="62859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Azure</a:t>
                </a:r>
              </a:p>
              <a:p>
                <a:pPr algn="ctr" defTabSz="699233" fontAlgn="base">
                  <a:spcBef>
                    <a:spcPct val="0"/>
                  </a:spcBef>
                  <a:spcAft>
                    <a:spcPct val="0"/>
                  </a:spcAft>
                </a:pPr>
                <a:r>
                  <a:rPr lang="en-US" sz="1500" dirty="0">
                    <a:gradFill>
                      <a:gsLst>
                        <a:gs pos="16814">
                          <a:srgbClr val="FFFFFF"/>
                        </a:gs>
                        <a:gs pos="46000">
                          <a:srgbClr val="FFFFFF"/>
                        </a:gs>
                      </a:gsLst>
                      <a:lin ang="5400000" scaled="0"/>
                    </a:gradFill>
                    <a:latin typeface="Segoe UI"/>
                  </a:rPr>
                  <a:t>Datacenter</a:t>
                </a:r>
              </a:p>
            </p:txBody>
          </p:sp>
          <p:cxnSp>
            <p:nvCxnSpPr>
              <p:cNvPr id="28" name="Straight Connector 27"/>
              <p:cNvCxnSpPr>
                <a:stCxn id="24" idx="0"/>
                <a:endCxn id="13" idx="1"/>
              </p:cNvCxnSpPr>
              <p:nvPr/>
            </p:nvCxnSpPr>
            <p:spPr>
              <a:xfrm flipH="1" flipV="1">
                <a:off x="8061530" y="5747380"/>
                <a:ext cx="359818" cy="5154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1"/>
                <a:endCxn id="25" idx="0"/>
              </p:cNvCxnSpPr>
              <p:nvPr/>
            </p:nvCxnSpPr>
            <p:spPr>
              <a:xfrm flipH="1">
                <a:off x="6575756" y="5747380"/>
                <a:ext cx="1485774" cy="5109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900072" y="4935770"/>
                <a:ext cx="186400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err="1">
                    <a:solidFill>
                      <a:srgbClr val="000000"/>
                    </a:solidFill>
                    <a:ea typeface="Segoe UI" pitchFamily="34" charset="0"/>
                    <a:cs typeface="Segoe UI" pitchFamily="34" charset="0"/>
                  </a:rPr>
                  <a:t>Customer</a:t>
                </a:r>
                <a:endParaRPr lang="en-US" sz="3600" b="1" dirty="0" err="1">
                  <a:solidFill>
                    <a:srgbClr val="000000"/>
                  </a:solidFill>
                  <a:ea typeface="Segoe UI" pitchFamily="34" charset="0"/>
                  <a:cs typeface="Segoe UI" pitchFamily="34" charset="0"/>
                </a:endParaRPr>
              </a:p>
            </p:txBody>
          </p:sp>
          <p:sp>
            <p:nvSpPr>
              <p:cNvPr id="18" name="Rectangle 17"/>
              <p:cNvSpPr/>
              <p:nvPr/>
            </p:nvSpPr>
            <p:spPr bwMode="auto">
              <a:xfrm>
                <a:off x="5421287" y="4935770"/>
                <a:ext cx="1897356" cy="281210"/>
              </a:xfrm>
              <a:prstGeom prst="rect">
                <a:avLst/>
              </a:prstGeom>
              <a:solidFill>
                <a:schemeClr val="tx1">
                  <a:lumMod val="60000"/>
                  <a:lumOff val="4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it-IT" sz="1600" b="1" dirty="0">
                    <a:solidFill>
                      <a:srgbClr val="000000"/>
                    </a:solidFill>
                    <a:ea typeface="Segoe UI" pitchFamily="34" charset="0"/>
                    <a:cs typeface="Segoe UI" pitchFamily="34" charset="0"/>
                  </a:rPr>
                  <a:t>Microsoft</a:t>
                </a:r>
                <a:endParaRPr lang="en-US" sz="3600" b="1" dirty="0" err="1">
                  <a:solidFill>
                    <a:srgbClr val="000000"/>
                  </a:solidFill>
                  <a:ea typeface="Segoe UI" pitchFamily="34" charset="0"/>
                  <a:cs typeface="Segoe UI" pitchFamily="34" charset="0"/>
                </a:endParaRPr>
              </a:p>
            </p:txBody>
          </p:sp>
          <p:pic>
            <p:nvPicPr>
              <p:cNvPr id="3" name="Picture 2" descr="File:Pink government building icon.svg"/>
              <p:cNvPicPr>
                <a:picLocks noChangeAspect="1"/>
              </p:cNvPicPr>
              <p:nvPr/>
            </p:nvPicPr>
            <p:blipFill>
              <a:blip r:embed="rId3">
                <a:biLevel thresh="75000"/>
              </a:blip>
              <a:stretch>
                <a:fillRect/>
              </a:stretch>
            </p:blipFill>
            <p:spPr>
              <a:xfrm>
                <a:off x="3741300" y="4217342"/>
                <a:ext cx="1731751" cy="1530037"/>
              </a:xfrm>
              <a:prstGeom prst="rect">
                <a:avLst/>
              </a:prstGeom>
            </p:spPr>
          </p:pic>
        </p:grpSp>
        <p:sp>
          <p:nvSpPr>
            <p:cNvPr id="62" name="Rectangle 61"/>
            <p:cNvSpPr/>
            <p:nvPr/>
          </p:nvSpPr>
          <p:spPr bwMode="auto">
            <a:xfrm>
              <a:off x="137318" y="3584175"/>
              <a:ext cx="9051925" cy="2834689"/>
            </a:xfrm>
            <a:prstGeom prst="rect">
              <a:avLst/>
            </a:prstGeom>
            <a:solidFill>
              <a:srgbClr val="FFFFFF">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8" name="Picture 37" descr="Datei:Router.svg"/>
          <p:cNvPicPr>
            <a:picLocks noChangeAspect="1"/>
          </p:cNvPicPr>
          <p:nvPr/>
        </p:nvPicPr>
        <p:blipFill>
          <a:blip r:embed="rId4"/>
          <a:stretch>
            <a:fillRect/>
          </a:stretch>
        </p:blipFill>
        <p:spPr>
          <a:xfrm>
            <a:off x="2888281" y="3246975"/>
            <a:ext cx="608498" cy="412162"/>
          </a:xfrm>
          <a:prstGeom prst="rect">
            <a:avLst/>
          </a:prstGeom>
        </p:spPr>
      </p:pic>
      <p:pic>
        <p:nvPicPr>
          <p:cNvPr id="41" name="Picture 40" descr="Datei:Router.svg"/>
          <p:cNvPicPr>
            <a:picLocks noChangeAspect="1"/>
          </p:cNvPicPr>
          <p:nvPr/>
        </p:nvPicPr>
        <p:blipFill>
          <a:blip r:embed="rId4"/>
          <a:stretch>
            <a:fillRect/>
          </a:stretch>
        </p:blipFill>
        <p:spPr>
          <a:xfrm>
            <a:off x="4976513" y="3246975"/>
            <a:ext cx="608498" cy="412162"/>
          </a:xfrm>
          <a:prstGeom prst="rect">
            <a:avLst/>
          </a:prstGeom>
        </p:spPr>
      </p:pic>
      <p:cxnSp>
        <p:nvCxnSpPr>
          <p:cNvPr id="19" name="Straight Connector 18"/>
          <p:cNvCxnSpPr>
            <a:stCxn id="38" idx="3"/>
            <a:endCxn id="41" idx="1"/>
          </p:cNvCxnSpPr>
          <p:nvPr/>
        </p:nvCxnSpPr>
        <p:spPr>
          <a:xfrm>
            <a:off x="3496779" y="3453056"/>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Datei:Router.svg"/>
          <p:cNvPicPr>
            <a:picLocks noChangeAspect="1"/>
          </p:cNvPicPr>
          <p:nvPr/>
        </p:nvPicPr>
        <p:blipFill>
          <a:blip r:embed="rId4"/>
          <a:stretch>
            <a:fillRect/>
          </a:stretch>
        </p:blipFill>
        <p:spPr>
          <a:xfrm>
            <a:off x="6665131" y="3246164"/>
            <a:ext cx="608498" cy="412162"/>
          </a:xfrm>
          <a:prstGeom prst="rect">
            <a:avLst/>
          </a:prstGeom>
        </p:spPr>
      </p:pic>
      <p:pic>
        <p:nvPicPr>
          <p:cNvPr id="43" name="Picture 42" descr="Datei:Router.svg"/>
          <p:cNvPicPr>
            <a:picLocks noChangeAspect="1"/>
          </p:cNvPicPr>
          <p:nvPr/>
        </p:nvPicPr>
        <p:blipFill>
          <a:blip r:embed="rId4"/>
          <a:stretch>
            <a:fillRect/>
          </a:stretch>
        </p:blipFill>
        <p:spPr>
          <a:xfrm>
            <a:off x="8753363" y="3246164"/>
            <a:ext cx="608498" cy="412162"/>
          </a:xfrm>
          <a:prstGeom prst="rect">
            <a:avLst/>
          </a:prstGeom>
        </p:spPr>
      </p:pic>
      <p:cxnSp>
        <p:nvCxnSpPr>
          <p:cNvPr id="44" name="Straight Connector 43"/>
          <p:cNvCxnSpPr>
            <a:stCxn id="42" idx="3"/>
            <a:endCxn id="43" idx="1"/>
          </p:cNvCxnSpPr>
          <p:nvPr/>
        </p:nvCxnSpPr>
        <p:spPr>
          <a:xfrm>
            <a:off x="7273629" y="3452245"/>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3"/>
            <a:endCxn id="20" idx="1"/>
          </p:cNvCxnSpPr>
          <p:nvPr/>
        </p:nvCxnSpPr>
        <p:spPr>
          <a:xfrm flipV="1">
            <a:off x="5585012" y="3450124"/>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0" idx="3"/>
            <a:endCxn id="42" idx="1"/>
          </p:cNvCxnSpPr>
          <p:nvPr/>
        </p:nvCxnSpPr>
        <p:spPr>
          <a:xfrm>
            <a:off x="6449107" y="3450125"/>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Original file ‎ (SVG file, nominally 990 × 765 pixels, file size: 7 ..."/>
          <p:cNvPicPr>
            <a:picLocks noChangeAspect="1"/>
          </p:cNvPicPr>
          <p:nvPr/>
        </p:nvPicPr>
        <p:blipFill>
          <a:blip r:embed="rId5"/>
          <a:stretch>
            <a:fillRect/>
          </a:stretch>
        </p:blipFill>
        <p:spPr>
          <a:xfrm>
            <a:off x="5801035" y="3030500"/>
            <a:ext cx="648073" cy="839248"/>
          </a:xfrm>
          <a:prstGeom prst="rect">
            <a:avLst/>
          </a:prstGeom>
        </p:spPr>
      </p:pic>
      <p:pic>
        <p:nvPicPr>
          <p:cNvPr id="53" name="Picture 52" descr="Datei:Router.svg"/>
          <p:cNvPicPr>
            <a:picLocks noChangeAspect="1"/>
          </p:cNvPicPr>
          <p:nvPr/>
        </p:nvPicPr>
        <p:blipFill>
          <a:blip r:embed="rId4"/>
          <a:stretch>
            <a:fillRect/>
          </a:stretch>
        </p:blipFill>
        <p:spPr>
          <a:xfrm>
            <a:off x="2888281" y="2621549"/>
            <a:ext cx="608498" cy="412162"/>
          </a:xfrm>
          <a:prstGeom prst="rect">
            <a:avLst/>
          </a:prstGeom>
        </p:spPr>
      </p:pic>
      <p:pic>
        <p:nvPicPr>
          <p:cNvPr id="54" name="Picture 53" descr="Datei:Router.svg"/>
          <p:cNvPicPr>
            <a:picLocks noChangeAspect="1"/>
          </p:cNvPicPr>
          <p:nvPr/>
        </p:nvPicPr>
        <p:blipFill>
          <a:blip r:embed="rId4"/>
          <a:stretch>
            <a:fillRect/>
          </a:stretch>
        </p:blipFill>
        <p:spPr>
          <a:xfrm>
            <a:off x="4976513" y="2621549"/>
            <a:ext cx="608498" cy="412162"/>
          </a:xfrm>
          <a:prstGeom prst="rect">
            <a:avLst/>
          </a:prstGeom>
        </p:spPr>
      </p:pic>
      <p:cxnSp>
        <p:nvCxnSpPr>
          <p:cNvPr id="55" name="Straight Connector 54"/>
          <p:cNvCxnSpPr>
            <a:stCxn id="53" idx="3"/>
            <a:endCxn id="54" idx="1"/>
          </p:cNvCxnSpPr>
          <p:nvPr/>
        </p:nvCxnSpPr>
        <p:spPr>
          <a:xfrm>
            <a:off x="3496779" y="2827630"/>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descr="Datei:Router.svg"/>
          <p:cNvPicPr>
            <a:picLocks noChangeAspect="1"/>
          </p:cNvPicPr>
          <p:nvPr/>
        </p:nvPicPr>
        <p:blipFill>
          <a:blip r:embed="rId4"/>
          <a:stretch>
            <a:fillRect/>
          </a:stretch>
        </p:blipFill>
        <p:spPr>
          <a:xfrm>
            <a:off x="6665131" y="2620738"/>
            <a:ext cx="608498" cy="412162"/>
          </a:xfrm>
          <a:prstGeom prst="rect">
            <a:avLst/>
          </a:prstGeom>
        </p:spPr>
      </p:pic>
      <p:pic>
        <p:nvPicPr>
          <p:cNvPr id="57" name="Picture 56" descr="Datei:Router.svg"/>
          <p:cNvPicPr>
            <a:picLocks noChangeAspect="1"/>
          </p:cNvPicPr>
          <p:nvPr/>
        </p:nvPicPr>
        <p:blipFill>
          <a:blip r:embed="rId4"/>
          <a:stretch>
            <a:fillRect/>
          </a:stretch>
        </p:blipFill>
        <p:spPr>
          <a:xfrm>
            <a:off x="8753363" y="2620738"/>
            <a:ext cx="608498" cy="412162"/>
          </a:xfrm>
          <a:prstGeom prst="rect">
            <a:avLst/>
          </a:prstGeom>
        </p:spPr>
      </p:pic>
      <p:cxnSp>
        <p:nvCxnSpPr>
          <p:cNvPr id="58" name="Straight Connector 57"/>
          <p:cNvCxnSpPr>
            <a:stCxn id="56" idx="3"/>
            <a:endCxn id="57" idx="1"/>
          </p:cNvCxnSpPr>
          <p:nvPr/>
        </p:nvCxnSpPr>
        <p:spPr>
          <a:xfrm>
            <a:off x="7273629" y="2826819"/>
            <a:ext cx="1479734"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4" idx="3"/>
            <a:endCxn id="63" idx="1"/>
          </p:cNvCxnSpPr>
          <p:nvPr/>
        </p:nvCxnSpPr>
        <p:spPr>
          <a:xfrm flipV="1">
            <a:off x="5585012" y="2824698"/>
            <a:ext cx="216023" cy="293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3" idx="3"/>
            <a:endCxn id="56" idx="1"/>
          </p:cNvCxnSpPr>
          <p:nvPr/>
        </p:nvCxnSpPr>
        <p:spPr>
          <a:xfrm>
            <a:off x="6449107" y="2824699"/>
            <a:ext cx="216024" cy="21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62" descr="Original file ‎ (SVG file, nominally 990 × 765 pixels, file size: 7 ..."/>
          <p:cNvPicPr>
            <a:picLocks noChangeAspect="1"/>
          </p:cNvPicPr>
          <p:nvPr/>
        </p:nvPicPr>
        <p:blipFill>
          <a:blip r:embed="rId5"/>
          <a:stretch>
            <a:fillRect/>
          </a:stretch>
        </p:blipFill>
        <p:spPr>
          <a:xfrm>
            <a:off x="5801035" y="2405074"/>
            <a:ext cx="648073" cy="839248"/>
          </a:xfrm>
          <a:prstGeom prst="rect">
            <a:avLst/>
          </a:prstGeom>
        </p:spPr>
      </p:pic>
    </p:spTree>
    <p:extLst>
      <p:ext uri="{BB962C8B-B14F-4D97-AF65-F5344CB8AC3E}">
        <p14:creationId xmlns:p14="http://schemas.microsoft.com/office/powerpoint/2010/main" val="153823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43271713E52F4E99C12FE3D67E0F5A" ma:contentTypeVersion="0" ma:contentTypeDescription="Create a new document." ma:contentTypeScope="" ma:versionID="14eb98c5f5492ab3c5fcd2633dd822e1">
  <xsd:schema xmlns:xsd="http://www.w3.org/2001/XMLSchema" xmlns:xs="http://www.w3.org/2001/XMLSchema" xmlns:p="http://schemas.microsoft.com/office/2006/metadata/properties" targetNamespace="http://schemas.microsoft.com/office/2006/metadata/properties" ma:root="true" ma:fieldsID="9751564fb6238a88a1c694cf074b3d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7DC3FB80-0BB1-4BAF-A435-72C48580C4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6583</TotalTime>
  <Words>17223</Words>
  <Application>Microsoft Office PowerPoint</Application>
  <PresentationFormat>Custom</PresentationFormat>
  <Paragraphs>4029</Paragraphs>
  <Slides>211</Slides>
  <Notes>168</Notes>
  <HiddenSlides>17</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211</vt:i4>
      </vt:variant>
    </vt:vector>
  </HeadingPairs>
  <TitlesOfParts>
    <vt:vector size="222" baseType="lpstr">
      <vt:lpstr>Arial</vt:lpstr>
      <vt:lpstr>Calibri</vt:lpstr>
      <vt:lpstr>Consolas</vt:lpstr>
      <vt:lpstr>Segoe UI</vt:lpstr>
      <vt:lpstr>Segoe UI Light</vt:lpstr>
      <vt:lpstr>Segoe UI Semibold</vt:lpstr>
      <vt:lpstr>Segoe UI Semilight</vt:lpstr>
      <vt:lpstr>Wingdings</vt:lpstr>
      <vt:lpstr>5-50033_TR23_BO_CT_Template</vt:lpstr>
      <vt:lpstr>1_5-50033_TR23_BO_CT_Template</vt:lpstr>
      <vt:lpstr>2_5-50033_TR23_BO_CT_Template</vt:lpstr>
      <vt:lpstr>Azure Networking Deep Dive</vt:lpstr>
      <vt:lpstr>How to use this deck</vt:lpstr>
      <vt:lpstr>Content</vt:lpstr>
      <vt:lpstr>Vnets and Subnets</vt:lpstr>
      <vt:lpstr>Virtual Network</vt:lpstr>
      <vt:lpstr>Subnet</vt:lpstr>
      <vt:lpstr>Network Interface</vt:lpstr>
      <vt:lpstr>Network Interface</vt:lpstr>
      <vt:lpstr>Network Interface</vt:lpstr>
      <vt:lpstr>Switching/Routing in Azure VNets</vt:lpstr>
      <vt:lpstr>Switching/Routing in Azure VNets</vt:lpstr>
      <vt:lpstr>Internet access from a VM</vt:lpstr>
      <vt:lpstr>Internet access to a VM</vt:lpstr>
      <vt:lpstr>Latest announcements</vt:lpstr>
      <vt:lpstr>IPv6 Support</vt:lpstr>
      <vt:lpstr>IPv6 for Azure LB: North-South IPv6</vt:lpstr>
      <vt:lpstr>Public IPv6 addresses</vt:lpstr>
      <vt:lpstr>Azure Load Balancer</vt:lpstr>
      <vt:lpstr>Azure Load Balancer scenarios</vt:lpstr>
      <vt:lpstr>Azure Load Balancer scenarios </vt:lpstr>
      <vt:lpstr>Azure Load Balancer scenarios</vt:lpstr>
      <vt:lpstr>Azure Load Balancer scenarios</vt:lpstr>
      <vt:lpstr>Azure Load Balancer scenarios</vt:lpstr>
      <vt:lpstr>Azure Load Balancer architecture</vt:lpstr>
      <vt:lpstr>Azure Load Balancer architecture</vt:lpstr>
      <vt:lpstr>Azure Load Balancer</vt:lpstr>
      <vt:lpstr>Azure Load Balancer</vt:lpstr>
      <vt:lpstr>Azure Load Balancer improvements</vt:lpstr>
      <vt:lpstr>Azure Application Gateway</vt:lpstr>
      <vt:lpstr>Application Gateway key facts</vt:lpstr>
      <vt:lpstr>Deploying Application Gateways</vt:lpstr>
      <vt:lpstr>Resource-level view</vt:lpstr>
      <vt:lpstr>Resource-level view – Frontend IP Configs</vt:lpstr>
      <vt:lpstr>Resource-level view – Listeners</vt:lpstr>
      <vt:lpstr>Basic vs. Multi-site listeners</vt:lpstr>
      <vt:lpstr>Basic vs. Multi-site listeners</vt:lpstr>
      <vt:lpstr>Basic vs. Multi-site listeners</vt:lpstr>
      <vt:lpstr>Basic vs. Multi-site listeners</vt:lpstr>
      <vt:lpstr>Resource-level view – HTTP Settings</vt:lpstr>
      <vt:lpstr>Resource-level view – Custom Probes</vt:lpstr>
      <vt:lpstr>Resource-level view – Custom Probes</vt:lpstr>
      <vt:lpstr>Resource-level view – Rules</vt:lpstr>
      <vt:lpstr>Application Gateway Announcements</vt:lpstr>
      <vt:lpstr>Traffic Manager</vt:lpstr>
      <vt:lpstr>Traffic Manager</vt:lpstr>
      <vt:lpstr>Increased Availability Using Traffic Manager</vt:lpstr>
      <vt:lpstr>Azure Traffic Manager Upcoming Features in Potassium</vt:lpstr>
      <vt:lpstr>Traffic Manager Announcements</vt:lpstr>
      <vt:lpstr>Network Security Groups</vt:lpstr>
      <vt:lpstr>Security layers</vt:lpstr>
      <vt:lpstr>NSG key facts</vt:lpstr>
      <vt:lpstr>Subnet-level and NIC-level NSG</vt:lpstr>
      <vt:lpstr>NSG evaluation</vt:lpstr>
      <vt:lpstr>NSG rules</vt:lpstr>
      <vt:lpstr>NSG limits (ARM)</vt:lpstr>
      <vt:lpstr>Troubleshooting NSGs</vt:lpstr>
      <vt:lpstr>Troubleshooting NSGs (Network Watcher)</vt:lpstr>
      <vt:lpstr>Troubleshooting NSGs (Network Watcher)</vt:lpstr>
      <vt:lpstr>Cross-premises  connectivity options</vt:lpstr>
      <vt:lpstr>Virtual Network Gateway</vt:lpstr>
      <vt:lpstr>Virtual Network Gateway</vt:lpstr>
      <vt:lpstr>Site2site connectivity</vt:lpstr>
      <vt:lpstr>Site2site connectivity</vt:lpstr>
      <vt:lpstr>Site2site connectivity</vt:lpstr>
      <vt:lpstr>Site2site connectivity</vt:lpstr>
      <vt:lpstr>ExpressRoute</vt:lpstr>
      <vt:lpstr>ExpressRoute</vt:lpstr>
      <vt:lpstr>ExpressRoute</vt:lpstr>
      <vt:lpstr>ExpressRoute</vt:lpstr>
      <vt:lpstr>Provisioning Virtual Network Gateways</vt:lpstr>
      <vt:lpstr>Step #2. Select «VPN type» </vt:lpstr>
      <vt:lpstr>Step #3. Select gateway SKU</vt:lpstr>
      <vt:lpstr>Step #3. Select gateway SKU</vt:lpstr>
      <vt:lpstr>Configuring cross-premises connectivity</vt:lpstr>
      <vt:lpstr>Configuring cross-premises connectivity (ARM)</vt:lpstr>
      <vt:lpstr>Configuring cross-premises connectivity (ARM)</vt:lpstr>
      <vt:lpstr>Configuring Site-2-Site connections (ARM)</vt:lpstr>
      <vt:lpstr>Configuring Site-2-Site connections (ARM)</vt:lpstr>
      <vt:lpstr>Configuring Site-2-Site connections (ARM)</vt:lpstr>
      <vt:lpstr>Configuring Site-2-Site connections (ARM)</vt:lpstr>
      <vt:lpstr>Configuring ExpressRoute connections (ARM)</vt:lpstr>
      <vt:lpstr>Configuring ExpressRoute connections (ARM)</vt:lpstr>
      <vt:lpstr>Configuring ExpressRoute connections (ARM)</vt:lpstr>
      <vt:lpstr>Active-Active VPN gateways</vt:lpstr>
      <vt:lpstr>Azure VPN Gateway redundancy</vt:lpstr>
      <vt:lpstr>Redundant on-prem devices</vt:lpstr>
      <vt:lpstr>Active-active VPN gateway</vt:lpstr>
      <vt:lpstr>Active-active VPN gateway</vt:lpstr>
      <vt:lpstr>Active-active VPN gateway, redundant on-prem devices</vt:lpstr>
      <vt:lpstr>Vnet-2-Vnet with active-active VPN gateways</vt:lpstr>
      <vt:lpstr>VPN Gateways Latest Announcements</vt:lpstr>
      <vt:lpstr>ExpressRoute Deep Dive</vt:lpstr>
      <vt:lpstr>Dedicated connectivity </vt:lpstr>
      <vt:lpstr>ER peering locations </vt:lpstr>
      <vt:lpstr>ER architecture</vt:lpstr>
      <vt:lpstr>ER deployment models</vt:lpstr>
      <vt:lpstr>How is this implemented in the three deployment models? </vt:lpstr>
      <vt:lpstr>Cloud exchange colocation </vt:lpstr>
      <vt:lpstr>Cloud exchange colocation Redundancy </vt:lpstr>
      <vt:lpstr>BGP Basics</vt:lpstr>
      <vt:lpstr>ExpressRoute and Microsoft Clouds</vt:lpstr>
      <vt:lpstr>Cloud exchange colocation BGP Sessions </vt:lpstr>
      <vt:lpstr>Cloud exchange colocation Implementation responsibilities </vt:lpstr>
      <vt:lpstr>Cloud exchange colocation Cost structure </vt:lpstr>
      <vt:lpstr>Point-to-Point Ethernet connection </vt:lpstr>
      <vt:lpstr>Point-to-Point Ethernet connection BGP Sessions </vt:lpstr>
      <vt:lpstr>Point-to-Point Ethernet connection Implementation responsibilities </vt:lpstr>
      <vt:lpstr>Point-to-Point Ethernet connection Cost structure </vt:lpstr>
      <vt:lpstr>IP VPN Connection </vt:lpstr>
      <vt:lpstr>IP VPN Connection </vt:lpstr>
      <vt:lpstr>IP VPN Connection – BGP Sessions </vt:lpstr>
      <vt:lpstr>IP VPN Connection Implementation responsibilities </vt:lpstr>
      <vt:lpstr>IP VPN Connection – Cost structure </vt:lpstr>
      <vt:lpstr>Connecting VNets</vt:lpstr>
      <vt:lpstr>Connecting VNets - Options</vt:lpstr>
      <vt:lpstr>Virtual Network to Virtual Network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VNet-2-VNet connectivity</vt:lpstr>
      <vt:lpstr>Configuring VNet-2-VNet connectivty</vt:lpstr>
      <vt:lpstr>Configuring VNet-2-VNet connectivty</vt:lpstr>
      <vt:lpstr>VNet-2-VNet connectivity</vt:lpstr>
      <vt:lpstr>VNet-2-VNet connectivity</vt:lpstr>
      <vt:lpstr>Virtual Network Peering</vt:lpstr>
      <vt:lpstr>What is VNet peering?</vt:lpstr>
      <vt:lpstr>What is VNet peering?</vt:lpstr>
      <vt:lpstr>VNet peering key facts</vt:lpstr>
      <vt:lpstr>VNet peering transit routing is configurable</vt:lpstr>
      <vt:lpstr>VNet peering: Hub &amp; Spoke</vt:lpstr>
      <vt:lpstr>Transit routing</vt:lpstr>
      <vt:lpstr>Gateway transit </vt:lpstr>
      <vt:lpstr>Gateway transit </vt:lpstr>
      <vt:lpstr>Gateway transit </vt:lpstr>
      <vt:lpstr>Peering and NSG’s</vt:lpstr>
      <vt:lpstr>Peering and NSG’s</vt:lpstr>
      <vt:lpstr>Peering and NSG’s</vt:lpstr>
      <vt:lpstr>Routing in Azure Virtual Networks</vt:lpstr>
      <vt:lpstr>Route Table</vt:lpstr>
      <vt:lpstr>VNet System Route Table</vt:lpstr>
      <vt:lpstr>System Route Table</vt:lpstr>
      <vt:lpstr>System Route Table</vt:lpstr>
      <vt:lpstr>System Route Table</vt:lpstr>
      <vt:lpstr>Cross-premises rules: Site-2-Site connectivity</vt:lpstr>
      <vt:lpstr>Cross-premises rules: Site-2-Site connectivity</vt:lpstr>
      <vt:lpstr>Cross-premises rules: Site-2-Site connectivity</vt:lpstr>
      <vt:lpstr>Cross-premises rules: BGP support</vt:lpstr>
      <vt:lpstr>Cross-premises rules: BGP support</vt:lpstr>
      <vt:lpstr>Cross-premises rules: BGP support</vt:lpstr>
      <vt:lpstr>Cross-premises rules: BGP support</vt:lpstr>
      <vt:lpstr>Cross-premises rules: BGP support</vt:lpstr>
      <vt:lpstr>BGP support in VPN gateways</vt:lpstr>
      <vt:lpstr>BGP support in VPN gateways</vt:lpstr>
      <vt:lpstr>BGP support in VPN gateways</vt:lpstr>
      <vt:lpstr>BGP support in VPN gateways</vt:lpstr>
      <vt:lpstr>Cross-premises rules: ExpressRoute connectivity</vt:lpstr>
      <vt:lpstr>Cross-premises rules: ExpressRoute connectivity</vt:lpstr>
      <vt:lpstr>Cross-premises rules: ExpressRoute connectivity</vt:lpstr>
      <vt:lpstr>Cross-premises rules: ExpressRoute connectivity</vt:lpstr>
      <vt:lpstr>Cross-premises rules: ExpressRoute connectivity</vt:lpstr>
      <vt:lpstr>Cross-premises rules: ExpressRoute connectivity</vt:lpstr>
      <vt:lpstr>Cross-premises rules: ExpressRoute connectivity</vt:lpstr>
      <vt:lpstr>Cross-premises rules: ExpressRoute connectivity</vt:lpstr>
      <vt:lpstr>System Route Table</vt:lpstr>
      <vt:lpstr>User Defined Routes (UDR)</vt:lpstr>
      <vt:lpstr>User Defined Routes (UDR)</vt:lpstr>
      <vt:lpstr>User Defined Routes (UDR)</vt:lpstr>
      <vt:lpstr>User Defined Routes (UDR)</vt:lpstr>
      <vt:lpstr>User Defined Routes (UDR)</vt:lpstr>
      <vt:lpstr>User Defined Routes (UDR)</vt:lpstr>
      <vt:lpstr>User Defined Routes (UDR)</vt:lpstr>
      <vt:lpstr>User Defined Routes key facts</vt:lpstr>
      <vt:lpstr>User Defined Routes caveats</vt:lpstr>
      <vt:lpstr>Troubleshooting UDRs</vt:lpstr>
      <vt:lpstr>Network Virtual Appliances</vt:lpstr>
      <vt:lpstr>Network Virtual Appliances</vt:lpstr>
      <vt:lpstr>Network Virtual Appliances</vt:lpstr>
      <vt:lpstr>Network Virtual Appliances</vt:lpstr>
      <vt:lpstr>Native high availability</vt:lpstr>
      <vt:lpstr>HA for NVA</vt:lpstr>
      <vt:lpstr>HA for NVA</vt:lpstr>
      <vt:lpstr>HA for NVA</vt:lpstr>
      <vt:lpstr>HA for NVA</vt:lpstr>
      <vt:lpstr>HA for NVA</vt:lpstr>
      <vt:lpstr>HA for NVA</vt:lpstr>
      <vt:lpstr>HA for NVA</vt:lpstr>
      <vt:lpstr>Azure DNS</vt:lpstr>
      <vt:lpstr>Azure DNS key features</vt:lpstr>
      <vt:lpstr>Azure DNS Latest Announcements</vt:lpstr>
      <vt:lpstr>Network Automation</vt:lpstr>
      <vt:lpstr>Network Automation in Azure</vt:lpstr>
      <vt:lpstr>Network Monitoring in Azure</vt:lpstr>
      <vt:lpstr>Network Monitoring in Azure - Overview</vt:lpstr>
      <vt:lpstr>E2E Monitoring Experience on Azure</vt:lpstr>
      <vt:lpstr>Azure Monitor - Dashboard</vt:lpstr>
      <vt:lpstr>PowerPoint Presentation</vt:lpstr>
      <vt:lpstr>PowerPoint Presentation</vt:lpstr>
      <vt:lpstr>Azure Network Watcher</vt:lpstr>
      <vt:lpstr>OMS Log Analytics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multi-site topologies with Azure Virtual Networks</dc:title>
  <dc:subject>Advanced multi-site topologies with Azure Virtual Networks</dc:subject>
  <dc:creator>MS Events 0217</dc:creator>
  <cp:keywords>TechReady 23</cp:keywords>
  <dc:description>Template: Mitchell Derrey, Silverfox Productions_x000d_
Formatting: _x000d_
Audience Type:</dc:description>
  <cp:lastModifiedBy>Jose Moreno</cp:lastModifiedBy>
  <cp:revision>151</cp:revision>
  <dcterms:created xsi:type="dcterms:W3CDTF">2016-07-24T16:18:27Z</dcterms:created>
  <dcterms:modified xsi:type="dcterms:W3CDTF">2017-08-18T07:26:39Z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0x0101005943271713E52F4E99C12FE3D67E0F5A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